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305" r:id="rId4"/>
    <p:sldId id="307" r:id="rId5"/>
    <p:sldId id="306" r:id="rId6"/>
  </p:sldIdLst>
  <p:sldSz cx="9144000" cy="6858000" type="screen4x3"/>
  <p:notesSz cx="9928225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384" autoAdjust="0"/>
  </p:normalViewPr>
  <p:slideViewPr>
    <p:cSldViewPr>
      <p:cViewPr>
        <p:scale>
          <a:sx n="110" d="100"/>
          <a:sy n="110" d="100"/>
        </p:scale>
        <p:origin x="-1644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313" cy="340210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2595" y="0"/>
            <a:ext cx="4303313" cy="340210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r">
              <a:defRPr sz="1200"/>
            </a:lvl1pPr>
          </a:lstStyle>
          <a:p>
            <a:fld id="{A0050C8F-7430-4065-AF7F-F6CF7E4050CF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6456378"/>
            <a:ext cx="4303313" cy="340210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595" y="6456378"/>
            <a:ext cx="4303313" cy="340210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r">
              <a:defRPr sz="1200"/>
            </a:lvl1pPr>
          </a:lstStyle>
          <a:p>
            <a:fld id="{C214FDFF-57F4-45F7-9070-06FACBEA3A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692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5" cy="339725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926" y="1"/>
            <a:ext cx="4303713" cy="339725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r">
              <a:defRPr sz="1200"/>
            </a:lvl1pPr>
          </a:lstStyle>
          <a:p>
            <a:fld id="{5F75C241-34BA-47B5-A481-0FECBE3B4B13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5" rIns="91432" bIns="4571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188" y="3228976"/>
            <a:ext cx="7943850" cy="3059113"/>
          </a:xfrm>
          <a:prstGeom prst="rect">
            <a:avLst/>
          </a:prstGeom>
        </p:spPr>
        <p:txBody>
          <a:bodyPr vert="horz" lIns="91432" tIns="45715" rIns="91432" bIns="45715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56364"/>
            <a:ext cx="4302125" cy="339725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926" y="6456364"/>
            <a:ext cx="4303713" cy="339725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r">
              <a:defRPr sz="1200"/>
            </a:lvl1pPr>
          </a:lstStyle>
          <a:p>
            <a:fld id="{5D94784D-ACB2-4C06-BA24-2437C87E07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3175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https://translate.google.de/translate?hl=&amp;sl=auto&amp;tl=de&amp;u=https%3A%2F%2Fwww.mhlw.go.jp%2Fstf%2Fnewpage_09425.html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4784D-ACB2-4C06-BA24-2437C87E075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6608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https://translate.google.de/translate?hl=&amp;sl=auto&amp;tl=de&amp;u=https%3A%2F%2Fwww.mhlw.go.jp%2Fstf%2Fnewpage_09425.html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4784D-ACB2-4C06-BA24-2437C87E0754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6608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https://translate.google.de/translate?hl=&amp;sl=auto&amp;tl=de&amp;u=https%3A%2F%2Fwww.mhlw.go.jp%2Fstf%2Fnewpage_09425.html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4784D-ACB2-4C06-BA24-2437C87E0754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6608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415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072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476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26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92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324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64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272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69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48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78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8AB66-73C6-482C-A963-78CAF95DF4BE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DD785-DE91-4437-8C59-C2026FC9AF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60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de-DE" sz="3200" dirty="0" smtClean="0"/>
              <a:t>Update zum (Covid-19), 14.Februar 2020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052737"/>
            <a:ext cx="8524403" cy="1296144"/>
          </a:xfrm>
        </p:spPr>
        <p:txBody>
          <a:bodyPr>
            <a:normAutofit fontScale="92500"/>
          </a:bodyPr>
          <a:lstStyle/>
          <a:p>
            <a:pPr>
              <a:spcAft>
                <a:spcPts val="0"/>
              </a:spcAft>
            </a:pPr>
            <a:r>
              <a:rPr lang="de-DE" sz="2000" b="1" dirty="0" smtClean="0">
                <a:ea typeface="Calibri"/>
              </a:rPr>
              <a:t>Weltweit </a:t>
            </a:r>
            <a:r>
              <a:rPr lang="de-DE" sz="2000" b="1" dirty="0" smtClean="0">
                <a:ea typeface="Calibri"/>
              </a:rPr>
              <a:t>64.544 Fälle </a:t>
            </a:r>
            <a:r>
              <a:rPr lang="de-DE" sz="2000" dirty="0" smtClean="0">
                <a:ea typeface="Calibri"/>
              </a:rPr>
              <a:t>(+4.214), </a:t>
            </a:r>
            <a:r>
              <a:rPr lang="de-DE" sz="2000" dirty="0" smtClean="0">
                <a:ea typeface="Calibri"/>
              </a:rPr>
              <a:t>davon </a:t>
            </a:r>
            <a:r>
              <a:rPr lang="de-DE" sz="2000" dirty="0" smtClean="0">
                <a:ea typeface="Calibri"/>
              </a:rPr>
              <a:t>1.383 Todesfälle (2,1% CFR)</a:t>
            </a:r>
            <a:endParaRPr lang="de-DE" sz="2000" dirty="0" smtClean="0">
              <a:ea typeface="Calibri"/>
            </a:endParaRPr>
          </a:p>
          <a:p>
            <a:pPr>
              <a:spcAft>
                <a:spcPts val="0"/>
              </a:spcAft>
            </a:pPr>
            <a:r>
              <a:rPr lang="de-DE" sz="2000" b="1" dirty="0" smtClean="0">
                <a:ea typeface="Calibri"/>
              </a:rPr>
              <a:t>China* </a:t>
            </a:r>
            <a:r>
              <a:rPr lang="de-DE" sz="2000" b="1" dirty="0" smtClean="0">
                <a:ea typeface="Calibri"/>
              </a:rPr>
              <a:t>64.021 </a:t>
            </a:r>
            <a:r>
              <a:rPr lang="de-DE" sz="2000" b="1" dirty="0" smtClean="0">
                <a:ea typeface="Calibri"/>
              </a:rPr>
              <a:t>Fälle </a:t>
            </a:r>
            <a:r>
              <a:rPr lang="de-DE" sz="2000" dirty="0" smtClean="0">
                <a:ea typeface="Calibri"/>
              </a:rPr>
              <a:t>(+4.156), </a:t>
            </a:r>
            <a:r>
              <a:rPr lang="de-DE" sz="2000" dirty="0" smtClean="0">
                <a:ea typeface="Calibri"/>
              </a:rPr>
              <a:t>davon </a:t>
            </a:r>
            <a:r>
              <a:rPr lang="de-DE" sz="2000" dirty="0" smtClean="0">
                <a:ea typeface="Calibri"/>
              </a:rPr>
              <a:t>1.381 </a:t>
            </a:r>
            <a:r>
              <a:rPr lang="de-DE" sz="2000" dirty="0" smtClean="0">
                <a:ea typeface="Calibri"/>
              </a:rPr>
              <a:t>Todesfälle </a:t>
            </a:r>
          </a:p>
          <a:p>
            <a:pPr lvl="1"/>
            <a:r>
              <a:rPr lang="de-DE" sz="2000" dirty="0" err="1" smtClean="0">
                <a:ea typeface="Calibri"/>
              </a:rPr>
              <a:t>Hubei</a:t>
            </a:r>
            <a:r>
              <a:rPr lang="de-DE" sz="2000" dirty="0" smtClean="0">
                <a:ea typeface="Calibri"/>
              </a:rPr>
              <a:t> (</a:t>
            </a:r>
            <a:r>
              <a:rPr lang="de-DE" sz="2000" dirty="0" err="1" smtClean="0">
                <a:ea typeface="Calibri"/>
              </a:rPr>
              <a:t>ink</a:t>
            </a:r>
            <a:r>
              <a:rPr lang="de-DE" sz="2000" dirty="0" smtClean="0">
                <a:ea typeface="Calibri"/>
              </a:rPr>
              <a:t>. Wuhan) </a:t>
            </a:r>
            <a:r>
              <a:rPr lang="de-DE" sz="2000" dirty="0" smtClean="0">
                <a:ea typeface="Calibri"/>
              </a:rPr>
              <a:t>51.986 (+3.780, 81,2% </a:t>
            </a:r>
            <a:r>
              <a:rPr lang="de-DE" sz="2000" dirty="0" smtClean="0">
                <a:ea typeface="Calibri"/>
              </a:rPr>
              <a:t>Gesamt), davon </a:t>
            </a:r>
            <a:r>
              <a:rPr lang="de-DE" sz="2000" dirty="0" smtClean="0">
                <a:ea typeface="Calibri"/>
              </a:rPr>
              <a:t>1.318 Todesfälle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6228184" y="6216972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ECDC, 13.02.2020</a:t>
            </a:r>
            <a:endParaRPr lang="de-DE" sz="1600" dirty="0"/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109" y="2494213"/>
            <a:ext cx="8309782" cy="4061313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62397" y="6422220"/>
            <a:ext cx="8819206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400" dirty="0" smtClean="0"/>
              <a:t>Distribution of COVID-19 cases according to the applied case definition in the related countries, 14 February 2020</a:t>
            </a:r>
            <a:endParaRPr lang="en-GB" sz="1400" dirty="0"/>
          </a:p>
        </p:txBody>
      </p:sp>
      <p:sp>
        <p:nvSpPr>
          <p:cNvPr id="6" name="Textfeld 5"/>
          <p:cNvSpPr txBox="1"/>
          <p:nvPr/>
        </p:nvSpPr>
        <p:spPr>
          <a:xfrm>
            <a:off x="606293" y="2133255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*Taiwan nicht eingeschlossen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19222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1200"/>
            <a:ext cx="8229600" cy="2305792"/>
          </a:xfrm>
        </p:spPr>
        <p:txBody>
          <a:bodyPr>
            <a:normAutofit/>
          </a:bodyPr>
          <a:lstStyle/>
          <a:p>
            <a:pPr marL="228600" lvl="0" indent="0">
              <a:buNone/>
            </a:pPr>
            <a:r>
              <a:rPr lang="de-DE" sz="2000" dirty="0" smtClean="0">
                <a:solidFill>
                  <a:prstClr val="black"/>
                </a:solidFill>
                <a:ea typeface="Calibri"/>
              </a:rPr>
              <a:t>International</a:t>
            </a:r>
            <a:r>
              <a:rPr lang="de-DE" sz="2000" dirty="0">
                <a:solidFill>
                  <a:prstClr val="black"/>
                </a:solidFill>
                <a:ea typeface="Calibri"/>
              </a:rPr>
              <a:t>: </a:t>
            </a:r>
            <a:r>
              <a:rPr lang="de-DE" sz="2000" b="1" dirty="0" smtClean="0">
                <a:solidFill>
                  <a:prstClr val="black"/>
                </a:solidFill>
                <a:ea typeface="Calibri"/>
              </a:rPr>
              <a:t>24 </a:t>
            </a:r>
            <a:r>
              <a:rPr lang="de-DE" sz="2000" b="1" dirty="0">
                <a:solidFill>
                  <a:prstClr val="black"/>
                </a:solidFill>
                <a:ea typeface="Calibri"/>
              </a:rPr>
              <a:t>Länder</a:t>
            </a:r>
            <a:r>
              <a:rPr lang="de-DE" sz="2000" dirty="0">
                <a:solidFill>
                  <a:prstClr val="black"/>
                </a:solidFill>
                <a:ea typeface="Calibri"/>
              </a:rPr>
              <a:t> verzeichnen </a:t>
            </a:r>
            <a:r>
              <a:rPr lang="de-DE" sz="2000" b="1" dirty="0" smtClean="0">
                <a:solidFill>
                  <a:prstClr val="black"/>
                </a:solidFill>
                <a:ea typeface="Calibri"/>
              </a:rPr>
              <a:t>523 Fälle</a:t>
            </a:r>
            <a:r>
              <a:rPr lang="de-DE" sz="2000" dirty="0">
                <a:solidFill>
                  <a:prstClr val="black"/>
                </a:solidFill>
                <a:ea typeface="Calibri"/>
              </a:rPr>
              <a:t>, </a:t>
            </a:r>
            <a:r>
              <a:rPr lang="de-DE" sz="2000" dirty="0" smtClean="0">
                <a:solidFill>
                  <a:prstClr val="black"/>
                </a:solidFill>
                <a:ea typeface="Calibri"/>
              </a:rPr>
              <a:t>davon: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prstClr val="black"/>
                </a:solidFill>
                <a:ea typeface="Calibri"/>
              </a:rPr>
              <a:t>1 </a:t>
            </a:r>
            <a:r>
              <a:rPr lang="de-DE" sz="2000" dirty="0">
                <a:solidFill>
                  <a:prstClr val="black"/>
                </a:solidFill>
                <a:ea typeface="Calibri"/>
              </a:rPr>
              <a:t>Todesfall </a:t>
            </a:r>
            <a:r>
              <a:rPr lang="de-DE" sz="2000" dirty="0" smtClean="0">
                <a:solidFill>
                  <a:prstClr val="black"/>
                </a:solidFill>
                <a:ea typeface="Calibri"/>
              </a:rPr>
              <a:t>Philippinen, 1 Todesfall Japan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prstClr val="black"/>
                </a:solidFill>
                <a:ea typeface="Calibri"/>
              </a:rPr>
              <a:t>17 schwere Krankheitsverläufe (ohne Honkong, Macau, Taiwan)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prstClr val="black"/>
                </a:solidFill>
                <a:ea typeface="Calibri"/>
              </a:rPr>
              <a:t>9 </a:t>
            </a:r>
            <a:r>
              <a:rPr lang="de-DE" sz="2000" dirty="0">
                <a:solidFill>
                  <a:prstClr val="black"/>
                </a:solidFill>
                <a:ea typeface="Calibri"/>
              </a:rPr>
              <a:t>Länder in Europa </a:t>
            </a:r>
            <a:r>
              <a:rPr lang="de-DE" sz="2000" dirty="0" smtClean="0">
                <a:solidFill>
                  <a:prstClr val="black"/>
                </a:solidFill>
                <a:ea typeface="Calibri"/>
              </a:rPr>
              <a:t>(WHO Region) mit </a:t>
            </a:r>
            <a:r>
              <a:rPr lang="de-DE" sz="2000" dirty="0">
                <a:solidFill>
                  <a:prstClr val="black"/>
                </a:solidFill>
                <a:ea typeface="Calibri"/>
              </a:rPr>
              <a:t>insgesamt </a:t>
            </a:r>
            <a:r>
              <a:rPr lang="de-DE" sz="2000" b="1" dirty="0" smtClean="0">
                <a:solidFill>
                  <a:prstClr val="black"/>
                </a:solidFill>
                <a:ea typeface="Calibri"/>
              </a:rPr>
              <a:t>46 </a:t>
            </a:r>
            <a:r>
              <a:rPr lang="de-DE" sz="2000" b="1" dirty="0">
                <a:solidFill>
                  <a:prstClr val="black"/>
                </a:solidFill>
                <a:ea typeface="Calibri"/>
              </a:rPr>
              <a:t>Fällen </a:t>
            </a:r>
            <a:r>
              <a:rPr lang="de-DE" sz="2000" dirty="0">
                <a:solidFill>
                  <a:prstClr val="black"/>
                </a:solidFill>
                <a:ea typeface="Calibri"/>
              </a:rPr>
              <a:t>(FR, DE, IT, </a:t>
            </a:r>
            <a:r>
              <a:rPr lang="de-DE" sz="2000" dirty="0" smtClean="0">
                <a:solidFill>
                  <a:prstClr val="black"/>
                </a:solidFill>
                <a:ea typeface="Calibri"/>
              </a:rPr>
              <a:t>ES, </a:t>
            </a:r>
            <a:r>
              <a:rPr lang="de-DE" sz="2000" dirty="0">
                <a:solidFill>
                  <a:prstClr val="black"/>
                </a:solidFill>
                <a:ea typeface="Calibri"/>
              </a:rPr>
              <a:t>SE, UK, FI, </a:t>
            </a:r>
            <a:r>
              <a:rPr lang="de-DE" sz="2000" dirty="0" smtClean="0">
                <a:solidFill>
                  <a:prstClr val="black"/>
                </a:solidFill>
                <a:ea typeface="Calibri"/>
              </a:rPr>
              <a:t>BE, RU)</a:t>
            </a:r>
          </a:p>
          <a:p>
            <a:pPr marL="1028700" lvl="1" indent="-342900"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prstClr val="black"/>
                </a:solidFill>
              </a:rPr>
              <a:t>221 </a:t>
            </a:r>
            <a:r>
              <a:rPr lang="de-DE" sz="2000" dirty="0" smtClean="0">
                <a:solidFill>
                  <a:prstClr val="black"/>
                </a:solidFill>
              </a:rPr>
              <a:t>bestätigte Fälle auf dem Kreuzfahrtschiff „ Diamond </a:t>
            </a:r>
            <a:r>
              <a:rPr lang="de-DE" sz="2000" dirty="0" err="1" smtClean="0">
                <a:solidFill>
                  <a:prstClr val="black"/>
                </a:solidFill>
              </a:rPr>
              <a:t>Princess</a:t>
            </a:r>
            <a:r>
              <a:rPr lang="de-DE" sz="2000" dirty="0" smtClean="0">
                <a:solidFill>
                  <a:prstClr val="black"/>
                </a:solidFill>
              </a:rPr>
              <a:t>“</a:t>
            </a:r>
            <a:endParaRPr lang="de-DE" sz="2000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57200" y="274638"/>
            <a:ext cx="8219256" cy="63408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dirty="0" smtClean="0"/>
              <a:t>Update zum (Covid-19), 14.Februar 2020</a:t>
            </a:r>
            <a:endParaRPr lang="de-DE" sz="3200" dirty="0"/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5489" y="3356992"/>
            <a:ext cx="5888948" cy="3315431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8336" y="6497960"/>
            <a:ext cx="8856984" cy="36004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GB" sz="1400" dirty="0"/>
              <a:t>Distribution of COVID-19 cases according to the applied case definition </a:t>
            </a:r>
            <a:r>
              <a:rPr lang="en-GB" sz="1400" dirty="0" smtClean="0"/>
              <a:t>by continent, </a:t>
            </a:r>
            <a:r>
              <a:rPr lang="en-GB" sz="1400" dirty="0" smtClean="0"/>
              <a:t>outside </a:t>
            </a:r>
            <a:r>
              <a:rPr lang="en-GB" sz="1400" dirty="0"/>
              <a:t>China </a:t>
            </a:r>
            <a:r>
              <a:rPr lang="en-GB" sz="1400" dirty="0" smtClean="0"/>
              <a:t>Mainland, 14 </a:t>
            </a:r>
            <a:r>
              <a:rPr lang="en-GB" sz="1400" dirty="0"/>
              <a:t>February 2020</a:t>
            </a:r>
          </a:p>
        </p:txBody>
      </p:sp>
    </p:spTree>
    <p:extLst>
      <p:ext uri="{BB962C8B-B14F-4D97-AF65-F5344CB8AC3E}">
        <p14:creationId xmlns:p14="http://schemas.microsoft.com/office/powerpoint/2010/main" val="231971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6465361"/>
            <a:ext cx="3456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Note: Datenstand China und </a:t>
            </a:r>
            <a:r>
              <a:rPr lang="de-DE" sz="1000" dirty="0" err="1" smtClean="0"/>
              <a:t>Hubei</a:t>
            </a:r>
            <a:r>
              <a:rPr lang="de-DE" sz="1000" dirty="0" smtClean="0"/>
              <a:t> </a:t>
            </a:r>
            <a:r>
              <a:rPr lang="de-DE" sz="1000" dirty="0" smtClean="0"/>
              <a:t>14.02.2020 </a:t>
            </a:r>
            <a:r>
              <a:rPr lang="de-DE" sz="1000" dirty="0" smtClean="0"/>
              <a:t>(Quelle: </a:t>
            </a:r>
            <a:r>
              <a:rPr lang="de-DE" sz="1000" dirty="0" smtClean="0"/>
              <a:t>ECDC) </a:t>
            </a:r>
            <a:endParaRPr lang="de-DE" sz="1000" dirty="0"/>
          </a:p>
        </p:txBody>
      </p:sp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31618"/>
            <a:ext cx="9205913" cy="574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539552" y="54868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Stand: 14.02.2020</a:t>
            </a:r>
            <a:endParaRPr lang="de-DE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4453951" y="46531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Hubei</a:t>
            </a:r>
            <a:endParaRPr lang="de-DE" dirty="0"/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725425"/>
              </p:ext>
            </p:extLst>
          </p:nvPr>
        </p:nvGraphicFramePr>
        <p:xfrm>
          <a:off x="5246039" y="4665261"/>
          <a:ext cx="3111499" cy="1143000"/>
        </p:xfrm>
        <a:graphic>
          <a:graphicData uri="http://schemas.openxmlformats.org/drawingml/2006/table">
            <a:tbl>
              <a:tblPr/>
              <a:tblGrid>
                <a:gridCol w="761223"/>
                <a:gridCol w="761223"/>
                <a:gridCol w="827830"/>
                <a:gridCol w="76122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Datum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Fälle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Todesfälle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CFR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 Feb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29631,00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871,00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 Feb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31728,00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974,00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 Feb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33366,00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1068,00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 Feb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48206,00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1368,00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 Feb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51986,00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1381,00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20" name="Textfeld 19"/>
          <p:cNvSpPr txBox="1"/>
          <p:nvPr/>
        </p:nvSpPr>
        <p:spPr>
          <a:xfrm>
            <a:off x="7020272" y="5840334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Quelle: </a:t>
            </a:r>
            <a:r>
              <a:rPr lang="de-DE" sz="1200" dirty="0" err="1" smtClean="0"/>
              <a:t>BNONews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82059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096"/>
            <a:ext cx="8229600" cy="797692"/>
          </a:xfrm>
        </p:spPr>
        <p:txBody>
          <a:bodyPr>
            <a:normAutofit/>
          </a:bodyPr>
          <a:lstStyle/>
          <a:p>
            <a:r>
              <a:rPr lang="en-GB" sz="1800" dirty="0" smtClean="0"/>
              <a:t>Distribution of </a:t>
            </a:r>
            <a:r>
              <a:rPr lang="en-GB" sz="1800" dirty="0"/>
              <a:t>COVID-19 </a:t>
            </a:r>
            <a:r>
              <a:rPr lang="en-GB" sz="1800" dirty="0" smtClean="0"/>
              <a:t>cases </a:t>
            </a:r>
            <a:r>
              <a:rPr lang="en-GB" sz="1800" dirty="0"/>
              <a:t>according to the applied case definition in </a:t>
            </a:r>
            <a:r>
              <a:rPr lang="en-GB" sz="1800" dirty="0" smtClean="0"/>
              <a:t>the related countries by country and region, </a:t>
            </a:r>
            <a:endParaRPr lang="en-GB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9A8E-A0F1-419A-8E8B-A78BF9C70DE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996779" y="913540"/>
            <a:ext cx="1404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14 February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38346" y="971788"/>
            <a:ext cx="1404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13 February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343679"/>
              </p:ext>
            </p:extLst>
          </p:nvPr>
        </p:nvGraphicFramePr>
        <p:xfrm>
          <a:off x="323999" y="1456943"/>
          <a:ext cx="3999425" cy="5350240"/>
        </p:xfrm>
        <a:graphic>
          <a:graphicData uri="http://schemas.openxmlformats.org/drawingml/2006/table">
            <a:tbl>
              <a:tblPr/>
              <a:tblGrid>
                <a:gridCol w="1657387">
                  <a:extLst>
                    <a:ext uri="{9D8B030D-6E8A-4147-A177-3AD203B41FA5}">
                      <a16:colId xmlns:a16="http://schemas.microsoft.com/office/drawing/2014/main" xmlns="" val="1991037746"/>
                    </a:ext>
                  </a:extLst>
                </a:gridCol>
                <a:gridCol w="590400">
                  <a:extLst>
                    <a:ext uri="{9D8B030D-6E8A-4147-A177-3AD203B41FA5}">
                      <a16:colId xmlns:a16="http://schemas.microsoft.com/office/drawing/2014/main" xmlns="" val="2585382549"/>
                    </a:ext>
                  </a:extLst>
                </a:gridCol>
                <a:gridCol w="284530">
                  <a:extLst>
                    <a:ext uri="{9D8B030D-6E8A-4147-A177-3AD203B41FA5}">
                      <a16:colId xmlns:a16="http://schemas.microsoft.com/office/drawing/2014/main" xmlns="" val="2834696603"/>
                    </a:ext>
                  </a:extLst>
                </a:gridCol>
                <a:gridCol w="1467108">
                  <a:extLst>
                    <a:ext uri="{9D8B030D-6E8A-4147-A177-3AD203B41FA5}">
                      <a16:colId xmlns:a16="http://schemas.microsoft.com/office/drawing/2014/main" xmlns="" val="39655064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Places reporting cases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Confirmed cases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Deaths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Comments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2738342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2371676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China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Including 48206 cases from Hubei province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81681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Singapore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6124176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Thailand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9906544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Japan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0097525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Republic of Korea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9010719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Taiwan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5033179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Malaysia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7838707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Vietnam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8170474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Arab Emirates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8603592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India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1698158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Philippines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019988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Sri Lanka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1299682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Nepal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0059047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Cambodia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953308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Europe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9473522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Germany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9995408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0953088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Kingdom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3397278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Italy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2009288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Russia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760810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Spain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0052059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Belgium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3990589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Finland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4841911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Sweden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6077654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America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0510306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States of America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1100114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Canada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3920515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Oceania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0356745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Australia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1058252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6696673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Cases on an international conveyance Japan</a:t>
                      </a:r>
                    </a:p>
                  </a:txBody>
                  <a:tcPr marL="43193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7461419"/>
                  </a:ext>
                </a:extLst>
              </a:tr>
              <a:tr h="15386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60330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8227506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900" y="1432417"/>
            <a:ext cx="4343522" cy="527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713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457200" y="274638"/>
            <a:ext cx="8219256" cy="63408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dirty="0" smtClean="0"/>
              <a:t>Update zum (Covid-19), 14.Februar 2020</a:t>
            </a:r>
            <a:endParaRPr lang="de-DE" sz="32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63588" y="6336926"/>
            <a:ext cx="7416824" cy="3600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1400" dirty="0"/>
              <a:t>Distribution of laboratory-confirmed cases of COVID-19 in EU/EEA and the UK</a:t>
            </a:r>
            <a:r>
              <a:rPr lang="en-GB" sz="1400" dirty="0" smtClean="0"/>
              <a:t>, 14 </a:t>
            </a:r>
            <a:r>
              <a:rPr lang="en-GB" sz="1400" dirty="0"/>
              <a:t>February 2020</a:t>
            </a:r>
            <a:endParaRPr lang="en-GB" sz="1400" dirty="0"/>
          </a:p>
        </p:txBody>
      </p:sp>
      <p:pic>
        <p:nvPicPr>
          <p:cNvPr id="9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802" y="1364765"/>
            <a:ext cx="7276397" cy="480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634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</Words>
  <Application>Microsoft Office PowerPoint</Application>
  <PresentationFormat>Bildschirmpräsentation (4:3)</PresentationFormat>
  <Paragraphs>190</Paragraphs>
  <Slides>5</Slides>
  <Notes>3</Notes>
  <HiddenSlides>2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Update zum (Covid-19), 14.Februar 2020</vt:lpstr>
      <vt:lpstr>Distribution of COVID-19 cases according to the applied case definition by continent, outside China Mainland, 14 February 2020</vt:lpstr>
      <vt:lpstr>PowerPoint-Präsentation</vt:lpstr>
      <vt:lpstr>Distribution of COVID-19 cases according to the applied case definition in the related countries by country and region, </vt:lpstr>
      <vt:lpstr>Distribution of laboratory-confirmed cases of COVID-19 in EU/EEA and the UK, 14 February 2020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Karo, Basel</dc:creator>
  <cp:lastModifiedBy>McFarland, Sarah</cp:lastModifiedBy>
  <cp:revision>155</cp:revision>
  <cp:lastPrinted>2020-02-14T11:49:31Z</cp:lastPrinted>
  <dcterms:created xsi:type="dcterms:W3CDTF">2020-02-03T08:44:15Z</dcterms:created>
  <dcterms:modified xsi:type="dcterms:W3CDTF">2020-02-14T11:52:22Z</dcterms:modified>
</cp:coreProperties>
</file>