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7"/>
  </p:sldMasterIdLst>
  <p:notesMasterIdLst>
    <p:notesMasterId r:id="rId24"/>
  </p:notesMasterIdLst>
  <p:sldIdLst>
    <p:sldId id="256" r:id="rId8"/>
    <p:sldId id="273" r:id="rId9"/>
    <p:sldId id="274" r:id="rId10"/>
    <p:sldId id="275" r:id="rId11"/>
    <p:sldId id="276" r:id="rId12"/>
    <p:sldId id="259" r:id="rId13"/>
    <p:sldId id="260" r:id="rId14"/>
    <p:sldId id="261" r:id="rId15"/>
    <p:sldId id="270" r:id="rId16"/>
    <p:sldId id="277" r:id="rId17"/>
    <p:sldId id="271" r:id="rId18"/>
    <p:sldId id="262" r:id="rId19"/>
    <p:sldId id="278" r:id="rId20"/>
    <p:sldId id="266" r:id="rId21"/>
    <p:sldId id="269" r:id="rId22"/>
    <p:sldId id="26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22" d="100"/>
          <a:sy n="122" d="100"/>
        </p:scale>
        <p:origin x="-96" y="-3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82A5A4-8B6D-4504-A8C4-1D05537D5F0E}" type="datetimeFigureOut">
              <a:rPr lang="en-GB" smtClean="0"/>
              <a:t>14/02/2020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C4438-05CF-4422-80F6-43EA6CF53316}" type="slidenum">
              <a:rPr lang="en-GB" smtClean="0"/>
              <a:t>‹Nr.›</a:t>
            </a:fld>
            <a:endParaRPr lang="en-GB"/>
          </a:p>
        </p:txBody>
      </p:sp>
    </p:spTree>
    <p:extLst>
      <p:ext uri="{BB962C8B-B14F-4D97-AF65-F5344CB8AC3E}">
        <p14:creationId xmlns:p14="http://schemas.microsoft.com/office/powerpoint/2010/main" val="4222227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European Centre for Disease Prevention and Control </a:t>
            </a:r>
            <a:endParaRPr lang="en-GB" dirty="0"/>
          </a:p>
        </p:txBody>
      </p:sp>
    </p:spTree>
    <p:extLst>
      <p:ext uri="{BB962C8B-B14F-4D97-AF65-F5344CB8AC3E}">
        <p14:creationId xmlns:p14="http://schemas.microsoft.com/office/powerpoint/2010/main" val="1127691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3200" b="1">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add text</a:t>
            </a:r>
          </a:p>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a:xfrm>
            <a:off x="431999" y="6475541"/>
            <a:ext cx="773368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‹Nr.›</a:t>
            </a:fld>
            <a:endParaRPr lang="en-GB" dirty="0"/>
          </a:p>
        </p:txBody>
      </p:sp>
    </p:spTree>
    <p:extLst>
      <p:ext uri="{BB962C8B-B14F-4D97-AF65-F5344CB8AC3E}">
        <p14:creationId xmlns:p14="http://schemas.microsoft.com/office/powerpoint/2010/main" val="1383753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GB" dirty="0"/>
          </a:p>
        </p:txBody>
      </p:sp>
      <p:sp>
        <p:nvSpPr>
          <p:cNvPr id="7"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‹Nr.›</a:t>
            </a:fld>
            <a:endParaRPr lang="en-GB" dirty="0"/>
          </a:p>
        </p:txBody>
      </p:sp>
    </p:spTree>
    <p:extLst>
      <p:ext uri="{BB962C8B-B14F-4D97-AF65-F5344CB8AC3E}">
        <p14:creationId xmlns:p14="http://schemas.microsoft.com/office/powerpoint/2010/main" val="34909693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8339A-AD4C-4299-B676-C4ADA05616EE}" type="datetime1">
              <a:rPr lang="en-GB" smtClean="0"/>
              <a:t>14/02/2020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29A8E-A0F1-419A-8E8B-A78BF9C70DE8}" type="slidenum">
              <a:rPr lang="en-GB" smtClean="0"/>
              <a:t>‹Nr.›</a:t>
            </a:fld>
            <a:endParaRPr lang="en-GB"/>
          </a:p>
        </p:txBody>
      </p:sp>
    </p:spTree>
    <p:extLst>
      <p:ext uri="{BB962C8B-B14F-4D97-AF65-F5344CB8AC3E}">
        <p14:creationId xmlns:p14="http://schemas.microsoft.com/office/powerpoint/2010/main" val="4151493230"/>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gov.cn/zhengce/2020-02/05/content_5474852.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jw.hubei.gov.cn/fbjd/dtyw/202002/t20200213_2025581.s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jw.hubei.gov.cn/fbjd/dtyw/202002/t20200213_2025581.s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smtClean="0"/>
              <a:t>SARS-CoV-2 (COVID-19) </a:t>
            </a:r>
            <a:r>
              <a:rPr lang="en-GB" dirty="0"/>
              <a:t>– CHINA – 2020 </a:t>
            </a:r>
          </a:p>
        </p:txBody>
      </p:sp>
      <p:sp>
        <p:nvSpPr>
          <p:cNvPr id="7" name="Subtitle 6"/>
          <p:cNvSpPr>
            <a:spLocks noGrp="1"/>
          </p:cNvSpPr>
          <p:nvPr>
            <p:ph type="subTitle" idx="1"/>
          </p:nvPr>
        </p:nvSpPr>
        <p:spPr/>
        <p:txBody>
          <a:bodyPr/>
          <a:lstStyle/>
          <a:p>
            <a:endParaRPr lang="en-GB"/>
          </a:p>
        </p:txBody>
      </p:sp>
      <p:sp>
        <p:nvSpPr>
          <p:cNvPr id="5" name="Text Box 4"/>
          <p:cNvSpPr txBox="1">
            <a:spLocks noChangeArrowheads="1"/>
          </p:cNvSpPr>
          <p:nvPr/>
        </p:nvSpPr>
        <p:spPr bwMode="auto">
          <a:xfrm>
            <a:off x="648000" y="5698097"/>
            <a:ext cx="10869432" cy="781755"/>
          </a:xfrm>
          <a:prstGeom prst="rect">
            <a:avLst/>
          </a:prstGeom>
          <a:noFill/>
          <a:ln w="38100">
            <a:noFill/>
            <a:miter lim="800000"/>
            <a:headEnd/>
            <a:tailEnd/>
          </a:ln>
          <a:effectLst/>
        </p:spPr>
        <p:txBody>
          <a:bodyPr lIns="0" tIns="0" rIns="0" bIns="0" anchor="b"/>
          <a:lstStyle/>
          <a:p>
            <a:pPr eaLnBrk="0" fontAlgn="base" hangingPunct="0">
              <a:lnSpc>
                <a:spcPct val="90000"/>
              </a:lnSpc>
              <a:spcBef>
                <a:spcPct val="0"/>
              </a:spcBef>
              <a:spcAft>
                <a:spcPct val="30000"/>
              </a:spcAft>
            </a:pPr>
            <a:r>
              <a:rPr lang="en-GB" sz="2000" dirty="0" smtClean="0">
                <a:solidFill>
                  <a:prstClr val="white"/>
                </a:solidFill>
                <a:latin typeface="Tahoma" pitchFamily="34" charset="0"/>
              </a:rPr>
              <a:t>Stockholm</a:t>
            </a:r>
            <a:r>
              <a:rPr lang="en-GB" sz="2000" dirty="0">
                <a:solidFill>
                  <a:prstClr val="white"/>
                </a:solidFill>
                <a:latin typeface="Tahoma" pitchFamily="34" charset="0"/>
              </a:rPr>
              <a:t>, </a:t>
            </a:r>
            <a:r>
              <a:rPr lang="en-GB" sz="2000" dirty="0" smtClean="0">
                <a:solidFill>
                  <a:prstClr val="white"/>
                </a:solidFill>
                <a:latin typeface="Tahoma" pitchFamily="34" charset="0"/>
              </a:rPr>
              <a:t>14 </a:t>
            </a:r>
            <a:r>
              <a:rPr lang="en-GB" sz="2000" dirty="0">
                <a:solidFill>
                  <a:prstClr val="white"/>
                </a:solidFill>
                <a:latin typeface="Tahoma" pitchFamily="34" charset="0"/>
              </a:rPr>
              <a:t>February 2020 </a:t>
            </a:r>
          </a:p>
        </p:txBody>
      </p:sp>
    </p:spTree>
    <p:extLst>
      <p:ext uri="{BB962C8B-B14F-4D97-AF65-F5344CB8AC3E}">
        <p14:creationId xmlns:p14="http://schemas.microsoft.com/office/powerpoint/2010/main" val="2274503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9E29A8E-A0F1-419A-8E8B-A78BF9C70DE8}" type="slidenum">
              <a:rPr lang="en-GB" smtClean="0"/>
              <a:pPr/>
              <a:t>10</a:t>
            </a:fld>
            <a:endParaRPr lang="en-GB" dirty="0"/>
          </a:p>
        </p:txBody>
      </p:sp>
      <p:pic>
        <p:nvPicPr>
          <p:cNvPr id="6" name="Picture 5"/>
          <p:cNvPicPr>
            <a:picLocks noChangeAspect="1"/>
          </p:cNvPicPr>
          <p:nvPr/>
        </p:nvPicPr>
        <p:blipFill>
          <a:blip r:embed="rId2"/>
          <a:stretch>
            <a:fillRect/>
          </a:stretch>
        </p:blipFill>
        <p:spPr>
          <a:xfrm>
            <a:off x="1515725" y="300690"/>
            <a:ext cx="8448996" cy="5137903"/>
          </a:xfrm>
          <a:prstGeom prst="rect">
            <a:avLst/>
          </a:prstGeom>
        </p:spPr>
      </p:pic>
      <p:sp>
        <p:nvSpPr>
          <p:cNvPr id="7" name="TextBox 6"/>
          <p:cNvSpPr txBox="1"/>
          <p:nvPr/>
        </p:nvSpPr>
        <p:spPr>
          <a:xfrm>
            <a:off x="1659118" y="5647322"/>
            <a:ext cx="6712094" cy="446276"/>
          </a:xfrm>
          <a:prstGeom prst="rect">
            <a:avLst/>
          </a:prstGeom>
          <a:noFill/>
        </p:spPr>
        <p:txBody>
          <a:bodyPr wrap="none" rtlCol="0">
            <a:spAutoFit/>
          </a:bodyPr>
          <a:lstStyle/>
          <a:p>
            <a:r>
              <a:rPr lang="en-GB" sz="1400" dirty="0"/>
              <a:t>Source: </a:t>
            </a:r>
            <a:r>
              <a:rPr lang="en-GB" sz="1400" dirty="0" smtClean="0"/>
              <a:t>WHO </a:t>
            </a:r>
          </a:p>
          <a:p>
            <a:r>
              <a:rPr lang="en-GB" sz="900" dirty="0" smtClean="0"/>
              <a:t>(https</a:t>
            </a:r>
            <a:r>
              <a:rPr lang="en-GB" sz="900" dirty="0"/>
              <a:t>://</a:t>
            </a:r>
            <a:r>
              <a:rPr lang="en-GB" sz="900" dirty="0" smtClean="0"/>
              <a:t>www.who.int/docs/default-source/coronaviruse/situation-reports/20200213-sitrep-24-covid-19.pdf?sfvrsn=9a7406a4_4)</a:t>
            </a:r>
            <a:endParaRPr lang="en-GB" sz="900" dirty="0"/>
          </a:p>
        </p:txBody>
      </p:sp>
    </p:spTree>
    <p:extLst>
      <p:ext uri="{BB962C8B-B14F-4D97-AF65-F5344CB8AC3E}">
        <p14:creationId xmlns:p14="http://schemas.microsoft.com/office/powerpoint/2010/main" val="2594070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2"/>
          <a:srcRect l="3951" t="6718" r="7888" b="34133"/>
          <a:stretch/>
        </p:blipFill>
        <p:spPr>
          <a:xfrm>
            <a:off x="276224" y="950171"/>
            <a:ext cx="10620376" cy="5431085"/>
          </a:xfrm>
          <a:prstGeom prst="rect">
            <a:avLst/>
          </a:prstGeom>
        </p:spPr>
      </p:pic>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9E29A8E-A0F1-419A-8E8B-A78BF9C70DE8}" type="slidenum">
              <a:rPr lang="en-GB" smtClean="0"/>
              <a:pPr/>
              <a:t>11</a:t>
            </a:fld>
            <a:endParaRPr lang="en-GB" dirty="0"/>
          </a:p>
        </p:txBody>
      </p:sp>
      <p:sp>
        <p:nvSpPr>
          <p:cNvPr id="7" name="TextBox 6"/>
          <p:cNvSpPr txBox="1"/>
          <p:nvPr/>
        </p:nvSpPr>
        <p:spPr>
          <a:xfrm>
            <a:off x="431999" y="1404647"/>
            <a:ext cx="2781300" cy="984885"/>
          </a:xfrm>
          <a:prstGeom prst="rect">
            <a:avLst/>
          </a:prstGeom>
          <a:noFill/>
          <a:ln>
            <a:solidFill>
              <a:schemeClr val="tx1"/>
            </a:solidFill>
          </a:ln>
        </p:spPr>
        <p:txBody>
          <a:bodyPr wrap="square" rtlCol="0">
            <a:spAutoFit/>
          </a:bodyPr>
          <a:lstStyle/>
          <a:p>
            <a:r>
              <a:rPr lang="en-GB" sz="2000" dirty="0">
                <a:solidFill>
                  <a:srgbClr val="FF0000"/>
                </a:solidFill>
                <a:sym typeface="Wingdings 2" panose="05020102010507070707" pitchFamily="18" charset="2"/>
              </a:rPr>
              <a:t> </a:t>
            </a:r>
            <a:r>
              <a:rPr lang="en-GB" sz="2000" dirty="0" smtClean="0">
                <a:solidFill>
                  <a:srgbClr val="FF0000"/>
                </a:solidFill>
                <a:sym typeface="Wingdings 2" panose="05020102010507070707" pitchFamily="18" charset="2"/>
              </a:rPr>
              <a:t> </a:t>
            </a:r>
            <a:r>
              <a:rPr lang="en-GB" dirty="0" smtClean="0">
                <a:solidFill>
                  <a:srgbClr val="FF0000"/>
                </a:solidFill>
              </a:rPr>
              <a:t>Confirmed index case</a:t>
            </a:r>
            <a:endParaRPr lang="en-GB" dirty="0">
              <a:solidFill>
                <a:srgbClr val="FF0000"/>
              </a:solidFill>
            </a:endParaRPr>
          </a:p>
          <a:p>
            <a:r>
              <a:rPr lang="en-GB" sz="2000" dirty="0" smtClean="0">
                <a:sym typeface="Wingdings 2" panose="05020102010507070707" pitchFamily="18" charset="2"/>
              </a:rPr>
              <a:t></a:t>
            </a:r>
            <a:r>
              <a:rPr lang="en-GB" dirty="0" smtClean="0">
                <a:sym typeface="Wingdings 2" panose="05020102010507070707" pitchFamily="18" charset="2"/>
              </a:rPr>
              <a:t>  </a:t>
            </a:r>
            <a:r>
              <a:rPr lang="en-GB" dirty="0" smtClean="0"/>
              <a:t>Confirmed cases</a:t>
            </a:r>
          </a:p>
          <a:p>
            <a:r>
              <a:rPr lang="en-GB" sz="1600" dirty="0" smtClean="0">
                <a:sym typeface="Wingdings 2" panose="05020102010507070707" pitchFamily="18" charset="2"/>
              </a:rPr>
              <a:t></a:t>
            </a:r>
            <a:r>
              <a:rPr lang="en-GB" dirty="0" smtClean="0">
                <a:sym typeface="Wingdings 2" panose="05020102010507070707" pitchFamily="18" charset="2"/>
              </a:rPr>
              <a:t>  </a:t>
            </a:r>
            <a:r>
              <a:rPr lang="en-GB" dirty="0" smtClean="0"/>
              <a:t>Close contacts</a:t>
            </a:r>
            <a:endParaRPr lang="en-GB" dirty="0"/>
          </a:p>
        </p:txBody>
      </p:sp>
      <p:sp>
        <p:nvSpPr>
          <p:cNvPr id="9" name="Title 1"/>
          <p:cNvSpPr>
            <a:spLocks noGrp="1"/>
          </p:cNvSpPr>
          <p:nvPr>
            <p:ph type="title"/>
          </p:nvPr>
        </p:nvSpPr>
        <p:spPr>
          <a:xfrm>
            <a:off x="432000" y="223936"/>
            <a:ext cx="10354188" cy="951722"/>
          </a:xfrm>
        </p:spPr>
        <p:txBody>
          <a:bodyPr vert="horz" lIns="91440" tIns="45720" rIns="91440" bIns="45720" rtlCol="0" anchor="ctr">
            <a:normAutofit/>
          </a:bodyPr>
          <a:lstStyle/>
          <a:p>
            <a:r>
              <a:rPr lang="en-GB" sz="1800" dirty="0" smtClean="0"/>
              <a:t>Transmission chain of cases related to the French ski resort cluster (n = 11)</a:t>
            </a:r>
            <a:endParaRPr lang="en-GB" sz="1800" dirty="0"/>
          </a:p>
        </p:txBody>
      </p:sp>
    </p:spTree>
    <p:extLst>
      <p:ext uri="{BB962C8B-B14F-4D97-AF65-F5344CB8AC3E}">
        <p14:creationId xmlns:p14="http://schemas.microsoft.com/office/powerpoint/2010/main" val="2214680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9" y="299350"/>
            <a:ext cx="10354188" cy="951722"/>
          </a:xfrm>
        </p:spPr>
        <p:txBody>
          <a:bodyPr vert="horz" lIns="91440" tIns="45720" rIns="91440" bIns="45720" rtlCol="0" anchor="ctr">
            <a:normAutofit/>
          </a:bodyPr>
          <a:lstStyle/>
          <a:p>
            <a:r>
              <a:rPr lang="en-GB" sz="1800" dirty="0"/>
              <a:t>Distribution of </a:t>
            </a:r>
            <a:r>
              <a:rPr lang="en-GB" sz="1800" dirty="0" smtClean="0"/>
              <a:t>laboratory-confirmed </a:t>
            </a:r>
            <a:r>
              <a:rPr lang="en-GB" sz="1800" dirty="0"/>
              <a:t>cases of </a:t>
            </a:r>
            <a:r>
              <a:rPr lang="en-GB" sz="1800" dirty="0" smtClean="0"/>
              <a:t>COVID-19 </a:t>
            </a:r>
            <a:r>
              <a:rPr lang="en-GB" sz="1800" dirty="0"/>
              <a:t>by country in EU/EEA and in the UK, as of </a:t>
            </a:r>
            <a:r>
              <a:rPr lang="en-GB" sz="1800" dirty="0" smtClean="0"/>
              <a:t>14 </a:t>
            </a:r>
            <a:r>
              <a:rPr lang="en-GB" sz="1800" dirty="0"/>
              <a:t>February 2020</a:t>
            </a:r>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9E29A8E-A0F1-419A-8E8B-A78BF9C70DE8}" type="slidenum">
              <a:rPr lang="en-GB" smtClean="0"/>
              <a:pPr/>
              <a:t>12</a:t>
            </a:fld>
            <a:endParaRPr lang="en-GB" dirty="0"/>
          </a:p>
        </p:txBody>
      </p:sp>
      <p:pic>
        <p:nvPicPr>
          <p:cNvPr id="7" name="Picture 6"/>
          <p:cNvPicPr>
            <a:picLocks noChangeAspect="1"/>
          </p:cNvPicPr>
          <p:nvPr/>
        </p:nvPicPr>
        <p:blipFill>
          <a:blip r:embed="rId2"/>
          <a:stretch>
            <a:fillRect/>
          </a:stretch>
        </p:blipFill>
        <p:spPr>
          <a:xfrm>
            <a:off x="1754554" y="1807883"/>
            <a:ext cx="8024709" cy="3631383"/>
          </a:xfrm>
          <a:prstGeom prst="rect">
            <a:avLst/>
          </a:prstGeom>
        </p:spPr>
      </p:pic>
    </p:spTree>
    <p:extLst>
      <p:ext uri="{BB962C8B-B14F-4D97-AF65-F5344CB8AC3E}">
        <p14:creationId xmlns:p14="http://schemas.microsoft.com/office/powerpoint/2010/main" val="636943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9E29A8E-A0F1-419A-8E8B-A78BF9C70DE8}" type="slidenum">
              <a:rPr lang="en-GB" smtClean="0"/>
              <a:pPr/>
              <a:t>13</a:t>
            </a:fld>
            <a:endParaRPr lang="en-GB" dirty="0"/>
          </a:p>
        </p:txBody>
      </p:sp>
      <p:pic>
        <p:nvPicPr>
          <p:cNvPr id="6" name="Picture 5"/>
          <p:cNvPicPr>
            <a:picLocks noChangeAspect="1"/>
          </p:cNvPicPr>
          <p:nvPr/>
        </p:nvPicPr>
        <p:blipFill>
          <a:blip r:embed="rId2"/>
          <a:stretch>
            <a:fillRect/>
          </a:stretch>
        </p:blipFill>
        <p:spPr>
          <a:xfrm>
            <a:off x="790650" y="317385"/>
            <a:ext cx="9820275" cy="5553075"/>
          </a:xfrm>
          <a:prstGeom prst="rect">
            <a:avLst/>
          </a:prstGeom>
        </p:spPr>
      </p:pic>
      <p:sp>
        <p:nvSpPr>
          <p:cNvPr id="7" name="TextBox 6"/>
          <p:cNvSpPr txBox="1"/>
          <p:nvPr/>
        </p:nvSpPr>
        <p:spPr>
          <a:xfrm>
            <a:off x="1234912" y="5949862"/>
            <a:ext cx="6712094" cy="446276"/>
          </a:xfrm>
          <a:prstGeom prst="rect">
            <a:avLst/>
          </a:prstGeom>
          <a:noFill/>
        </p:spPr>
        <p:txBody>
          <a:bodyPr wrap="none" rtlCol="0">
            <a:spAutoFit/>
          </a:bodyPr>
          <a:lstStyle/>
          <a:p>
            <a:r>
              <a:rPr lang="en-GB" sz="1400" dirty="0"/>
              <a:t>Source: </a:t>
            </a:r>
            <a:r>
              <a:rPr lang="en-GB" sz="1400" dirty="0" smtClean="0"/>
              <a:t>WHO </a:t>
            </a:r>
          </a:p>
          <a:p>
            <a:r>
              <a:rPr lang="en-GB" sz="900" dirty="0" smtClean="0"/>
              <a:t>(https</a:t>
            </a:r>
            <a:r>
              <a:rPr lang="en-GB" sz="900" dirty="0"/>
              <a:t>://</a:t>
            </a:r>
            <a:r>
              <a:rPr lang="en-GB" sz="900" dirty="0" smtClean="0"/>
              <a:t>www.who.int/docs/default-source/coronaviruse/situation-reports/20200213-sitrep-24-covid-19.pdf?sfvrsn=9a7406a4_4)</a:t>
            </a:r>
            <a:endParaRPr lang="en-GB" sz="900" dirty="0"/>
          </a:p>
        </p:txBody>
      </p:sp>
    </p:spTree>
    <p:extLst>
      <p:ext uri="{BB962C8B-B14F-4D97-AF65-F5344CB8AC3E}">
        <p14:creationId xmlns:p14="http://schemas.microsoft.com/office/powerpoint/2010/main" val="233098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1800" dirty="0"/>
              <a:t>Geographical distribution of </a:t>
            </a:r>
            <a:r>
              <a:rPr lang="en-GB" sz="1800" dirty="0" smtClean="0"/>
              <a:t>laboratory-confirmed </a:t>
            </a:r>
            <a:r>
              <a:rPr lang="en-GB" sz="1800" dirty="0"/>
              <a:t>cases of </a:t>
            </a:r>
            <a:r>
              <a:rPr lang="en-GB" sz="1800" dirty="0" smtClean="0"/>
              <a:t>COVID-19 </a:t>
            </a:r>
            <a:br>
              <a:rPr lang="en-GB" sz="1800" dirty="0" smtClean="0"/>
            </a:br>
            <a:r>
              <a:rPr lang="en-GB" sz="1800" dirty="0" smtClean="0"/>
              <a:t>in </a:t>
            </a:r>
            <a:r>
              <a:rPr lang="en-GB" sz="1800" dirty="0"/>
              <a:t>the EU/EEA and the UK, as of </a:t>
            </a:r>
            <a:r>
              <a:rPr lang="en-GB" sz="1800" dirty="0" smtClean="0"/>
              <a:t>14 </a:t>
            </a:r>
            <a:r>
              <a:rPr lang="en-GB" sz="1800" dirty="0"/>
              <a:t>February 2020</a:t>
            </a:r>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9E29A8E-A0F1-419A-8E8B-A78BF9C70DE8}" type="slidenum">
              <a:rPr lang="en-GB" smtClean="0"/>
              <a:pPr/>
              <a:t>14</a:t>
            </a:fld>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1657" y="1175658"/>
            <a:ext cx="7082971" cy="5007906"/>
          </a:xfrm>
          <a:prstGeom prst="rect">
            <a:avLst/>
          </a:prstGeom>
        </p:spPr>
      </p:pic>
    </p:spTree>
    <p:extLst>
      <p:ext uri="{BB962C8B-B14F-4D97-AF65-F5344CB8AC3E}">
        <p14:creationId xmlns:p14="http://schemas.microsoft.com/office/powerpoint/2010/main" val="3921700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9" y="223936"/>
            <a:ext cx="10578507" cy="1039256"/>
          </a:xfrm>
        </p:spPr>
        <p:txBody>
          <a:bodyPr vert="horz" lIns="91440" tIns="45720" rIns="91440" bIns="45720" rtlCol="0" anchor="ctr">
            <a:normAutofit/>
          </a:bodyPr>
          <a:lstStyle/>
          <a:p>
            <a:r>
              <a:rPr lang="en-GB" sz="1800" dirty="0"/>
              <a:t>Geographical distribution of COVID-19 cases according to the applied case definition in the </a:t>
            </a:r>
            <a:r>
              <a:rPr lang="en-GB" sz="1800" dirty="0" smtClean="0"/>
              <a:t>related countries in </a:t>
            </a:r>
            <a:r>
              <a:rPr lang="en-GB" sz="1800" dirty="0"/>
              <a:t>South-East Asia, as of </a:t>
            </a:r>
            <a:r>
              <a:rPr lang="en-GB" sz="1800" dirty="0" smtClean="0"/>
              <a:t>14 </a:t>
            </a:r>
            <a:r>
              <a:rPr lang="en-GB" sz="1800" dirty="0"/>
              <a:t>February 2020</a:t>
            </a:r>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9E29A8E-A0F1-419A-8E8B-A78BF9C70DE8}" type="slidenum">
              <a:rPr lang="en-GB" smtClean="0"/>
              <a:pPr/>
              <a:t>15</a:t>
            </a:fld>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2920" y="1263192"/>
            <a:ext cx="6908442" cy="4886946"/>
          </a:xfrm>
          <a:prstGeom prst="rect">
            <a:avLst/>
          </a:prstGeom>
        </p:spPr>
      </p:pic>
    </p:spTree>
    <p:extLst>
      <p:ext uri="{BB962C8B-B14F-4D97-AF65-F5344CB8AC3E}">
        <p14:creationId xmlns:p14="http://schemas.microsoft.com/office/powerpoint/2010/main" val="106126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1800" dirty="0"/>
              <a:t>Geographical distribution of COVID-19 cases according to the applied case definition in the </a:t>
            </a:r>
            <a:r>
              <a:rPr lang="en-GB" sz="1800" dirty="0" smtClean="0"/>
              <a:t>related countries worldwide</a:t>
            </a:r>
            <a:r>
              <a:rPr lang="en-GB" sz="1800" dirty="0"/>
              <a:t>, </a:t>
            </a:r>
            <a:r>
              <a:rPr lang="en-GB" sz="1800" dirty="0" smtClean="0"/>
              <a:t>as </a:t>
            </a:r>
            <a:r>
              <a:rPr lang="en-GB" sz="1800" dirty="0"/>
              <a:t>of </a:t>
            </a:r>
            <a:r>
              <a:rPr lang="en-GB" sz="1800" dirty="0" smtClean="0"/>
              <a:t>14 </a:t>
            </a:r>
            <a:r>
              <a:rPr lang="en-GB" sz="1800" dirty="0"/>
              <a:t>February 2020</a:t>
            </a:r>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9E29A8E-A0F1-419A-8E8B-A78BF9C70DE8}" type="slidenum">
              <a:rPr lang="en-GB" smtClean="0"/>
              <a:pPr/>
              <a:t>16</a:t>
            </a:fld>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5143" y="1016000"/>
            <a:ext cx="6527586" cy="5044044"/>
          </a:xfrm>
          <a:prstGeom prst="rect">
            <a:avLst/>
          </a:prstGeom>
        </p:spPr>
      </p:pic>
    </p:spTree>
    <p:extLst>
      <p:ext uri="{BB962C8B-B14F-4D97-AF65-F5344CB8AC3E}">
        <p14:creationId xmlns:p14="http://schemas.microsoft.com/office/powerpoint/2010/main" val="1256867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definition change</a:t>
            </a:r>
            <a:endParaRPr lang="en-GB" dirty="0"/>
          </a:p>
        </p:txBody>
      </p:sp>
      <p:sp>
        <p:nvSpPr>
          <p:cNvPr id="3" name="Content Placeholder 2"/>
          <p:cNvSpPr>
            <a:spLocks noGrp="1"/>
          </p:cNvSpPr>
          <p:nvPr>
            <p:ph idx="1"/>
          </p:nvPr>
        </p:nvSpPr>
        <p:spPr/>
        <p:txBody>
          <a:bodyPr/>
          <a:lstStyle/>
          <a:p>
            <a:r>
              <a:rPr lang="en-GB" dirty="0"/>
              <a:t>According to the Health Commission of Hubei Province, the case definition in Hubei province has changed to align with the other provinces in China. </a:t>
            </a:r>
            <a:r>
              <a:rPr lang="en-GB" dirty="0" smtClean="0"/>
              <a:t>All </a:t>
            </a:r>
            <a:r>
              <a:rPr lang="en-GB" u="sng" dirty="0">
                <a:solidFill>
                  <a:srgbClr val="92D050"/>
                </a:solidFill>
              </a:rPr>
              <a:t>clinically diagnosed cases</a:t>
            </a:r>
            <a:r>
              <a:rPr lang="en-GB" dirty="0"/>
              <a:t> </a:t>
            </a:r>
            <a:r>
              <a:rPr lang="en-GB" dirty="0" smtClean="0"/>
              <a:t>(suspected cases with imaging </a:t>
            </a:r>
            <a:r>
              <a:rPr lang="en-GB" dirty="0"/>
              <a:t>compatible with pneumonia) now also count as confirmed cases together with laboratory-confirmed cases</a:t>
            </a:r>
            <a:r>
              <a:rPr lang="en-GB" dirty="0" smtClean="0"/>
              <a:t>.</a:t>
            </a:r>
            <a:endParaRPr lang="en-GB" dirty="0"/>
          </a:p>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9E29A8E-A0F1-419A-8E8B-A78BF9C70DE8}" type="slidenum">
              <a:rPr lang="en-GB" smtClean="0"/>
              <a:pPr/>
              <a:t>2</a:t>
            </a:fld>
            <a:endParaRPr lang="en-GB" dirty="0"/>
          </a:p>
        </p:txBody>
      </p:sp>
    </p:spTree>
    <p:extLst>
      <p:ext uri="{BB962C8B-B14F-4D97-AF65-F5344CB8AC3E}">
        <p14:creationId xmlns:p14="http://schemas.microsoft.com/office/powerpoint/2010/main" val="4285744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Clinically diagnosed cases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Hubei province until yesterday had a definition of “clinically diagnosed cases” that </a:t>
            </a:r>
            <a:r>
              <a:rPr lang="en-GB" b="1" dirty="0" smtClean="0"/>
              <a:t>WERE NOT</a:t>
            </a:r>
            <a:r>
              <a:rPr lang="en-GB" dirty="0" smtClean="0"/>
              <a:t> counted as confirmed:</a:t>
            </a:r>
          </a:p>
          <a:p>
            <a:endParaRPr lang="en-GB" dirty="0"/>
          </a:p>
          <a:p>
            <a:r>
              <a:rPr lang="en-GB" dirty="0" smtClean="0"/>
              <a:t>Definition of </a:t>
            </a:r>
            <a:r>
              <a:rPr lang="en-GB" u="sng" dirty="0" smtClean="0"/>
              <a:t>clinically diagnosed cases </a:t>
            </a:r>
            <a:r>
              <a:rPr lang="en-GB" dirty="0" smtClean="0"/>
              <a:t>(ref: </a:t>
            </a:r>
            <a:r>
              <a:rPr lang="en-GB" dirty="0">
                <a:hlinkClick r:id="rId2"/>
              </a:rPr>
              <a:t>http://</a:t>
            </a:r>
            <a:r>
              <a:rPr lang="en-GB" dirty="0" smtClean="0">
                <a:hlinkClick r:id="rId2"/>
              </a:rPr>
              <a:t>www.gov.cn/zhengce/2020-02/05/content_5474852.htm</a:t>
            </a:r>
            <a:r>
              <a:rPr lang="en-GB" dirty="0" smtClean="0"/>
              <a:t>)</a:t>
            </a:r>
          </a:p>
          <a:p>
            <a:r>
              <a:rPr lang="en-GB" i="1" dirty="0"/>
              <a:t>Hubei Province added a "clinical diagnosis" classification. And the "suspected case" standard is modified to: whether with or without epidemiological history, as long as it meets the two clinical manifestations of "fever and / or respiratory symptoms" and "normal or reduced white blood cells in the early stage of onset, or decreased lymphocyte count", then </a:t>
            </a:r>
            <a:r>
              <a:rPr lang="en-GB" i="1" dirty="0" smtClean="0"/>
              <a:t>can </a:t>
            </a:r>
            <a:r>
              <a:rPr lang="en-GB" i="1" dirty="0"/>
              <a:t>be considered a suspected </a:t>
            </a:r>
            <a:r>
              <a:rPr lang="en-GB" i="1" dirty="0" smtClean="0"/>
              <a:t>[…] case</a:t>
            </a:r>
            <a:r>
              <a:rPr lang="en-GB" i="1" dirty="0"/>
              <a:t>. </a:t>
            </a:r>
            <a:r>
              <a:rPr lang="en-GB" b="1" i="1" dirty="0" smtClean="0"/>
              <a:t>Suspected </a:t>
            </a:r>
            <a:r>
              <a:rPr lang="en-GB" b="1" i="1" dirty="0"/>
              <a:t>cases with pneumonia imaging features are clinically diagnosed cases</a:t>
            </a:r>
            <a:r>
              <a:rPr lang="en-GB" i="1" dirty="0"/>
              <a:t>.</a:t>
            </a:r>
            <a:endParaRPr lang="en-GB" dirty="0"/>
          </a:p>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9E29A8E-A0F1-419A-8E8B-A78BF9C70DE8}" type="slidenum">
              <a:rPr lang="en-GB" smtClean="0"/>
              <a:pPr/>
              <a:t>3</a:t>
            </a:fld>
            <a:endParaRPr lang="en-GB" dirty="0"/>
          </a:p>
        </p:txBody>
      </p:sp>
    </p:spTree>
    <p:extLst>
      <p:ext uri="{BB962C8B-B14F-4D97-AF65-F5344CB8AC3E}">
        <p14:creationId xmlns:p14="http://schemas.microsoft.com/office/powerpoint/2010/main" val="2785152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definition change</a:t>
            </a:r>
            <a:endParaRPr lang="en-GB" dirty="0"/>
          </a:p>
        </p:txBody>
      </p:sp>
      <p:sp>
        <p:nvSpPr>
          <p:cNvPr id="3" name="Content Placeholder 2"/>
          <p:cNvSpPr>
            <a:spLocks noGrp="1"/>
          </p:cNvSpPr>
          <p:nvPr>
            <p:ph idx="1"/>
          </p:nvPr>
        </p:nvSpPr>
        <p:spPr/>
        <p:txBody>
          <a:bodyPr>
            <a:normAutofit lnSpcReduction="10000"/>
          </a:bodyPr>
          <a:lstStyle/>
          <a:p>
            <a:r>
              <a:rPr lang="en-GB" dirty="0" smtClean="0"/>
              <a:t>Since today (13/02/2020) Hubei province is </a:t>
            </a:r>
            <a:r>
              <a:rPr lang="en-GB" b="1" dirty="0" smtClean="0"/>
              <a:t>now counting these “clinically diagnosed cases” as confirmed cases</a:t>
            </a:r>
            <a:r>
              <a:rPr lang="en-GB" dirty="0" smtClean="0"/>
              <a:t>.</a:t>
            </a:r>
          </a:p>
          <a:p>
            <a:endParaRPr lang="en-GB" dirty="0" smtClean="0"/>
          </a:p>
          <a:p>
            <a:r>
              <a:rPr lang="en-GB" dirty="0" smtClean="0"/>
              <a:t>The Health Commission of Hubei writes (ref: </a:t>
            </a:r>
            <a:r>
              <a:rPr lang="en-GB" dirty="0">
                <a:hlinkClick r:id="rId2"/>
              </a:rPr>
              <a:t>http://</a:t>
            </a:r>
            <a:r>
              <a:rPr lang="en-GB" dirty="0" smtClean="0">
                <a:hlinkClick r:id="rId2"/>
              </a:rPr>
              <a:t>wjw.hubei.gov.cn/fbjd/dtyw/202002/t20200213_2025581.shtml</a:t>
            </a:r>
            <a:r>
              <a:rPr lang="en-GB" dirty="0" smtClean="0"/>
              <a:t>)</a:t>
            </a:r>
            <a:endParaRPr lang="en-GB" dirty="0"/>
          </a:p>
          <a:p>
            <a:r>
              <a:rPr lang="en-GB" i="1" dirty="0"/>
              <a:t>According to the plan, Hubei Province has recently conducted investigations on suspected cases and revised the diagnosis results, and newly diagnosed patients were diagnosed according to the new diagnosis classification. In order to be consistent with the classification of case diagnosis issued by other provinces across the country, starting today, Hubei Province will include the number of clinically diagnosed cases into the number of confirmed cases for publication.</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spTree>
    <p:extLst>
      <p:ext uri="{BB962C8B-B14F-4D97-AF65-F5344CB8AC3E}">
        <p14:creationId xmlns:p14="http://schemas.microsoft.com/office/powerpoint/2010/main" val="2641402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definition change</a:t>
            </a:r>
            <a:endParaRPr lang="en-GB" dirty="0"/>
          </a:p>
        </p:txBody>
      </p:sp>
      <p:sp>
        <p:nvSpPr>
          <p:cNvPr id="3" name="Content Placeholder 2"/>
          <p:cNvSpPr>
            <a:spLocks noGrp="1"/>
          </p:cNvSpPr>
          <p:nvPr>
            <p:ph idx="1"/>
          </p:nvPr>
        </p:nvSpPr>
        <p:spPr/>
        <p:txBody>
          <a:bodyPr>
            <a:normAutofit lnSpcReduction="10000"/>
          </a:bodyPr>
          <a:lstStyle/>
          <a:p>
            <a:r>
              <a:rPr lang="en-GB" dirty="0" smtClean="0"/>
              <a:t>In summary, the definition of confirmed cases in Hubei was </a:t>
            </a:r>
            <a:r>
              <a:rPr lang="en-GB" b="1" dirty="0" smtClean="0"/>
              <a:t>expanded</a:t>
            </a:r>
            <a:r>
              <a:rPr lang="en-GB" dirty="0" smtClean="0"/>
              <a:t> by clinically diagnosed cases.</a:t>
            </a:r>
          </a:p>
          <a:p>
            <a:endParaRPr lang="en-GB" dirty="0"/>
          </a:p>
          <a:p>
            <a:r>
              <a:rPr lang="en-GB" dirty="0" smtClean="0"/>
              <a:t>The Health Commission of Hubei also reported that the majority of cases were defined as confirmed due to this new, expanded definition (ref.: </a:t>
            </a:r>
            <a:r>
              <a:rPr lang="en-GB" dirty="0">
                <a:hlinkClick r:id="rId2"/>
              </a:rPr>
              <a:t>http://</a:t>
            </a:r>
            <a:r>
              <a:rPr lang="en-GB" dirty="0" smtClean="0">
                <a:hlinkClick r:id="rId2"/>
              </a:rPr>
              <a:t>wjw.hubei.gov.cn/fbjd/dtyw/202002/t20200213_2025581.shtml</a:t>
            </a:r>
            <a:r>
              <a:rPr lang="en-GB" dirty="0" smtClean="0"/>
              <a:t>)</a:t>
            </a:r>
          </a:p>
          <a:p>
            <a:endParaRPr lang="en-GB" dirty="0"/>
          </a:p>
          <a:p>
            <a:r>
              <a:rPr lang="en-GB" i="1" dirty="0" smtClean="0"/>
              <a:t>“At </a:t>
            </a:r>
            <a:r>
              <a:rPr lang="en-GB" i="1" dirty="0"/>
              <a:t>02:00 and 24:00 on February 12, 2020, Hubei Province newly added 14,840 new cases of pneumonia (</a:t>
            </a:r>
            <a:r>
              <a:rPr lang="en-GB" b="1" i="1" dirty="0"/>
              <a:t>including 13332 clinically diagnosed cases</a:t>
            </a:r>
            <a:r>
              <a:rPr lang="en-GB" i="1" dirty="0" smtClean="0"/>
              <a:t>).”</a:t>
            </a:r>
            <a:endParaRPr lang="en-GB" dirty="0"/>
          </a:p>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Tree>
    <p:extLst>
      <p:ext uri="{BB962C8B-B14F-4D97-AF65-F5344CB8AC3E}">
        <p14:creationId xmlns:p14="http://schemas.microsoft.com/office/powerpoint/2010/main" val="2780165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dirty="0" smtClean="0"/>
              <a:t>Distribution of </a:t>
            </a:r>
            <a:r>
              <a:rPr lang="en-GB" sz="1800" dirty="0"/>
              <a:t>COVID-19 </a:t>
            </a:r>
            <a:r>
              <a:rPr lang="en-GB" sz="1800" dirty="0" smtClean="0"/>
              <a:t>cases </a:t>
            </a:r>
            <a:r>
              <a:rPr lang="en-GB" sz="1800" dirty="0"/>
              <a:t>according to the applied case definition in </a:t>
            </a:r>
            <a:r>
              <a:rPr lang="en-GB" sz="1800" dirty="0" smtClean="0"/>
              <a:t>the related countries by country and region, as of 13 and 14 February 2020</a:t>
            </a:r>
            <a:endParaRPr lang="en-GB" sz="1800"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9E29A8E-A0F1-419A-8E8B-A78BF9C70DE8}" type="slidenum">
              <a:rPr lang="en-GB" smtClean="0"/>
              <a:pPr/>
              <a:t>6</a:t>
            </a:fld>
            <a:endParaRPr lang="en-GB" dirty="0"/>
          </a:p>
        </p:txBody>
      </p:sp>
      <p:sp>
        <p:nvSpPr>
          <p:cNvPr id="3" name="TextBox 2"/>
          <p:cNvSpPr txBox="1"/>
          <p:nvPr/>
        </p:nvSpPr>
        <p:spPr>
          <a:xfrm>
            <a:off x="7995705" y="913540"/>
            <a:ext cx="1872342" cy="369332"/>
          </a:xfrm>
          <a:prstGeom prst="rect">
            <a:avLst/>
          </a:prstGeom>
          <a:noFill/>
        </p:spPr>
        <p:txBody>
          <a:bodyPr wrap="square" rtlCol="0">
            <a:spAutoFit/>
          </a:bodyPr>
          <a:lstStyle/>
          <a:p>
            <a:r>
              <a:rPr lang="en-GB" dirty="0" smtClean="0"/>
              <a:t>14 February</a:t>
            </a:r>
            <a:endParaRPr lang="en-GB" dirty="0"/>
          </a:p>
        </p:txBody>
      </p:sp>
      <p:sp>
        <p:nvSpPr>
          <p:cNvPr id="8" name="TextBox 7"/>
          <p:cNvSpPr txBox="1"/>
          <p:nvPr/>
        </p:nvSpPr>
        <p:spPr>
          <a:xfrm>
            <a:off x="584461" y="971788"/>
            <a:ext cx="1872342" cy="369332"/>
          </a:xfrm>
          <a:prstGeom prst="rect">
            <a:avLst/>
          </a:prstGeom>
          <a:noFill/>
        </p:spPr>
        <p:txBody>
          <a:bodyPr wrap="square" rtlCol="0">
            <a:spAutoFit/>
          </a:bodyPr>
          <a:lstStyle/>
          <a:p>
            <a:r>
              <a:rPr lang="en-GB" dirty="0" smtClean="0"/>
              <a:t>13 February</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754177887"/>
              </p:ext>
            </p:extLst>
          </p:nvPr>
        </p:nvGraphicFramePr>
        <p:xfrm>
          <a:off x="431999" y="1456943"/>
          <a:ext cx="5332566" cy="5184060"/>
        </p:xfrm>
        <a:graphic>
          <a:graphicData uri="http://schemas.openxmlformats.org/drawingml/2006/table">
            <a:tbl>
              <a:tblPr/>
              <a:tblGrid>
                <a:gridCol w="2209849">
                  <a:extLst>
                    <a:ext uri="{9D8B030D-6E8A-4147-A177-3AD203B41FA5}">
                      <a16:colId xmlns:a16="http://schemas.microsoft.com/office/drawing/2014/main" xmlns="" val="1991037746"/>
                    </a:ext>
                  </a:extLst>
                </a:gridCol>
                <a:gridCol w="787200">
                  <a:extLst>
                    <a:ext uri="{9D8B030D-6E8A-4147-A177-3AD203B41FA5}">
                      <a16:colId xmlns:a16="http://schemas.microsoft.com/office/drawing/2014/main" xmlns="" val="2585382549"/>
                    </a:ext>
                  </a:extLst>
                </a:gridCol>
                <a:gridCol w="379373">
                  <a:extLst>
                    <a:ext uri="{9D8B030D-6E8A-4147-A177-3AD203B41FA5}">
                      <a16:colId xmlns:a16="http://schemas.microsoft.com/office/drawing/2014/main" xmlns="" val="2834696603"/>
                    </a:ext>
                  </a:extLst>
                </a:gridCol>
                <a:gridCol w="1956144">
                  <a:extLst>
                    <a:ext uri="{9D8B030D-6E8A-4147-A177-3AD203B41FA5}">
                      <a16:colId xmlns:a16="http://schemas.microsoft.com/office/drawing/2014/main" xmlns="" val="3965506479"/>
                    </a:ext>
                  </a:extLst>
                </a:gridCol>
              </a:tblGrid>
              <a:tr h="0">
                <a:tc>
                  <a:txBody>
                    <a:bodyPr/>
                    <a:lstStyle/>
                    <a:p>
                      <a:pPr algn="l" fontAlgn="b"/>
                      <a:r>
                        <a:rPr lang="en-GB" sz="700" b="1" i="0" u="none" strike="noStrike">
                          <a:solidFill>
                            <a:srgbClr val="FFFFFF"/>
                          </a:solidFill>
                          <a:effectLst/>
                          <a:latin typeface="Calibri" panose="020F0502020204030204" pitchFamily="34" charset="0"/>
                        </a:rPr>
                        <a:t>Places reporting cases</a:t>
                      </a:r>
                    </a:p>
                  </a:txBody>
                  <a:tcPr marL="0" marR="0" marT="0" marB="0" anchor="b">
                    <a:lnL>
                      <a:noFill/>
                    </a:lnL>
                    <a:lnR>
                      <a:noFill/>
                    </a:lnR>
                    <a:lnT>
                      <a:noFill/>
                    </a:lnT>
                    <a:lnB w="6350" cap="flat" cmpd="sng" algn="ctr">
                      <a:solidFill>
                        <a:srgbClr val="9BC2E6"/>
                      </a:solidFill>
                      <a:prstDash val="solid"/>
                      <a:round/>
                      <a:headEnd type="none" w="med" len="med"/>
                      <a:tailEnd type="none" w="med" len="med"/>
                    </a:lnB>
                    <a:solidFill>
                      <a:srgbClr val="548235"/>
                    </a:solidFill>
                  </a:tcPr>
                </a:tc>
                <a:tc>
                  <a:txBody>
                    <a:bodyPr/>
                    <a:lstStyle/>
                    <a:p>
                      <a:pPr algn="l" fontAlgn="b"/>
                      <a:r>
                        <a:rPr lang="en-GB" sz="700" b="1" i="0" u="none" strike="noStrike">
                          <a:solidFill>
                            <a:srgbClr val="FFFFFF"/>
                          </a:solidFill>
                          <a:effectLst/>
                          <a:latin typeface="Calibri" panose="020F0502020204030204" pitchFamily="34" charset="0"/>
                        </a:rPr>
                        <a:t>Confirmed cases</a:t>
                      </a:r>
                    </a:p>
                  </a:txBody>
                  <a:tcPr marL="0" marR="0" marT="0" marB="0" anchor="b">
                    <a:lnL>
                      <a:noFill/>
                    </a:lnL>
                    <a:lnR>
                      <a:noFill/>
                    </a:lnR>
                    <a:lnT>
                      <a:noFill/>
                    </a:lnT>
                    <a:lnB w="6350" cap="flat" cmpd="sng" algn="ctr">
                      <a:solidFill>
                        <a:srgbClr val="9BC2E6"/>
                      </a:solidFill>
                      <a:prstDash val="solid"/>
                      <a:round/>
                      <a:headEnd type="none" w="med" len="med"/>
                      <a:tailEnd type="none" w="med" len="med"/>
                    </a:lnB>
                    <a:solidFill>
                      <a:srgbClr val="548235"/>
                    </a:solidFill>
                  </a:tcPr>
                </a:tc>
                <a:tc>
                  <a:txBody>
                    <a:bodyPr/>
                    <a:lstStyle/>
                    <a:p>
                      <a:pPr algn="l" fontAlgn="b"/>
                      <a:r>
                        <a:rPr lang="en-GB" sz="700" b="1" i="0" u="none" strike="noStrike">
                          <a:solidFill>
                            <a:srgbClr val="FFFFFF"/>
                          </a:solidFill>
                          <a:effectLst/>
                          <a:latin typeface="Calibri" panose="020F0502020204030204" pitchFamily="34" charset="0"/>
                        </a:rPr>
                        <a:t>Deaths </a:t>
                      </a:r>
                    </a:p>
                  </a:txBody>
                  <a:tcPr marL="0" marR="0" marT="0" marB="0" anchor="b">
                    <a:lnL>
                      <a:noFill/>
                    </a:lnL>
                    <a:lnR>
                      <a:noFill/>
                    </a:lnR>
                    <a:lnT>
                      <a:noFill/>
                    </a:lnT>
                    <a:lnB w="6350" cap="flat" cmpd="sng" algn="ctr">
                      <a:solidFill>
                        <a:srgbClr val="9BC2E6"/>
                      </a:solidFill>
                      <a:prstDash val="solid"/>
                      <a:round/>
                      <a:headEnd type="none" w="med" len="med"/>
                      <a:tailEnd type="none" w="med" len="med"/>
                    </a:lnB>
                    <a:solidFill>
                      <a:srgbClr val="548235"/>
                    </a:solidFill>
                  </a:tcPr>
                </a:tc>
                <a:tc>
                  <a:txBody>
                    <a:bodyPr/>
                    <a:lstStyle/>
                    <a:p>
                      <a:pPr algn="l" fontAlgn="b"/>
                      <a:r>
                        <a:rPr lang="en-GB" sz="700" b="1" i="0" u="none" strike="noStrike">
                          <a:solidFill>
                            <a:srgbClr val="FFFFFF"/>
                          </a:solidFill>
                          <a:effectLst/>
                          <a:latin typeface="Calibri" panose="020F0502020204030204" pitchFamily="34" charset="0"/>
                        </a:rPr>
                        <a:t>Comments</a:t>
                      </a:r>
                    </a:p>
                  </a:txBody>
                  <a:tcPr marL="0" marR="0" marT="0" marB="0" anchor="b">
                    <a:lnL>
                      <a:noFill/>
                    </a:lnL>
                    <a:lnR>
                      <a:noFill/>
                    </a:lnR>
                    <a:lnT>
                      <a:noFill/>
                    </a:lnT>
                    <a:lnB w="6350" cap="flat" cmpd="sng" algn="ctr">
                      <a:solidFill>
                        <a:srgbClr val="9BC2E6"/>
                      </a:solidFill>
                      <a:prstDash val="solid"/>
                      <a:round/>
                      <a:headEnd type="none" w="med" len="med"/>
                      <a:tailEnd type="none" w="med" len="med"/>
                    </a:lnB>
                    <a:solidFill>
                      <a:srgbClr val="548235"/>
                    </a:solidFill>
                  </a:tcPr>
                </a:tc>
                <a:extLst>
                  <a:ext uri="{0D108BD9-81ED-4DB2-BD59-A6C34878D82A}">
                    <a16:rowId xmlns:a16="http://schemas.microsoft.com/office/drawing/2014/main" xmlns="" val="2462738342"/>
                  </a:ext>
                </a:extLst>
              </a:tr>
              <a:tr h="153860">
                <a:tc>
                  <a:txBody>
                    <a:bodyPr/>
                    <a:lstStyle/>
                    <a:p>
                      <a:pPr algn="l" fontAlgn="b"/>
                      <a:r>
                        <a:rPr lang="en-GB" sz="700" b="1" i="0" u="none" strike="noStrike">
                          <a:solidFill>
                            <a:srgbClr val="000000"/>
                          </a:solidFill>
                          <a:effectLst/>
                          <a:latin typeface="Calibri" panose="020F0502020204030204" pitchFamily="34" charset="0"/>
                        </a:rPr>
                        <a:t>Asia</a:t>
                      </a:r>
                    </a:p>
                  </a:txBody>
                  <a:tcPr marL="0" marR="0" marT="0" marB="0" anchor="b">
                    <a:lnL>
                      <a:noFill/>
                    </a:lnL>
                    <a:lnR>
                      <a:noFill/>
                    </a:lnR>
                    <a:lnT w="6350" cap="flat" cmpd="sng" algn="ctr">
                      <a:solidFill>
                        <a:srgbClr val="9BC2E6"/>
                      </a:solidFill>
                      <a:prstDash val="solid"/>
                      <a:round/>
                      <a:headEnd type="none" w="med" len="med"/>
                      <a:tailEnd type="none" w="med" len="med"/>
                    </a:lnT>
                    <a:lnB w="6350" cap="flat" cmpd="sng" algn="ctr">
                      <a:solidFill>
                        <a:srgbClr val="548235"/>
                      </a:solidFill>
                      <a:prstDash val="solid"/>
                      <a:round/>
                      <a:headEnd type="none" w="med" len="med"/>
                      <a:tailEnd type="none" w="med" len="med"/>
                    </a:lnB>
                  </a:tcPr>
                </a:tc>
                <a:tc>
                  <a:txBody>
                    <a:bodyPr/>
                    <a:lstStyle/>
                    <a:p>
                      <a:pPr algn="r" fontAlgn="b"/>
                      <a:r>
                        <a:rPr lang="en-GB" sz="700" b="1" i="0" u="none" strike="noStrike">
                          <a:solidFill>
                            <a:srgbClr val="000000"/>
                          </a:solidFill>
                          <a:effectLst/>
                          <a:latin typeface="Calibri" panose="020F0502020204030204" pitchFamily="34" charset="0"/>
                        </a:rPr>
                        <a:t>60074</a:t>
                      </a:r>
                    </a:p>
                  </a:txBody>
                  <a:tcPr marL="0" marR="0" marT="0" marB="0" anchor="b">
                    <a:lnL>
                      <a:noFill/>
                    </a:lnL>
                    <a:lnR>
                      <a:noFill/>
                    </a:lnR>
                    <a:lnT w="6350" cap="flat" cmpd="sng" algn="ctr">
                      <a:solidFill>
                        <a:srgbClr val="9BC2E6"/>
                      </a:solidFill>
                      <a:prstDash val="solid"/>
                      <a:round/>
                      <a:headEnd type="none" w="med" len="med"/>
                      <a:tailEnd type="none" w="med" len="med"/>
                    </a:lnT>
                    <a:lnB w="6350" cap="flat" cmpd="sng" algn="ctr">
                      <a:solidFill>
                        <a:srgbClr val="548235"/>
                      </a:solidFill>
                      <a:prstDash val="solid"/>
                      <a:round/>
                      <a:headEnd type="none" w="med" len="med"/>
                      <a:tailEnd type="none" w="med" len="med"/>
                    </a:lnB>
                  </a:tcPr>
                </a:tc>
                <a:tc>
                  <a:txBody>
                    <a:bodyPr/>
                    <a:lstStyle/>
                    <a:p>
                      <a:pPr algn="r" fontAlgn="b"/>
                      <a:r>
                        <a:rPr lang="en-GB" sz="700" b="1" i="0" u="none" strike="noStrike">
                          <a:solidFill>
                            <a:srgbClr val="000000"/>
                          </a:solidFill>
                          <a:effectLst/>
                          <a:latin typeface="Calibri" panose="020F0502020204030204" pitchFamily="34" charset="0"/>
                        </a:rPr>
                        <a:t>1369</a:t>
                      </a:r>
                    </a:p>
                  </a:txBody>
                  <a:tcPr marL="0" marR="0" marT="0" marB="0" anchor="b">
                    <a:lnL>
                      <a:noFill/>
                    </a:lnL>
                    <a:lnR>
                      <a:noFill/>
                    </a:lnR>
                    <a:lnT w="6350" cap="flat" cmpd="sng" algn="ctr">
                      <a:solidFill>
                        <a:srgbClr val="9BC2E6"/>
                      </a:solidFill>
                      <a:prstDash val="solid"/>
                      <a:round/>
                      <a:headEnd type="none" w="med" len="med"/>
                      <a:tailEnd type="none" w="med" len="med"/>
                    </a:lnT>
                    <a:lnB w="6350" cap="flat" cmpd="sng" algn="ctr">
                      <a:solidFill>
                        <a:srgbClr val="548235"/>
                      </a:solidFill>
                      <a:prstDash val="solid"/>
                      <a:round/>
                      <a:headEnd type="none" w="med" len="med"/>
                      <a:tailEnd type="none" w="med" len="med"/>
                    </a:lnB>
                  </a:tcPr>
                </a:tc>
                <a:tc>
                  <a:txBody>
                    <a:bodyPr/>
                    <a:lstStyle/>
                    <a:p>
                      <a:pPr algn="l" fontAlgn="b"/>
                      <a:r>
                        <a:rPr lang="en-GB" sz="7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548235"/>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FFFFFF"/>
                    </a:solidFill>
                  </a:tcPr>
                </a:tc>
                <a:extLst>
                  <a:ext uri="{0D108BD9-81ED-4DB2-BD59-A6C34878D82A}">
                    <a16:rowId xmlns:a16="http://schemas.microsoft.com/office/drawing/2014/main" xmlns="" val="3332371676"/>
                  </a:ext>
                </a:extLst>
              </a:tr>
              <a:tr h="153860">
                <a:tc>
                  <a:txBody>
                    <a:bodyPr/>
                    <a:lstStyle/>
                    <a:p>
                      <a:pPr algn="l" fontAlgn="b"/>
                      <a:r>
                        <a:rPr lang="en-GB" sz="700" b="0" i="0" u="none" strike="noStrike">
                          <a:solidFill>
                            <a:srgbClr val="000000"/>
                          </a:solidFill>
                          <a:effectLst/>
                          <a:latin typeface="Calibri" panose="020F0502020204030204" pitchFamily="34" charset="0"/>
                        </a:rPr>
                        <a:t>China</a:t>
                      </a:r>
                    </a:p>
                  </a:txBody>
                  <a:tcPr marL="57591" marR="0" marT="0" marB="0" anchor="b">
                    <a:lnL>
                      <a:noFill/>
                    </a:lnL>
                    <a:lnR>
                      <a:noFill/>
                    </a:lnR>
                    <a:lnT w="6350" cap="flat" cmpd="sng" algn="ctr">
                      <a:solidFill>
                        <a:srgbClr val="548235"/>
                      </a:solidFill>
                      <a:prstDash val="solid"/>
                      <a:round/>
                      <a:headEnd type="none" w="med" len="med"/>
                      <a:tailEnd type="none" w="med" len="med"/>
                    </a:lnT>
                    <a:lnB>
                      <a:noFill/>
                    </a:lnB>
                  </a:tcPr>
                </a:tc>
                <a:tc>
                  <a:txBody>
                    <a:bodyPr/>
                    <a:lstStyle/>
                    <a:p>
                      <a:pPr algn="r" fontAlgn="b"/>
                      <a:r>
                        <a:rPr lang="en-GB" sz="700" b="0" i="0" u="none" strike="noStrike">
                          <a:solidFill>
                            <a:srgbClr val="000000"/>
                          </a:solidFill>
                          <a:effectLst/>
                          <a:latin typeface="Calibri" panose="020F0502020204030204" pitchFamily="34" charset="0"/>
                        </a:rPr>
                        <a:t>59865</a:t>
                      </a:r>
                    </a:p>
                  </a:txBody>
                  <a:tcPr marL="0" marR="0" marT="0" marB="0" anchor="b">
                    <a:lnL>
                      <a:noFill/>
                    </a:lnL>
                    <a:lnR>
                      <a:noFill/>
                    </a:lnR>
                    <a:lnT w="6350" cap="flat" cmpd="sng" algn="ctr">
                      <a:solidFill>
                        <a:srgbClr val="548235"/>
                      </a:solidFill>
                      <a:prstDash val="solid"/>
                      <a:round/>
                      <a:headEnd type="none" w="med" len="med"/>
                      <a:tailEnd type="none" w="med" len="med"/>
                    </a:lnT>
                    <a:lnB>
                      <a:noFill/>
                    </a:lnB>
                  </a:tcPr>
                </a:tc>
                <a:tc>
                  <a:txBody>
                    <a:bodyPr/>
                    <a:lstStyle/>
                    <a:p>
                      <a:pPr algn="r" fontAlgn="b"/>
                      <a:r>
                        <a:rPr lang="en-GB" sz="700" b="0" i="0" u="none" strike="noStrike">
                          <a:solidFill>
                            <a:srgbClr val="000000"/>
                          </a:solidFill>
                          <a:effectLst/>
                          <a:latin typeface="Calibri" panose="020F0502020204030204" pitchFamily="34" charset="0"/>
                        </a:rPr>
                        <a:t>1368</a:t>
                      </a:r>
                    </a:p>
                  </a:txBody>
                  <a:tcPr marL="0" marR="0" marT="0" marB="0" anchor="b">
                    <a:lnL>
                      <a:noFill/>
                    </a:lnL>
                    <a:lnR>
                      <a:noFill/>
                    </a:lnR>
                    <a:lnT w="6350" cap="flat" cmpd="sng" algn="ctr">
                      <a:solidFill>
                        <a:srgbClr val="548235"/>
                      </a:solidFill>
                      <a:prstDash val="solid"/>
                      <a:round/>
                      <a:headEnd type="none" w="med" len="med"/>
                      <a:tailEnd type="none" w="med" len="med"/>
                    </a:lnT>
                    <a:lnB>
                      <a:noFill/>
                    </a:lnB>
                  </a:tcPr>
                </a:tc>
                <a:tc>
                  <a:txBody>
                    <a:bodyPr/>
                    <a:lstStyle/>
                    <a:p>
                      <a:pPr algn="l" fontAlgn="b"/>
                      <a:r>
                        <a:rPr lang="en-GB" sz="700" b="0" i="0" u="none" strike="noStrike">
                          <a:solidFill>
                            <a:srgbClr val="000000"/>
                          </a:solidFill>
                          <a:effectLst/>
                          <a:latin typeface="Calibri" panose="020F0502020204030204" pitchFamily="34" charset="0"/>
                        </a:rPr>
                        <a:t>Including 48206 cases from Hubei province</a:t>
                      </a:r>
                    </a:p>
                  </a:txBody>
                  <a:tcPr marL="0" marR="0" marT="0" marB="0" anchor="b">
                    <a:lnL>
                      <a:noFill/>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261081681"/>
                  </a:ext>
                </a:extLst>
              </a:tr>
              <a:tr h="153860">
                <a:tc>
                  <a:txBody>
                    <a:bodyPr/>
                    <a:lstStyle/>
                    <a:p>
                      <a:pPr algn="l" fontAlgn="b"/>
                      <a:r>
                        <a:rPr lang="en-GB" sz="700" b="0" i="0" u="none" strike="noStrike" dirty="0">
                          <a:solidFill>
                            <a:srgbClr val="000000"/>
                          </a:solidFill>
                          <a:effectLst/>
                          <a:latin typeface="Calibri" panose="020F0502020204030204" pitchFamily="34" charset="0"/>
                        </a:rPr>
                        <a:t>Singapore</a:t>
                      </a:r>
                    </a:p>
                  </a:txBody>
                  <a:tcPr marL="57591"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50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tcPr>
                </a:tc>
                <a:tc>
                  <a:txBody>
                    <a:bodyPr/>
                    <a:lstStyle/>
                    <a:p>
                      <a:pPr algn="l" fontAlgn="b"/>
                      <a:r>
                        <a:rPr lang="en-GB" sz="7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548235"/>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2106124176"/>
                  </a:ext>
                </a:extLst>
              </a:tr>
              <a:tr h="153860">
                <a:tc>
                  <a:txBody>
                    <a:bodyPr/>
                    <a:lstStyle/>
                    <a:p>
                      <a:pPr algn="l" fontAlgn="b"/>
                      <a:r>
                        <a:rPr lang="en-GB" sz="700" b="0" i="0" u="none" strike="noStrike" dirty="0">
                          <a:solidFill>
                            <a:srgbClr val="000000"/>
                          </a:solidFill>
                          <a:effectLst/>
                          <a:latin typeface="Calibri" panose="020F0502020204030204" pitchFamily="34" charset="0"/>
                        </a:rPr>
                        <a:t>Thailand</a:t>
                      </a:r>
                    </a:p>
                  </a:txBody>
                  <a:tcPr marL="57591"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33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tcPr>
                </a:tc>
                <a:tc>
                  <a:txBody>
                    <a:bodyPr/>
                    <a:lstStyle/>
                    <a:p>
                      <a:pPr algn="l" fontAlgn="b"/>
                      <a:r>
                        <a:rPr lang="en-GB" sz="7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548235"/>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4199906544"/>
                  </a:ext>
                </a:extLst>
              </a:tr>
              <a:tr h="153860">
                <a:tc>
                  <a:txBody>
                    <a:bodyPr/>
                    <a:lstStyle/>
                    <a:p>
                      <a:pPr algn="l" fontAlgn="b"/>
                      <a:r>
                        <a:rPr lang="en-GB" sz="700" b="0" i="0" u="none" strike="noStrike">
                          <a:solidFill>
                            <a:srgbClr val="000000"/>
                          </a:solidFill>
                          <a:effectLst/>
                          <a:latin typeface="Calibri" panose="020F0502020204030204" pitchFamily="34" charset="0"/>
                        </a:rPr>
                        <a:t>Japan</a:t>
                      </a:r>
                    </a:p>
                  </a:txBody>
                  <a:tcPr marL="57591"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29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tcPr>
                </a:tc>
                <a:tc>
                  <a:txBody>
                    <a:bodyPr/>
                    <a:lstStyle/>
                    <a:p>
                      <a:pPr algn="l" fontAlgn="b"/>
                      <a:r>
                        <a:rPr lang="en-GB" sz="7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548235"/>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4090097525"/>
                  </a:ext>
                </a:extLst>
              </a:tr>
              <a:tr h="153860">
                <a:tc>
                  <a:txBody>
                    <a:bodyPr/>
                    <a:lstStyle/>
                    <a:p>
                      <a:pPr algn="l" fontAlgn="b"/>
                      <a:r>
                        <a:rPr lang="en-GB" sz="700" b="0" i="0" u="none" strike="noStrike">
                          <a:solidFill>
                            <a:srgbClr val="000000"/>
                          </a:solidFill>
                          <a:effectLst/>
                          <a:latin typeface="Calibri" panose="020F0502020204030204" pitchFamily="34" charset="0"/>
                        </a:rPr>
                        <a:t>Republic of Korea</a:t>
                      </a:r>
                    </a:p>
                  </a:txBody>
                  <a:tcPr marL="57591"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28</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tcPr>
                </a:tc>
                <a:tc>
                  <a:txBody>
                    <a:bodyPr/>
                    <a:lstStyle/>
                    <a:p>
                      <a:pPr algn="l" fontAlgn="b"/>
                      <a:r>
                        <a:rPr lang="en-GB" sz="7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548235"/>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3239010719"/>
                  </a:ext>
                </a:extLst>
              </a:tr>
              <a:tr h="153860">
                <a:tc>
                  <a:txBody>
                    <a:bodyPr/>
                    <a:lstStyle/>
                    <a:p>
                      <a:pPr algn="l" fontAlgn="b"/>
                      <a:r>
                        <a:rPr lang="en-GB" sz="700" b="0" i="0" u="none" strike="noStrike">
                          <a:solidFill>
                            <a:srgbClr val="000000"/>
                          </a:solidFill>
                          <a:effectLst/>
                          <a:latin typeface="Calibri" panose="020F0502020204030204" pitchFamily="34" charset="0"/>
                        </a:rPr>
                        <a:t>Taiwan</a:t>
                      </a:r>
                    </a:p>
                  </a:txBody>
                  <a:tcPr marL="57591"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18</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tcPr>
                </a:tc>
                <a:tc>
                  <a:txBody>
                    <a:bodyPr/>
                    <a:lstStyle/>
                    <a:p>
                      <a:pPr algn="l" fontAlgn="b"/>
                      <a:r>
                        <a:rPr lang="en-GB" sz="7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548235"/>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3355033179"/>
                  </a:ext>
                </a:extLst>
              </a:tr>
              <a:tr h="153860">
                <a:tc>
                  <a:txBody>
                    <a:bodyPr/>
                    <a:lstStyle/>
                    <a:p>
                      <a:pPr algn="l" fontAlgn="b"/>
                      <a:r>
                        <a:rPr lang="en-GB" sz="700" b="0" i="0" u="none" strike="noStrike">
                          <a:solidFill>
                            <a:srgbClr val="000000"/>
                          </a:solidFill>
                          <a:effectLst/>
                          <a:latin typeface="Calibri" panose="020F0502020204030204" pitchFamily="34" charset="0"/>
                        </a:rPr>
                        <a:t>Malaysia</a:t>
                      </a:r>
                    </a:p>
                  </a:txBody>
                  <a:tcPr marL="57591"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18</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tcPr>
                </a:tc>
                <a:tc>
                  <a:txBody>
                    <a:bodyPr/>
                    <a:lstStyle/>
                    <a:p>
                      <a:pPr algn="l" fontAlgn="b"/>
                      <a:r>
                        <a:rPr lang="en-GB" sz="7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548235"/>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1647838707"/>
                  </a:ext>
                </a:extLst>
              </a:tr>
              <a:tr h="153860">
                <a:tc>
                  <a:txBody>
                    <a:bodyPr/>
                    <a:lstStyle/>
                    <a:p>
                      <a:pPr algn="l" fontAlgn="b"/>
                      <a:r>
                        <a:rPr lang="en-GB" sz="700" b="0" i="0" u="none" strike="noStrike">
                          <a:solidFill>
                            <a:srgbClr val="000000"/>
                          </a:solidFill>
                          <a:effectLst/>
                          <a:latin typeface="Calibri" panose="020F0502020204030204" pitchFamily="34" charset="0"/>
                        </a:rPr>
                        <a:t>Vietnam</a:t>
                      </a:r>
                    </a:p>
                  </a:txBody>
                  <a:tcPr marL="57591"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16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tcPr>
                </a:tc>
                <a:tc>
                  <a:txBody>
                    <a:bodyPr/>
                    <a:lstStyle/>
                    <a:p>
                      <a:pPr algn="l" fontAlgn="b"/>
                      <a:r>
                        <a:rPr lang="en-GB" sz="7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548235"/>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3878170474"/>
                  </a:ext>
                </a:extLst>
              </a:tr>
              <a:tr h="153860">
                <a:tc>
                  <a:txBody>
                    <a:bodyPr/>
                    <a:lstStyle/>
                    <a:p>
                      <a:pPr algn="l" fontAlgn="b"/>
                      <a:r>
                        <a:rPr lang="en-GB" sz="700" b="0" i="0" u="none" strike="noStrike">
                          <a:solidFill>
                            <a:srgbClr val="000000"/>
                          </a:solidFill>
                          <a:effectLst/>
                          <a:latin typeface="Calibri" panose="020F0502020204030204" pitchFamily="34" charset="0"/>
                        </a:rPr>
                        <a:t>United Arab Emirates</a:t>
                      </a:r>
                    </a:p>
                  </a:txBody>
                  <a:tcPr marL="57591"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8</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tcPr>
                </a:tc>
                <a:tc>
                  <a:txBody>
                    <a:bodyPr/>
                    <a:lstStyle/>
                    <a:p>
                      <a:pPr algn="l" fontAlgn="b"/>
                      <a:r>
                        <a:rPr lang="en-GB" sz="7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548235"/>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698603592"/>
                  </a:ext>
                </a:extLst>
              </a:tr>
              <a:tr h="153860">
                <a:tc>
                  <a:txBody>
                    <a:bodyPr/>
                    <a:lstStyle/>
                    <a:p>
                      <a:pPr algn="l" fontAlgn="b"/>
                      <a:r>
                        <a:rPr lang="en-GB" sz="700" b="0" i="0" u="none" strike="noStrike">
                          <a:solidFill>
                            <a:srgbClr val="000000"/>
                          </a:solidFill>
                          <a:effectLst/>
                          <a:latin typeface="Calibri" panose="020F0502020204030204" pitchFamily="34" charset="0"/>
                        </a:rPr>
                        <a:t>India</a:t>
                      </a:r>
                    </a:p>
                  </a:txBody>
                  <a:tcPr marL="57591"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tcPr>
                </a:tc>
                <a:tc>
                  <a:txBody>
                    <a:bodyPr/>
                    <a:lstStyle/>
                    <a:p>
                      <a:pPr algn="l" fontAlgn="b"/>
                      <a:r>
                        <a:rPr lang="en-GB" sz="7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548235"/>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3261698158"/>
                  </a:ext>
                </a:extLst>
              </a:tr>
              <a:tr h="153860">
                <a:tc>
                  <a:txBody>
                    <a:bodyPr/>
                    <a:lstStyle/>
                    <a:p>
                      <a:pPr algn="l" fontAlgn="b"/>
                      <a:r>
                        <a:rPr lang="en-GB" sz="700" b="0" i="0" u="none" strike="noStrike">
                          <a:solidFill>
                            <a:srgbClr val="000000"/>
                          </a:solidFill>
                          <a:effectLst/>
                          <a:latin typeface="Calibri" panose="020F0502020204030204" pitchFamily="34" charset="0"/>
                        </a:rPr>
                        <a:t>Philippines</a:t>
                      </a:r>
                    </a:p>
                  </a:txBody>
                  <a:tcPr marL="57591"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tcPr>
                </a:tc>
                <a:tc>
                  <a:txBody>
                    <a:bodyPr/>
                    <a:lstStyle/>
                    <a:p>
                      <a:pPr algn="l" fontAlgn="b"/>
                      <a:r>
                        <a:rPr lang="en-GB" sz="7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548235"/>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272019988"/>
                  </a:ext>
                </a:extLst>
              </a:tr>
              <a:tr h="153860">
                <a:tc>
                  <a:txBody>
                    <a:bodyPr/>
                    <a:lstStyle/>
                    <a:p>
                      <a:pPr algn="l" fontAlgn="b"/>
                      <a:r>
                        <a:rPr lang="en-GB" sz="700" b="0" i="0" u="none" strike="noStrike">
                          <a:solidFill>
                            <a:srgbClr val="000000"/>
                          </a:solidFill>
                          <a:effectLst/>
                          <a:latin typeface="Calibri" panose="020F0502020204030204" pitchFamily="34" charset="0"/>
                        </a:rPr>
                        <a:t>Sri Lanka</a:t>
                      </a:r>
                    </a:p>
                  </a:txBody>
                  <a:tcPr marL="57591"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tcPr>
                </a:tc>
                <a:tc>
                  <a:txBody>
                    <a:bodyPr/>
                    <a:lstStyle/>
                    <a:p>
                      <a:pPr algn="l" fontAlgn="b"/>
                      <a:r>
                        <a:rPr lang="en-GB" sz="7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548235"/>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681299682"/>
                  </a:ext>
                </a:extLst>
              </a:tr>
              <a:tr h="153860">
                <a:tc>
                  <a:txBody>
                    <a:bodyPr/>
                    <a:lstStyle/>
                    <a:p>
                      <a:pPr algn="l" fontAlgn="b"/>
                      <a:r>
                        <a:rPr lang="en-GB" sz="700" b="0" i="0" u="none" strike="noStrike">
                          <a:solidFill>
                            <a:srgbClr val="000000"/>
                          </a:solidFill>
                          <a:effectLst/>
                          <a:latin typeface="Calibri" panose="020F0502020204030204" pitchFamily="34" charset="0"/>
                        </a:rPr>
                        <a:t>Nepal</a:t>
                      </a:r>
                    </a:p>
                  </a:txBody>
                  <a:tcPr marL="57591"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tcPr>
                </a:tc>
                <a:tc>
                  <a:txBody>
                    <a:bodyPr/>
                    <a:lstStyle/>
                    <a:p>
                      <a:pPr algn="l" fontAlgn="b"/>
                      <a:r>
                        <a:rPr lang="en-GB" sz="7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548235"/>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3890059047"/>
                  </a:ext>
                </a:extLst>
              </a:tr>
              <a:tr h="153860">
                <a:tc>
                  <a:txBody>
                    <a:bodyPr/>
                    <a:lstStyle/>
                    <a:p>
                      <a:pPr algn="l" fontAlgn="b"/>
                      <a:r>
                        <a:rPr lang="en-GB" sz="700" b="0" i="0" u="none" strike="noStrike">
                          <a:solidFill>
                            <a:srgbClr val="000000"/>
                          </a:solidFill>
                          <a:effectLst/>
                          <a:latin typeface="Calibri" panose="020F0502020204030204" pitchFamily="34" charset="0"/>
                        </a:rPr>
                        <a:t>Cambodia</a:t>
                      </a:r>
                    </a:p>
                  </a:txBody>
                  <a:tcPr marL="57591"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tcPr>
                </a:tc>
                <a:tc>
                  <a:txBody>
                    <a:bodyPr/>
                    <a:lstStyle/>
                    <a:p>
                      <a:pPr algn="l" fontAlgn="b"/>
                      <a:r>
                        <a:rPr lang="en-GB" sz="7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548235"/>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144953308"/>
                  </a:ext>
                </a:extLst>
              </a:tr>
              <a:tr h="153860">
                <a:tc>
                  <a:txBody>
                    <a:bodyPr/>
                    <a:lstStyle/>
                    <a:p>
                      <a:pPr algn="l" fontAlgn="b"/>
                      <a:r>
                        <a:rPr lang="en-GB" sz="700" b="1" i="0" u="none" strike="noStrike">
                          <a:solidFill>
                            <a:srgbClr val="000000"/>
                          </a:solidFill>
                          <a:effectLst/>
                          <a:latin typeface="Calibri" panose="020F0502020204030204" pitchFamily="34" charset="0"/>
                        </a:rPr>
                        <a:t>Europe</a:t>
                      </a:r>
                    </a:p>
                  </a:txBody>
                  <a:tcPr marL="0" marR="0" marT="0" marB="0" anchor="b">
                    <a:lnL>
                      <a:noFill/>
                    </a:lnL>
                    <a:lnR>
                      <a:noFill/>
                    </a:lnR>
                    <a:lnT>
                      <a:noFill/>
                    </a:lnT>
                    <a:lnB w="6350" cap="flat" cmpd="sng" algn="ctr">
                      <a:solidFill>
                        <a:srgbClr val="548235"/>
                      </a:solidFill>
                      <a:prstDash val="solid"/>
                      <a:round/>
                      <a:headEnd type="none" w="med" len="med"/>
                      <a:tailEnd type="none" w="med" len="med"/>
                    </a:lnB>
                  </a:tcPr>
                </a:tc>
                <a:tc>
                  <a:txBody>
                    <a:bodyPr/>
                    <a:lstStyle/>
                    <a:p>
                      <a:pPr algn="r" fontAlgn="b"/>
                      <a:r>
                        <a:rPr lang="en-GB" sz="700" b="1" i="0" u="none" strike="noStrike">
                          <a:solidFill>
                            <a:srgbClr val="000000"/>
                          </a:solidFill>
                          <a:effectLst/>
                          <a:latin typeface="Calibri" panose="020F0502020204030204" pitchFamily="34" charset="0"/>
                        </a:rPr>
                        <a:t>46</a:t>
                      </a:r>
                    </a:p>
                  </a:txBody>
                  <a:tcPr marL="0" marR="0" marT="0" marB="0" anchor="b">
                    <a:lnL>
                      <a:noFill/>
                    </a:lnL>
                    <a:lnR>
                      <a:noFill/>
                    </a:lnR>
                    <a:lnT>
                      <a:noFill/>
                    </a:lnT>
                    <a:lnB w="6350" cap="flat" cmpd="sng" algn="ctr">
                      <a:solidFill>
                        <a:srgbClr val="548235"/>
                      </a:solidFill>
                      <a:prstDash val="solid"/>
                      <a:round/>
                      <a:headEnd type="none" w="med" len="med"/>
                      <a:tailEnd type="none" w="med" len="med"/>
                    </a:lnB>
                  </a:tcPr>
                </a:tc>
                <a:tc>
                  <a:txBody>
                    <a:bodyPr/>
                    <a:lstStyle/>
                    <a:p>
                      <a:pPr algn="r" fontAlgn="b"/>
                      <a:r>
                        <a:rPr lang="en-GB" sz="700" b="1" i="0" u="none" strike="noStrike">
                          <a:solidFill>
                            <a:srgbClr val="000000"/>
                          </a:solidFill>
                          <a:effectLst/>
                          <a:latin typeface="Calibri" panose="020F0502020204030204" pitchFamily="34" charset="0"/>
                        </a:rPr>
                        <a:t>0</a:t>
                      </a:r>
                    </a:p>
                  </a:txBody>
                  <a:tcPr marL="0" marR="0" marT="0" marB="0" anchor="b">
                    <a:lnL>
                      <a:noFill/>
                    </a:lnL>
                    <a:lnR>
                      <a:noFill/>
                    </a:lnR>
                    <a:lnT>
                      <a:noFill/>
                    </a:lnT>
                    <a:lnB w="6350" cap="flat" cmpd="sng" algn="ctr">
                      <a:solidFill>
                        <a:srgbClr val="548235"/>
                      </a:solidFill>
                      <a:prstDash val="solid"/>
                      <a:round/>
                      <a:headEnd type="none" w="med" len="med"/>
                      <a:tailEnd type="none" w="med" len="med"/>
                    </a:lnB>
                  </a:tcPr>
                </a:tc>
                <a:tc>
                  <a:txBody>
                    <a:bodyPr/>
                    <a:lstStyle/>
                    <a:p>
                      <a:pPr algn="l" fontAlgn="b"/>
                      <a:r>
                        <a:rPr lang="en-GB" sz="7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solidFill>
                      <a:srgbClr val="FFFFFF"/>
                    </a:solidFill>
                  </a:tcPr>
                </a:tc>
                <a:extLst>
                  <a:ext uri="{0D108BD9-81ED-4DB2-BD59-A6C34878D82A}">
                    <a16:rowId xmlns:a16="http://schemas.microsoft.com/office/drawing/2014/main" xmlns="" val="1179473522"/>
                  </a:ext>
                </a:extLst>
              </a:tr>
              <a:tr h="153860">
                <a:tc>
                  <a:txBody>
                    <a:bodyPr/>
                    <a:lstStyle/>
                    <a:p>
                      <a:pPr algn="l" fontAlgn="b"/>
                      <a:r>
                        <a:rPr lang="en-GB" sz="700" b="0" i="0" u="none" strike="noStrike">
                          <a:solidFill>
                            <a:srgbClr val="000000"/>
                          </a:solidFill>
                          <a:effectLst/>
                          <a:latin typeface="Calibri" panose="020F0502020204030204" pitchFamily="34" charset="0"/>
                        </a:rPr>
                        <a:t>Germany</a:t>
                      </a:r>
                    </a:p>
                  </a:txBody>
                  <a:tcPr marL="57591" marR="0" marT="0" marB="0" anchor="b">
                    <a:lnL>
                      <a:noFill/>
                    </a:lnL>
                    <a:lnR>
                      <a:noFill/>
                    </a:lnR>
                    <a:lnT w="6350" cap="flat" cmpd="sng" algn="ctr">
                      <a:solidFill>
                        <a:srgbClr val="548235"/>
                      </a:solidFill>
                      <a:prstDash val="solid"/>
                      <a:round/>
                      <a:headEnd type="none" w="med" len="med"/>
                      <a:tailEnd type="none" w="med" len="med"/>
                    </a:lnT>
                    <a:lnB>
                      <a:noFill/>
                    </a:lnB>
                  </a:tcPr>
                </a:tc>
                <a:tc>
                  <a:txBody>
                    <a:bodyPr/>
                    <a:lstStyle/>
                    <a:p>
                      <a:pPr algn="r" fontAlgn="b"/>
                      <a:r>
                        <a:rPr lang="en-GB" sz="700" b="0" i="0" u="none" strike="noStrike">
                          <a:solidFill>
                            <a:srgbClr val="000000"/>
                          </a:solidFill>
                          <a:effectLst/>
                          <a:latin typeface="Calibri" panose="020F0502020204030204" pitchFamily="34" charset="0"/>
                        </a:rPr>
                        <a:t>16</a:t>
                      </a:r>
                    </a:p>
                  </a:txBody>
                  <a:tcPr marL="0" marR="0" marT="0" marB="0" anchor="b">
                    <a:lnL>
                      <a:noFill/>
                    </a:lnL>
                    <a:lnR>
                      <a:noFill/>
                    </a:lnR>
                    <a:lnT w="6350" cap="flat" cmpd="sng" algn="ctr">
                      <a:solidFill>
                        <a:srgbClr val="548235"/>
                      </a:solidFill>
                      <a:prstDash val="solid"/>
                      <a:round/>
                      <a:headEnd type="none" w="med" len="med"/>
                      <a:tailEnd type="none" w="med" len="med"/>
                    </a:lnT>
                    <a:lnB>
                      <a:noFill/>
                    </a:lnB>
                  </a:tcPr>
                </a:tc>
                <a:tc>
                  <a:txBody>
                    <a:bodyPr/>
                    <a:lstStyle/>
                    <a:p>
                      <a:pPr algn="r" fontAlgn="b"/>
                      <a:r>
                        <a:rPr lang="en-GB" sz="700" b="0" i="0" u="none" strike="noStrike">
                          <a:solidFill>
                            <a:srgbClr val="000000"/>
                          </a:solidFill>
                          <a:effectLst/>
                          <a:latin typeface="Calibri" panose="020F0502020204030204" pitchFamily="34" charset="0"/>
                        </a:rPr>
                        <a:t>0</a:t>
                      </a:r>
                    </a:p>
                  </a:txBody>
                  <a:tcPr marL="0" marR="0" marT="0" marB="0" anchor="b">
                    <a:lnL>
                      <a:noFill/>
                    </a:lnL>
                    <a:lnR>
                      <a:noFill/>
                    </a:lnR>
                    <a:lnT w="6350" cap="flat" cmpd="sng" algn="ctr">
                      <a:solidFill>
                        <a:srgbClr val="548235"/>
                      </a:solidFill>
                      <a:prstDash val="solid"/>
                      <a:round/>
                      <a:headEnd type="none" w="med" len="med"/>
                      <a:tailEnd type="none" w="med" len="med"/>
                    </a:lnT>
                    <a:lnB>
                      <a:noFill/>
                    </a:lnB>
                  </a:tcPr>
                </a:tc>
                <a:tc>
                  <a:txBody>
                    <a:bodyPr/>
                    <a:lstStyle/>
                    <a:p>
                      <a:pPr algn="l" fontAlgn="b"/>
                      <a:r>
                        <a:rPr lang="en-GB" sz="7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389995408"/>
                  </a:ext>
                </a:extLst>
              </a:tr>
              <a:tr h="153860">
                <a:tc>
                  <a:txBody>
                    <a:bodyPr/>
                    <a:lstStyle/>
                    <a:p>
                      <a:pPr algn="l" fontAlgn="b"/>
                      <a:r>
                        <a:rPr lang="en-GB" sz="700" b="0" i="0" u="none" strike="noStrike">
                          <a:solidFill>
                            <a:srgbClr val="000000"/>
                          </a:solidFill>
                          <a:effectLst/>
                          <a:latin typeface="Calibri" panose="020F0502020204030204" pitchFamily="34" charset="0"/>
                        </a:rPr>
                        <a:t>France</a:t>
                      </a:r>
                    </a:p>
                  </a:txBody>
                  <a:tcPr marL="57591"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tcPr>
                </a:tc>
                <a:tc>
                  <a:txBody>
                    <a:bodyPr/>
                    <a:lstStyle/>
                    <a:p>
                      <a:pPr algn="l" fontAlgn="b"/>
                      <a:r>
                        <a:rPr lang="en-GB" sz="7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548235"/>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2910953088"/>
                  </a:ext>
                </a:extLst>
              </a:tr>
              <a:tr h="153860">
                <a:tc>
                  <a:txBody>
                    <a:bodyPr/>
                    <a:lstStyle/>
                    <a:p>
                      <a:pPr algn="l" fontAlgn="b"/>
                      <a:r>
                        <a:rPr lang="en-GB" sz="700" b="0" i="0" u="none" strike="noStrike">
                          <a:solidFill>
                            <a:srgbClr val="000000"/>
                          </a:solidFill>
                          <a:effectLst/>
                          <a:latin typeface="Calibri" panose="020F0502020204030204" pitchFamily="34" charset="0"/>
                        </a:rPr>
                        <a:t>United Kingdom</a:t>
                      </a:r>
                    </a:p>
                  </a:txBody>
                  <a:tcPr marL="57591"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tcPr>
                </a:tc>
                <a:tc>
                  <a:txBody>
                    <a:bodyPr/>
                    <a:lstStyle/>
                    <a:p>
                      <a:pPr algn="l" fontAlgn="b"/>
                      <a:r>
                        <a:rPr lang="en-GB" sz="7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548235"/>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3003397278"/>
                  </a:ext>
                </a:extLst>
              </a:tr>
              <a:tr h="153860">
                <a:tc>
                  <a:txBody>
                    <a:bodyPr/>
                    <a:lstStyle/>
                    <a:p>
                      <a:pPr algn="l" fontAlgn="b"/>
                      <a:r>
                        <a:rPr lang="en-GB" sz="700" b="0" i="0" u="none" strike="noStrike">
                          <a:solidFill>
                            <a:srgbClr val="000000"/>
                          </a:solidFill>
                          <a:effectLst/>
                          <a:latin typeface="Calibri" panose="020F0502020204030204" pitchFamily="34" charset="0"/>
                        </a:rPr>
                        <a:t>Italy</a:t>
                      </a:r>
                    </a:p>
                  </a:txBody>
                  <a:tcPr marL="57591"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tcPr>
                </a:tc>
                <a:tc>
                  <a:txBody>
                    <a:bodyPr/>
                    <a:lstStyle/>
                    <a:p>
                      <a:pPr algn="l" fontAlgn="b"/>
                      <a:r>
                        <a:rPr lang="en-GB" sz="7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548235"/>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3312009288"/>
                  </a:ext>
                </a:extLst>
              </a:tr>
              <a:tr h="153860">
                <a:tc>
                  <a:txBody>
                    <a:bodyPr/>
                    <a:lstStyle/>
                    <a:p>
                      <a:pPr algn="l" fontAlgn="b"/>
                      <a:r>
                        <a:rPr lang="en-GB" sz="700" b="0" i="0" u="none" strike="noStrike">
                          <a:solidFill>
                            <a:srgbClr val="000000"/>
                          </a:solidFill>
                          <a:effectLst/>
                          <a:latin typeface="Calibri" panose="020F0502020204030204" pitchFamily="34" charset="0"/>
                        </a:rPr>
                        <a:t>Russia</a:t>
                      </a:r>
                    </a:p>
                  </a:txBody>
                  <a:tcPr marL="57591"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tcPr>
                </a:tc>
                <a:tc>
                  <a:txBody>
                    <a:bodyPr/>
                    <a:lstStyle/>
                    <a:p>
                      <a:pPr algn="l" fontAlgn="b"/>
                      <a:r>
                        <a:rPr lang="en-GB" sz="7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548235"/>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283760810"/>
                  </a:ext>
                </a:extLst>
              </a:tr>
              <a:tr h="153860">
                <a:tc>
                  <a:txBody>
                    <a:bodyPr/>
                    <a:lstStyle/>
                    <a:p>
                      <a:pPr algn="l" fontAlgn="b"/>
                      <a:r>
                        <a:rPr lang="en-GB" sz="700" b="0" i="0" u="none" strike="noStrike">
                          <a:solidFill>
                            <a:srgbClr val="000000"/>
                          </a:solidFill>
                          <a:effectLst/>
                          <a:latin typeface="Calibri" panose="020F0502020204030204" pitchFamily="34" charset="0"/>
                        </a:rPr>
                        <a:t>Spain</a:t>
                      </a:r>
                    </a:p>
                  </a:txBody>
                  <a:tcPr marL="57591"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tcPr>
                </a:tc>
                <a:tc>
                  <a:txBody>
                    <a:bodyPr/>
                    <a:lstStyle/>
                    <a:p>
                      <a:pPr algn="l" fontAlgn="b"/>
                      <a:r>
                        <a:rPr lang="en-GB" sz="7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548235"/>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3340052059"/>
                  </a:ext>
                </a:extLst>
              </a:tr>
              <a:tr h="153860">
                <a:tc>
                  <a:txBody>
                    <a:bodyPr/>
                    <a:lstStyle/>
                    <a:p>
                      <a:pPr algn="l" fontAlgn="b"/>
                      <a:r>
                        <a:rPr lang="en-GB" sz="700" b="0" i="0" u="none" strike="noStrike">
                          <a:solidFill>
                            <a:srgbClr val="000000"/>
                          </a:solidFill>
                          <a:effectLst/>
                          <a:latin typeface="Calibri" panose="020F0502020204030204" pitchFamily="34" charset="0"/>
                        </a:rPr>
                        <a:t>Belgium</a:t>
                      </a:r>
                    </a:p>
                  </a:txBody>
                  <a:tcPr marL="57591"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tcPr>
                </a:tc>
                <a:tc>
                  <a:txBody>
                    <a:bodyPr/>
                    <a:lstStyle/>
                    <a:p>
                      <a:pPr algn="l" fontAlgn="b"/>
                      <a:r>
                        <a:rPr lang="en-GB" sz="7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548235"/>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1923990589"/>
                  </a:ext>
                </a:extLst>
              </a:tr>
              <a:tr h="153860">
                <a:tc>
                  <a:txBody>
                    <a:bodyPr/>
                    <a:lstStyle/>
                    <a:p>
                      <a:pPr algn="l" fontAlgn="b"/>
                      <a:r>
                        <a:rPr lang="en-GB" sz="700" b="0" i="0" u="none" strike="noStrike">
                          <a:solidFill>
                            <a:srgbClr val="000000"/>
                          </a:solidFill>
                          <a:effectLst/>
                          <a:latin typeface="Calibri" panose="020F0502020204030204" pitchFamily="34" charset="0"/>
                        </a:rPr>
                        <a:t>Finland</a:t>
                      </a:r>
                    </a:p>
                  </a:txBody>
                  <a:tcPr marL="57591"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tcPr>
                </a:tc>
                <a:tc>
                  <a:txBody>
                    <a:bodyPr/>
                    <a:lstStyle/>
                    <a:p>
                      <a:pPr algn="l" fontAlgn="b"/>
                      <a:r>
                        <a:rPr lang="en-GB" sz="7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548235"/>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3664841911"/>
                  </a:ext>
                </a:extLst>
              </a:tr>
              <a:tr h="153860">
                <a:tc>
                  <a:txBody>
                    <a:bodyPr/>
                    <a:lstStyle/>
                    <a:p>
                      <a:pPr algn="l" fontAlgn="b"/>
                      <a:r>
                        <a:rPr lang="en-GB" sz="700" b="0" i="0" u="none" strike="noStrike">
                          <a:solidFill>
                            <a:srgbClr val="000000"/>
                          </a:solidFill>
                          <a:effectLst/>
                          <a:latin typeface="Calibri" panose="020F0502020204030204" pitchFamily="34" charset="0"/>
                        </a:rPr>
                        <a:t>Sweden</a:t>
                      </a:r>
                    </a:p>
                  </a:txBody>
                  <a:tcPr marL="57591"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tcPr>
                </a:tc>
                <a:tc>
                  <a:txBody>
                    <a:bodyPr/>
                    <a:lstStyle/>
                    <a:p>
                      <a:pPr algn="l" fontAlgn="b"/>
                      <a:r>
                        <a:rPr lang="en-GB" sz="7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548235"/>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1476077654"/>
                  </a:ext>
                </a:extLst>
              </a:tr>
              <a:tr h="153860">
                <a:tc>
                  <a:txBody>
                    <a:bodyPr/>
                    <a:lstStyle/>
                    <a:p>
                      <a:pPr algn="l" fontAlgn="b"/>
                      <a:r>
                        <a:rPr lang="en-GB" sz="700" b="1" i="0" u="none" strike="noStrike">
                          <a:solidFill>
                            <a:srgbClr val="000000"/>
                          </a:solidFill>
                          <a:effectLst/>
                          <a:latin typeface="Calibri" panose="020F0502020204030204" pitchFamily="34" charset="0"/>
                        </a:rPr>
                        <a:t>America</a:t>
                      </a:r>
                    </a:p>
                  </a:txBody>
                  <a:tcPr marL="0" marR="0" marT="0" marB="0" anchor="b">
                    <a:lnL>
                      <a:noFill/>
                    </a:lnL>
                    <a:lnR>
                      <a:noFill/>
                    </a:lnR>
                    <a:lnT>
                      <a:noFill/>
                    </a:lnT>
                    <a:lnB w="6350" cap="flat" cmpd="sng" algn="ctr">
                      <a:solidFill>
                        <a:srgbClr val="548235"/>
                      </a:solidFill>
                      <a:prstDash val="solid"/>
                      <a:round/>
                      <a:headEnd type="none" w="med" len="med"/>
                      <a:tailEnd type="none" w="med" len="med"/>
                    </a:lnB>
                  </a:tcPr>
                </a:tc>
                <a:tc>
                  <a:txBody>
                    <a:bodyPr/>
                    <a:lstStyle/>
                    <a:p>
                      <a:pPr algn="r" fontAlgn="b"/>
                      <a:r>
                        <a:rPr lang="en-GB" sz="700" b="1" i="0" u="none" strike="noStrike">
                          <a:solidFill>
                            <a:srgbClr val="000000"/>
                          </a:solidFill>
                          <a:effectLst/>
                          <a:latin typeface="Calibri" panose="020F0502020204030204" pitchFamily="34" charset="0"/>
                        </a:rPr>
                        <a:t>21</a:t>
                      </a:r>
                    </a:p>
                  </a:txBody>
                  <a:tcPr marL="0" marR="0" marT="0" marB="0" anchor="b">
                    <a:lnL>
                      <a:noFill/>
                    </a:lnL>
                    <a:lnR>
                      <a:noFill/>
                    </a:lnR>
                    <a:lnT>
                      <a:noFill/>
                    </a:lnT>
                    <a:lnB w="6350" cap="flat" cmpd="sng" algn="ctr">
                      <a:solidFill>
                        <a:srgbClr val="548235"/>
                      </a:solidFill>
                      <a:prstDash val="solid"/>
                      <a:round/>
                      <a:headEnd type="none" w="med" len="med"/>
                      <a:tailEnd type="none" w="med" len="med"/>
                    </a:lnB>
                  </a:tcPr>
                </a:tc>
                <a:tc>
                  <a:txBody>
                    <a:bodyPr/>
                    <a:lstStyle/>
                    <a:p>
                      <a:pPr algn="r" fontAlgn="b"/>
                      <a:r>
                        <a:rPr lang="en-GB" sz="700" b="1" i="0" u="none" strike="noStrike">
                          <a:solidFill>
                            <a:srgbClr val="000000"/>
                          </a:solidFill>
                          <a:effectLst/>
                          <a:latin typeface="Calibri" panose="020F0502020204030204" pitchFamily="34" charset="0"/>
                        </a:rPr>
                        <a:t>0</a:t>
                      </a:r>
                    </a:p>
                  </a:txBody>
                  <a:tcPr marL="0" marR="0" marT="0" marB="0" anchor="b">
                    <a:lnL>
                      <a:noFill/>
                    </a:lnL>
                    <a:lnR>
                      <a:noFill/>
                    </a:lnR>
                    <a:lnT>
                      <a:noFill/>
                    </a:lnT>
                    <a:lnB w="6350" cap="flat" cmpd="sng" algn="ctr">
                      <a:solidFill>
                        <a:srgbClr val="548235"/>
                      </a:solidFill>
                      <a:prstDash val="solid"/>
                      <a:round/>
                      <a:headEnd type="none" w="med" len="med"/>
                      <a:tailEnd type="none" w="med" len="med"/>
                    </a:lnB>
                  </a:tcPr>
                </a:tc>
                <a:tc>
                  <a:txBody>
                    <a:bodyPr/>
                    <a:lstStyle/>
                    <a:p>
                      <a:pPr algn="l" fontAlgn="b"/>
                      <a:r>
                        <a:rPr lang="en-GB" sz="7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solidFill>
                      <a:srgbClr val="FFFFFF"/>
                    </a:solidFill>
                  </a:tcPr>
                </a:tc>
                <a:extLst>
                  <a:ext uri="{0D108BD9-81ED-4DB2-BD59-A6C34878D82A}">
                    <a16:rowId xmlns:a16="http://schemas.microsoft.com/office/drawing/2014/main" xmlns="" val="3570510306"/>
                  </a:ext>
                </a:extLst>
              </a:tr>
              <a:tr h="153860">
                <a:tc>
                  <a:txBody>
                    <a:bodyPr/>
                    <a:lstStyle/>
                    <a:p>
                      <a:pPr algn="l" fontAlgn="b"/>
                      <a:r>
                        <a:rPr lang="en-GB" sz="700" b="0" i="0" u="none" strike="noStrike">
                          <a:solidFill>
                            <a:srgbClr val="000000"/>
                          </a:solidFill>
                          <a:effectLst/>
                          <a:latin typeface="Calibri" panose="020F0502020204030204" pitchFamily="34" charset="0"/>
                        </a:rPr>
                        <a:t>United States of America</a:t>
                      </a:r>
                    </a:p>
                  </a:txBody>
                  <a:tcPr marL="57591" marR="0" marT="0" marB="0" anchor="b">
                    <a:lnL>
                      <a:noFill/>
                    </a:lnL>
                    <a:lnR>
                      <a:noFill/>
                    </a:lnR>
                    <a:lnT w="6350" cap="flat" cmpd="sng" algn="ctr">
                      <a:solidFill>
                        <a:srgbClr val="548235"/>
                      </a:solidFill>
                      <a:prstDash val="solid"/>
                      <a:round/>
                      <a:headEnd type="none" w="med" len="med"/>
                      <a:tailEnd type="none" w="med" len="med"/>
                    </a:lnT>
                    <a:lnB>
                      <a:noFill/>
                    </a:lnB>
                  </a:tcPr>
                </a:tc>
                <a:tc>
                  <a:txBody>
                    <a:bodyPr/>
                    <a:lstStyle/>
                    <a:p>
                      <a:pPr algn="r" fontAlgn="b"/>
                      <a:r>
                        <a:rPr lang="en-GB" sz="700" b="0" i="0" u="none" strike="noStrike">
                          <a:solidFill>
                            <a:srgbClr val="000000"/>
                          </a:solidFill>
                          <a:effectLst/>
                          <a:latin typeface="Calibri" panose="020F0502020204030204" pitchFamily="34" charset="0"/>
                        </a:rPr>
                        <a:t>14</a:t>
                      </a:r>
                    </a:p>
                  </a:txBody>
                  <a:tcPr marL="0" marR="0" marT="0" marB="0" anchor="b">
                    <a:lnL>
                      <a:noFill/>
                    </a:lnL>
                    <a:lnR>
                      <a:noFill/>
                    </a:lnR>
                    <a:lnT w="6350" cap="flat" cmpd="sng" algn="ctr">
                      <a:solidFill>
                        <a:srgbClr val="548235"/>
                      </a:solidFill>
                      <a:prstDash val="solid"/>
                      <a:round/>
                      <a:headEnd type="none" w="med" len="med"/>
                      <a:tailEnd type="none" w="med" len="med"/>
                    </a:lnT>
                    <a:lnB>
                      <a:noFill/>
                    </a:lnB>
                  </a:tcPr>
                </a:tc>
                <a:tc>
                  <a:txBody>
                    <a:bodyPr/>
                    <a:lstStyle/>
                    <a:p>
                      <a:pPr algn="r" fontAlgn="b"/>
                      <a:r>
                        <a:rPr lang="en-GB" sz="700" b="0" i="0" u="none" strike="noStrike">
                          <a:solidFill>
                            <a:srgbClr val="000000"/>
                          </a:solidFill>
                          <a:effectLst/>
                          <a:latin typeface="Calibri" panose="020F0502020204030204" pitchFamily="34" charset="0"/>
                        </a:rPr>
                        <a:t>0</a:t>
                      </a:r>
                    </a:p>
                  </a:txBody>
                  <a:tcPr marL="0" marR="0" marT="0" marB="0" anchor="b">
                    <a:lnL>
                      <a:noFill/>
                    </a:lnL>
                    <a:lnR>
                      <a:noFill/>
                    </a:lnR>
                    <a:lnT w="6350" cap="flat" cmpd="sng" algn="ctr">
                      <a:solidFill>
                        <a:srgbClr val="548235"/>
                      </a:solidFill>
                      <a:prstDash val="solid"/>
                      <a:round/>
                      <a:headEnd type="none" w="med" len="med"/>
                      <a:tailEnd type="none" w="med" len="med"/>
                    </a:lnT>
                    <a:lnB>
                      <a:noFill/>
                    </a:lnB>
                  </a:tcPr>
                </a:tc>
                <a:tc>
                  <a:txBody>
                    <a:bodyPr/>
                    <a:lstStyle/>
                    <a:p>
                      <a:pPr algn="l" fontAlgn="b"/>
                      <a:r>
                        <a:rPr lang="en-GB" sz="7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561100114"/>
                  </a:ext>
                </a:extLst>
              </a:tr>
              <a:tr h="153860">
                <a:tc>
                  <a:txBody>
                    <a:bodyPr/>
                    <a:lstStyle/>
                    <a:p>
                      <a:pPr algn="l" fontAlgn="b"/>
                      <a:r>
                        <a:rPr lang="en-GB" sz="700" b="0" i="0" u="none" strike="noStrike">
                          <a:solidFill>
                            <a:srgbClr val="000000"/>
                          </a:solidFill>
                          <a:effectLst/>
                          <a:latin typeface="Calibri" panose="020F0502020204030204" pitchFamily="34" charset="0"/>
                        </a:rPr>
                        <a:t>Canada</a:t>
                      </a:r>
                    </a:p>
                  </a:txBody>
                  <a:tcPr marL="57591"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tcPr>
                </a:tc>
                <a:tc>
                  <a:txBody>
                    <a:bodyPr/>
                    <a:lstStyle/>
                    <a:p>
                      <a:pPr algn="l" fontAlgn="b"/>
                      <a:r>
                        <a:rPr lang="en-GB" sz="7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548235"/>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2613920515"/>
                  </a:ext>
                </a:extLst>
              </a:tr>
              <a:tr h="153860">
                <a:tc>
                  <a:txBody>
                    <a:bodyPr/>
                    <a:lstStyle/>
                    <a:p>
                      <a:pPr algn="l" fontAlgn="b"/>
                      <a:r>
                        <a:rPr lang="en-GB" sz="700" b="1" i="0" u="none" strike="noStrike">
                          <a:solidFill>
                            <a:srgbClr val="000000"/>
                          </a:solidFill>
                          <a:effectLst/>
                          <a:latin typeface="Calibri" panose="020F0502020204030204" pitchFamily="34" charset="0"/>
                        </a:rPr>
                        <a:t>Oceania</a:t>
                      </a:r>
                    </a:p>
                  </a:txBody>
                  <a:tcPr marL="0" marR="0" marT="0" marB="0" anchor="b">
                    <a:lnL>
                      <a:noFill/>
                    </a:lnL>
                    <a:lnR>
                      <a:noFill/>
                    </a:lnR>
                    <a:lnT>
                      <a:noFill/>
                    </a:lnT>
                    <a:lnB w="6350" cap="flat" cmpd="sng" algn="ctr">
                      <a:solidFill>
                        <a:srgbClr val="548235"/>
                      </a:solidFill>
                      <a:prstDash val="solid"/>
                      <a:round/>
                      <a:headEnd type="none" w="med" len="med"/>
                      <a:tailEnd type="none" w="med" len="med"/>
                    </a:lnB>
                  </a:tcPr>
                </a:tc>
                <a:tc>
                  <a:txBody>
                    <a:bodyPr/>
                    <a:lstStyle/>
                    <a:p>
                      <a:pPr algn="r" fontAlgn="b"/>
                      <a:r>
                        <a:rPr lang="en-GB" sz="700" b="1" i="0" u="none" strike="noStrike">
                          <a:solidFill>
                            <a:srgbClr val="000000"/>
                          </a:solidFill>
                          <a:effectLst/>
                          <a:latin typeface="Calibri" panose="020F0502020204030204" pitchFamily="34" charset="0"/>
                        </a:rPr>
                        <a:t>15</a:t>
                      </a:r>
                    </a:p>
                  </a:txBody>
                  <a:tcPr marL="0" marR="0" marT="0" marB="0" anchor="b">
                    <a:lnL>
                      <a:noFill/>
                    </a:lnL>
                    <a:lnR>
                      <a:noFill/>
                    </a:lnR>
                    <a:lnT>
                      <a:noFill/>
                    </a:lnT>
                    <a:lnB w="6350" cap="flat" cmpd="sng" algn="ctr">
                      <a:solidFill>
                        <a:srgbClr val="548235"/>
                      </a:solidFill>
                      <a:prstDash val="solid"/>
                      <a:round/>
                      <a:headEnd type="none" w="med" len="med"/>
                      <a:tailEnd type="none" w="med" len="med"/>
                    </a:lnB>
                  </a:tcPr>
                </a:tc>
                <a:tc>
                  <a:txBody>
                    <a:bodyPr/>
                    <a:lstStyle/>
                    <a:p>
                      <a:pPr algn="r" fontAlgn="b"/>
                      <a:r>
                        <a:rPr lang="en-GB" sz="700" b="1" i="0" u="none" strike="noStrike">
                          <a:solidFill>
                            <a:srgbClr val="000000"/>
                          </a:solidFill>
                          <a:effectLst/>
                          <a:latin typeface="Calibri" panose="020F0502020204030204" pitchFamily="34" charset="0"/>
                        </a:rPr>
                        <a:t>0</a:t>
                      </a:r>
                    </a:p>
                  </a:txBody>
                  <a:tcPr marL="0" marR="0" marT="0" marB="0" anchor="b">
                    <a:lnL>
                      <a:noFill/>
                    </a:lnL>
                    <a:lnR>
                      <a:noFill/>
                    </a:lnR>
                    <a:lnT>
                      <a:noFill/>
                    </a:lnT>
                    <a:lnB w="6350" cap="flat" cmpd="sng" algn="ctr">
                      <a:solidFill>
                        <a:srgbClr val="548235"/>
                      </a:solidFill>
                      <a:prstDash val="solid"/>
                      <a:round/>
                      <a:headEnd type="none" w="med" len="med"/>
                      <a:tailEnd type="none" w="med" len="med"/>
                    </a:lnB>
                  </a:tcPr>
                </a:tc>
                <a:tc>
                  <a:txBody>
                    <a:bodyPr/>
                    <a:lstStyle/>
                    <a:p>
                      <a:pPr algn="l" fontAlgn="b"/>
                      <a:r>
                        <a:rPr lang="en-GB" sz="7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solidFill>
                      <a:srgbClr val="FFFFFF"/>
                    </a:solidFill>
                  </a:tcPr>
                </a:tc>
                <a:extLst>
                  <a:ext uri="{0D108BD9-81ED-4DB2-BD59-A6C34878D82A}">
                    <a16:rowId xmlns:a16="http://schemas.microsoft.com/office/drawing/2014/main" xmlns="" val="2620356745"/>
                  </a:ext>
                </a:extLst>
              </a:tr>
              <a:tr h="153860">
                <a:tc>
                  <a:txBody>
                    <a:bodyPr/>
                    <a:lstStyle/>
                    <a:p>
                      <a:pPr algn="l" fontAlgn="b"/>
                      <a:r>
                        <a:rPr lang="en-GB" sz="700" b="0" i="0" u="none" strike="noStrike">
                          <a:solidFill>
                            <a:srgbClr val="000000"/>
                          </a:solidFill>
                          <a:effectLst/>
                          <a:latin typeface="Calibri" panose="020F0502020204030204" pitchFamily="34" charset="0"/>
                        </a:rPr>
                        <a:t>Australia</a:t>
                      </a:r>
                    </a:p>
                  </a:txBody>
                  <a:tcPr marL="57591" marR="0" marT="0" marB="0" anchor="b">
                    <a:lnL>
                      <a:noFill/>
                    </a:lnL>
                    <a:lnR>
                      <a:noFill/>
                    </a:lnR>
                    <a:lnT w="6350" cap="flat" cmpd="sng" algn="ctr">
                      <a:solidFill>
                        <a:srgbClr val="548235"/>
                      </a:solidFill>
                      <a:prstDash val="solid"/>
                      <a:round/>
                      <a:headEnd type="none" w="med" len="med"/>
                      <a:tailEnd type="none" w="med" len="med"/>
                    </a:lnT>
                    <a:lnB>
                      <a:noFill/>
                    </a:lnB>
                  </a:tcPr>
                </a:tc>
                <a:tc>
                  <a:txBody>
                    <a:bodyPr/>
                    <a:lstStyle/>
                    <a:p>
                      <a:pPr algn="r" fontAlgn="b"/>
                      <a:r>
                        <a:rPr lang="en-GB" sz="700" b="0" i="0" u="none" strike="noStrike">
                          <a:solidFill>
                            <a:srgbClr val="000000"/>
                          </a:solidFill>
                          <a:effectLst/>
                          <a:latin typeface="Calibri" panose="020F0502020204030204" pitchFamily="34" charset="0"/>
                        </a:rPr>
                        <a:t>15</a:t>
                      </a:r>
                    </a:p>
                  </a:txBody>
                  <a:tcPr marL="0" marR="0" marT="0" marB="0" anchor="b">
                    <a:lnL>
                      <a:noFill/>
                    </a:lnL>
                    <a:lnR>
                      <a:noFill/>
                    </a:lnR>
                    <a:lnT w="6350" cap="flat" cmpd="sng" algn="ctr">
                      <a:solidFill>
                        <a:srgbClr val="548235"/>
                      </a:solidFill>
                      <a:prstDash val="solid"/>
                      <a:round/>
                      <a:headEnd type="none" w="med" len="med"/>
                      <a:tailEnd type="none" w="med" len="med"/>
                    </a:lnT>
                    <a:lnB>
                      <a:noFill/>
                    </a:lnB>
                  </a:tcPr>
                </a:tc>
                <a:tc>
                  <a:txBody>
                    <a:bodyPr/>
                    <a:lstStyle/>
                    <a:p>
                      <a:pPr algn="r" fontAlgn="b"/>
                      <a:r>
                        <a:rPr lang="en-GB" sz="700" b="0" i="0" u="none" strike="noStrike">
                          <a:solidFill>
                            <a:srgbClr val="000000"/>
                          </a:solidFill>
                          <a:effectLst/>
                          <a:latin typeface="Calibri" panose="020F0502020204030204" pitchFamily="34" charset="0"/>
                        </a:rPr>
                        <a:t>0</a:t>
                      </a:r>
                    </a:p>
                  </a:txBody>
                  <a:tcPr marL="0" marR="0" marT="0" marB="0" anchor="b">
                    <a:lnL>
                      <a:noFill/>
                    </a:lnL>
                    <a:lnR>
                      <a:noFill/>
                    </a:lnR>
                    <a:lnT w="6350" cap="flat" cmpd="sng" algn="ctr">
                      <a:solidFill>
                        <a:srgbClr val="548235"/>
                      </a:solidFill>
                      <a:prstDash val="solid"/>
                      <a:round/>
                      <a:headEnd type="none" w="med" len="med"/>
                      <a:tailEnd type="none" w="med" len="med"/>
                    </a:lnT>
                    <a:lnB>
                      <a:noFill/>
                    </a:lnB>
                  </a:tcPr>
                </a:tc>
                <a:tc>
                  <a:txBody>
                    <a:bodyPr/>
                    <a:lstStyle/>
                    <a:p>
                      <a:pPr algn="l" fontAlgn="b"/>
                      <a:r>
                        <a:rPr lang="en-GB" sz="7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2501058252"/>
                  </a:ext>
                </a:extLst>
              </a:tr>
              <a:tr h="153860">
                <a:tc>
                  <a:txBody>
                    <a:bodyPr/>
                    <a:lstStyle/>
                    <a:p>
                      <a:pPr algn="l" fontAlgn="b"/>
                      <a:r>
                        <a:rPr lang="en-GB" sz="700" b="1" i="0" u="none" strike="noStrike">
                          <a:solidFill>
                            <a:srgbClr val="000000"/>
                          </a:solidFill>
                          <a:effectLst/>
                          <a:latin typeface="Calibri" panose="020F0502020204030204" pitchFamily="34" charset="0"/>
                        </a:rPr>
                        <a:t>Other</a:t>
                      </a:r>
                    </a:p>
                  </a:txBody>
                  <a:tcPr marL="0" marR="0" marT="0" marB="0" anchor="b">
                    <a:lnL>
                      <a:noFill/>
                    </a:lnL>
                    <a:lnR>
                      <a:noFill/>
                    </a:lnR>
                    <a:lnT>
                      <a:noFill/>
                    </a:lnT>
                    <a:lnB w="6350" cap="flat" cmpd="sng" algn="ctr">
                      <a:solidFill>
                        <a:srgbClr val="548235"/>
                      </a:solidFill>
                      <a:prstDash val="solid"/>
                      <a:round/>
                      <a:headEnd type="none" w="med" len="med"/>
                      <a:tailEnd type="none" w="med" len="med"/>
                    </a:lnB>
                  </a:tcPr>
                </a:tc>
                <a:tc>
                  <a:txBody>
                    <a:bodyPr/>
                    <a:lstStyle/>
                    <a:p>
                      <a:pPr algn="r" fontAlgn="b"/>
                      <a:r>
                        <a:rPr lang="en-GB" sz="700" b="1" i="0" u="none" strike="noStrike">
                          <a:solidFill>
                            <a:srgbClr val="000000"/>
                          </a:solidFill>
                          <a:effectLst/>
                          <a:latin typeface="Calibri" panose="020F0502020204030204" pitchFamily="34" charset="0"/>
                        </a:rPr>
                        <a:t>174</a:t>
                      </a:r>
                    </a:p>
                  </a:txBody>
                  <a:tcPr marL="0" marR="0" marT="0" marB="0" anchor="b">
                    <a:lnL>
                      <a:noFill/>
                    </a:lnL>
                    <a:lnR>
                      <a:noFill/>
                    </a:lnR>
                    <a:lnT>
                      <a:noFill/>
                    </a:lnT>
                    <a:lnB w="6350" cap="flat" cmpd="sng" algn="ctr">
                      <a:solidFill>
                        <a:srgbClr val="548235"/>
                      </a:solidFill>
                      <a:prstDash val="solid"/>
                      <a:round/>
                      <a:headEnd type="none" w="med" len="med"/>
                      <a:tailEnd type="none" w="med" len="med"/>
                    </a:lnB>
                  </a:tcPr>
                </a:tc>
                <a:tc>
                  <a:txBody>
                    <a:bodyPr/>
                    <a:lstStyle/>
                    <a:p>
                      <a:pPr algn="r" fontAlgn="b"/>
                      <a:r>
                        <a:rPr lang="en-GB" sz="700" b="1" i="0" u="none" strike="noStrike">
                          <a:solidFill>
                            <a:srgbClr val="000000"/>
                          </a:solidFill>
                          <a:effectLst/>
                          <a:latin typeface="Calibri" panose="020F0502020204030204" pitchFamily="34" charset="0"/>
                        </a:rPr>
                        <a:t>0</a:t>
                      </a:r>
                    </a:p>
                  </a:txBody>
                  <a:tcPr marL="0" marR="0" marT="0" marB="0" anchor="b">
                    <a:lnL>
                      <a:noFill/>
                    </a:lnL>
                    <a:lnR>
                      <a:noFill/>
                    </a:lnR>
                    <a:lnT>
                      <a:noFill/>
                    </a:lnT>
                    <a:lnB w="6350" cap="flat" cmpd="sng" algn="ctr">
                      <a:solidFill>
                        <a:srgbClr val="548235"/>
                      </a:solidFill>
                      <a:prstDash val="solid"/>
                      <a:round/>
                      <a:headEnd type="none" w="med" len="med"/>
                      <a:tailEnd type="none" w="med" len="med"/>
                    </a:lnB>
                  </a:tcPr>
                </a:tc>
                <a:tc>
                  <a:txBody>
                    <a:bodyPr/>
                    <a:lstStyle/>
                    <a:p>
                      <a:pPr algn="l" fontAlgn="b"/>
                      <a:r>
                        <a:rPr lang="en-GB" sz="7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solidFill>
                      <a:srgbClr val="FFFFFF"/>
                    </a:solidFill>
                  </a:tcPr>
                </a:tc>
                <a:extLst>
                  <a:ext uri="{0D108BD9-81ED-4DB2-BD59-A6C34878D82A}">
                    <a16:rowId xmlns:a16="http://schemas.microsoft.com/office/drawing/2014/main" xmlns="" val="3036696673"/>
                  </a:ext>
                </a:extLst>
              </a:tr>
              <a:tr h="153860">
                <a:tc>
                  <a:txBody>
                    <a:bodyPr/>
                    <a:lstStyle/>
                    <a:p>
                      <a:pPr algn="l" fontAlgn="b"/>
                      <a:r>
                        <a:rPr lang="en-GB" sz="700" b="0" i="0" u="none" strike="noStrike">
                          <a:solidFill>
                            <a:srgbClr val="000000"/>
                          </a:solidFill>
                          <a:effectLst/>
                          <a:latin typeface="Calibri" panose="020F0502020204030204" pitchFamily="34" charset="0"/>
                        </a:rPr>
                        <a:t>Cases on an international conveyance Japan</a:t>
                      </a:r>
                    </a:p>
                  </a:txBody>
                  <a:tcPr marL="57591" marR="0" marT="0" marB="0" anchor="b">
                    <a:lnL>
                      <a:noFill/>
                    </a:lnL>
                    <a:lnR>
                      <a:noFill/>
                    </a:lnR>
                    <a:lnT w="6350" cap="flat" cmpd="sng" algn="ctr">
                      <a:solidFill>
                        <a:srgbClr val="548235"/>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GB" sz="700" b="0" i="0" u="none" strike="noStrike">
                          <a:solidFill>
                            <a:srgbClr val="000000"/>
                          </a:solidFill>
                          <a:effectLst/>
                          <a:latin typeface="Calibri" panose="020F0502020204030204" pitchFamily="34" charset="0"/>
                        </a:rPr>
                        <a:t>174</a:t>
                      </a:r>
                    </a:p>
                  </a:txBody>
                  <a:tcPr marL="0" marR="0" marT="0" marB="0" anchor="b">
                    <a:lnL>
                      <a:noFill/>
                    </a:lnL>
                    <a:lnR>
                      <a:noFill/>
                    </a:lnR>
                    <a:lnT w="6350" cap="flat" cmpd="sng" algn="ctr">
                      <a:solidFill>
                        <a:srgbClr val="548235"/>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GB" sz="700" b="0" i="0" u="none" strike="noStrike">
                          <a:solidFill>
                            <a:srgbClr val="000000"/>
                          </a:solidFill>
                          <a:effectLst/>
                          <a:latin typeface="Calibri" panose="020F0502020204030204" pitchFamily="34" charset="0"/>
                        </a:rPr>
                        <a:t>0</a:t>
                      </a:r>
                    </a:p>
                  </a:txBody>
                  <a:tcPr marL="0" marR="0" marT="0" marB="0" anchor="b">
                    <a:lnL>
                      <a:noFill/>
                    </a:lnL>
                    <a:lnR>
                      <a:noFill/>
                    </a:lnR>
                    <a:lnT w="6350" cap="flat" cmpd="sng" algn="ctr">
                      <a:solidFill>
                        <a:srgbClr val="548235"/>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7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FFFFF"/>
                    </a:solidFill>
                  </a:tcPr>
                </a:tc>
                <a:extLst>
                  <a:ext uri="{0D108BD9-81ED-4DB2-BD59-A6C34878D82A}">
                    <a16:rowId xmlns:a16="http://schemas.microsoft.com/office/drawing/2014/main" xmlns="" val="3977461419"/>
                  </a:ext>
                </a:extLst>
              </a:tr>
              <a:tr h="153860">
                <a:tc>
                  <a:txBody>
                    <a:bodyPr/>
                    <a:lstStyle/>
                    <a:p>
                      <a:pPr algn="l" fontAlgn="b"/>
                      <a:r>
                        <a:rPr lang="en-GB" sz="700" b="1" i="0" u="none" strike="noStrike">
                          <a:solidFill>
                            <a:srgbClr val="FFFFFF"/>
                          </a:solidFill>
                          <a:effectLst/>
                          <a:latin typeface="Calibri" panose="020F0502020204030204" pitchFamily="34" charset="0"/>
                        </a:rPr>
                        <a:t>Total</a:t>
                      </a:r>
                    </a:p>
                  </a:txBody>
                  <a:tcPr marL="0" marR="0" marT="0" marB="0" anchor="b">
                    <a:lnL>
                      <a:noFill/>
                    </a:lnL>
                    <a:lnR>
                      <a:noFill/>
                    </a:lnR>
                    <a:lnT w="6350" cap="flat" cmpd="sng" algn="ctr">
                      <a:solidFill>
                        <a:srgbClr val="9BC2E6"/>
                      </a:solidFill>
                      <a:prstDash val="solid"/>
                      <a:round/>
                      <a:headEnd type="none" w="med" len="med"/>
                      <a:tailEnd type="none" w="med" len="med"/>
                    </a:lnT>
                    <a:lnB>
                      <a:noFill/>
                    </a:lnB>
                    <a:solidFill>
                      <a:srgbClr val="548235"/>
                    </a:solidFill>
                  </a:tcPr>
                </a:tc>
                <a:tc>
                  <a:txBody>
                    <a:bodyPr/>
                    <a:lstStyle/>
                    <a:p>
                      <a:pPr algn="r" fontAlgn="b"/>
                      <a:r>
                        <a:rPr lang="en-GB" sz="700" b="1" i="0" u="none" strike="noStrike">
                          <a:solidFill>
                            <a:srgbClr val="FFFFFF"/>
                          </a:solidFill>
                          <a:effectLst/>
                          <a:latin typeface="Calibri" panose="020F0502020204030204" pitchFamily="34" charset="0"/>
                        </a:rPr>
                        <a:t>60330</a:t>
                      </a:r>
                    </a:p>
                  </a:txBody>
                  <a:tcPr marL="0" marR="0" marT="0" marB="0" anchor="b">
                    <a:lnL>
                      <a:noFill/>
                    </a:lnL>
                    <a:lnR>
                      <a:noFill/>
                    </a:lnR>
                    <a:lnT w="6350" cap="flat" cmpd="sng" algn="ctr">
                      <a:solidFill>
                        <a:srgbClr val="9BC2E6"/>
                      </a:solidFill>
                      <a:prstDash val="solid"/>
                      <a:round/>
                      <a:headEnd type="none" w="med" len="med"/>
                      <a:tailEnd type="none" w="med" len="med"/>
                    </a:lnT>
                    <a:lnB>
                      <a:noFill/>
                    </a:lnB>
                    <a:solidFill>
                      <a:srgbClr val="548235"/>
                    </a:solidFill>
                  </a:tcPr>
                </a:tc>
                <a:tc>
                  <a:txBody>
                    <a:bodyPr/>
                    <a:lstStyle/>
                    <a:p>
                      <a:pPr algn="r" fontAlgn="b"/>
                      <a:r>
                        <a:rPr lang="en-GB" sz="700" b="1" i="0" u="none" strike="noStrike">
                          <a:solidFill>
                            <a:srgbClr val="FFFFFF"/>
                          </a:solidFill>
                          <a:effectLst/>
                          <a:latin typeface="Calibri" panose="020F0502020204030204" pitchFamily="34" charset="0"/>
                        </a:rPr>
                        <a:t>1369</a:t>
                      </a:r>
                    </a:p>
                  </a:txBody>
                  <a:tcPr marL="0" marR="0" marT="0" marB="0" anchor="b">
                    <a:lnL>
                      <a:noFill/>
                    </a:lnL>
                    <a:lnR>
                      <a:noFill/>
                    </a:lnR>
                    <a:lnT w="6350" cap="flat" cmpd="sng" algn="ctr">
                      <a:solidFill>
                        <a:srgbClr val="9BC2E6"/>
                      </a:solidFill>
                      <a:prstDash val="solid"/>
                      <a:round/>
                      <a:headEnd type="none" w="med" len="med"/>
                      <a:tailEnd type="none" w="med" len="med"/>
                    </a:lnT>
                    <a:lnB>
                      <a:noFill/>
                    </a:lnB>
                    <a:solidFill>
                      <a:srgbClr val="548235"/>
                    </a:solidFill>
                  </a:tcPr>
                </a:tc>
                <a:tc>
                  <a:txBody>
                    <a:bodyPr/>
                    <a:lstStyle/>
                    <a:p>
                      <a:pPr algn="l" fontAlgn="b"/>
                      <a:r>
                        <a:rPr lang="en-GB" sz="700" b="1" i="0" u="none" strike="noStrike" dirty="0">
                          <a:solidFill>
                            <a:srgbClr val="FFFFFF"/>
                          </a:solidFill>
                          <a:effectLst/>
                          <a:latin typeface="Calibri" panose="020F0502020204030204" pitchFamily="34" charset="0"/>
                        </a:rPr>
                        <a:t> </a:t>
                      </a:r>
                    </a:p>
                  </a:txBody>
                  <a:tcPr marL="0" marR="0" marT="0" marB="0" anchor="b">
                    <a:lnL>
                      <a:noFill/>
                    </a:lnL>
                    <a:lnR w="6350" cap="flat" cmpd="sng" algn="ctr">
                      <a:solidFill>
                        <a:srgbClr val="548235"/>
                      </a:solidFill>
                      <a:prstDash val="solid"/>
                      <a:round/>
                      <a:headEnd type="none" w="med" len="med"/>
                      <a:tailEnd type="none" w="med" len="med"/>
                    </a:lnR>
                    <a:lnT w="6350" cap="flat" cmpd="sng" algn="ctr">
                      <a:solidFill>
                        <a:srgbClr val="9BC2E6"/>
                      </a:solidFill>
                      <a:prstDash val="solid"/>
                      <a:round/>
                      <a:headEnd type="none" w="med" len="med"/>
                      <a:tailEnd type="none" w="med" len="med"/>
                    </a:lnT>
                    <a:lnB>
                      <a:noFill/>
                    </a:lnB>
                    <a:solidFill>
                      <a:srgbClr val="548235"/>
                    </a:solidFill>
                  </a:tcPr>
                </a:tc>
                <a:extLst>
                  <a:ext uri="{0D108BD9-81ED-4DB2-BD59-A6C34878D82A}">
                    <a16:rowId xmlns:a16="http://schemas.microsoft.com/office/drawing/2014/main" xmlns="" val="3408227506"/>
                  </a:ext>
                </a:extLst>
              </a:tr>
            </a:tbl>
          </a:graphicData>
        </a:graphic>
      </p:graphicFrame>
      <p:pic>
        <p:nvPicPr>
          <p:cNvPr id="6" name="Picture 5"/>
          <p:cNvPicPr>
            <a:picLocks noChangeAspect="1"/>
          </p:cNvPicPr>
          <p:nvPr/>
        </p:nvPicPr>
        <p:blipFill>
          <a:blip r:embed="rId2"/>
          <a:stretch>
            <a:fillRect/>
          </a:stretch>
        </p:blipFill>
        <p:spPr>
          <a:xfrm>
            <a:off x="5993200" y="1432417"/>
            <a:ext cx="5791362" cy="5274844"/>
          </a:xfrm>
          <a:prstGeom prst="rect">
            <a:avLst/>
          </a:prstGeom>
        </p:spPr>
      </p:pic>
    </p:spTree>
    <p:extLst>
      <p:ext uri="{BB962C8B-B14F-4D97-AF65-F5344CB8AC3E}">
        <p14:creationId xmlns:p14="http://schemas.microsoft.com/office/powerpoint/2010/main" val="54469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1800" dirty="0"/>
              <a:t>Distribution of COVID-19 cases according to the applied case definition in the </a:t>
            </a:r>
            <a:r>
              <a:rPr lang="en-GB" sz="1800" dirty="0" smtClean="0"/>
              <a:t>related countries, </a:t>
            </a:r>
            <a:r>
              <a:rPr lang="en-GB" sz="1800" dirty="0"/>
              <a:t>as of </a:t>
            </a:r>
            <a:r>
              <a:rPr lang="en-GB" sz="1800" dirty="0" smtClean="0"/>
              <a:t>14 </a:t>
            </a:r>
            <a:r>
              <a:rPr lang="en-GB" sz="1800" dirty="0"/>
              <a:t>February </a:t>
            </a:r>
            <a:r>
              <a:rPr lang="en-GB" sz="1800" dirty="0" smtClean="0"/>
              <a:t>2020</a:t>
            </a:r>
            <a:endParaRPr lang="en-GB" sz="1800"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3" name="Picture 2"/>
          <p:cNvPicPr>
            <a:picLocks noChangeAspect="1"/>
          </p:cNvPicPr>
          <p:nvPr/>
        </p:nvPicPr>
        <p:blipFill>
          <a:blip r:embed="rId2"/>
          <a:stretch>
            <a:fillRect/>
          </a:stretch>
        </p:blipFill>
        <p:spPr>
          <a:xfrm>
            <a:off x="830212" y="1175658"/>
            <a:ext cx="10827434" cy="5291787"/>
          </a:xfrm>
          <a:prstGeom prst="rect">
            <a:avLst/>
          </a:prstGeom>
        </p:spPr>
      </p:pic>
    </p:spTree>
    <p:extLst>
      <p:ext uri="{BB962C8B-B14F-4D97-AF65-F5344CB8AC3E}">
        <p14:creationId xmlns:p14="http://schemas.microsoft.com/office/powerpoint/2010/main" val="2991366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939" y="223936"/>
            <a:ext cx="10354188" cy="951722"/>
          </a:xfrm>
        </p:spPr>
        <p:txBody>
          <a:bodyPr vert="horz" lIns="91440" tIns="45720" rIns="91440" bIns="45720" rtlCol="0" anchor="ctr">
            <a:normAutofit/>
          </a:bodyPr>
          <a:lstStyle/>
          <a:p>
            <a:r>
              <a:rPr lang="en-GB" sz="1800" dirty="0"/>
              <a:t>Distribution of COVID-19 cases according to the applied case definition in the </a:t>
            </a:r>
            <a:r>
              <a:rPr lang="en-GB" sz="1800" dirty="0" smtClean="0"/>
              <a:t>related countries </a:t>
            </a:r>
            <a:r>
              <a:rPr lang="en-GB" sz="1800" dirty="0"/>
              <a:t>by continent, </a:t>
            </a:r>
            <a:r>
              <a:rPr lang="en-GB" sz="1800" dirty="0" smtClean="0"/>
              <a:t>outside </a:t>
            </a:r>
            <a:r>
              <a:rPr lang="en-GB" sz="1800" dirty="0"/>
              <a:t>China Mainland, as of </a:t>
            </a:r>
            <a:r>
              <a:rPr lang="en-GB" sz="1800" dirty="0" smtClean="0"/>
              <a:t>14 </a:t>
            </a:r>
            <a:r>
              <a:rPr lang="en-GB" sz="1800" dirty="0"/>
              <a:t>February 2020</a:t>
            </a:r>
          </a:p>
        </p:txBody>
      </p:sp>
      <p:sp>
        <p:nvSpPr>
          <p:cNvPr id="5" name="Slide Number Placeholder 4"/>
          <p:cNvSpPr>
            <a:spLocks noGrp="1"/>
          </p:cNvSpPr>
          <p:nvPr>
            <p:ph type="sldNum" sz="quarter" idx="12"/>
          </p:nvPr>
        </p:nvSpPr>
        <p:spPr/>
        <p:txBody>
          <a:bodyPr/>
          <a:lstStyle/>
          <a:p>
            <a:fld id="{F9E29A8E-A0F1-419A-8E8B-A78BF9C70DE8}" type="slidenum">
              <a:rPr lang="en-GB" smtClean="0"/>
              <a:pPr/>
              <a:t>8</a:t>
            </a:fld>
            <a:endParaRPr lang="en-GB" dirty="0"/>
          </a:p>
        </p:txBody>
      </p:sp>
      <p:pic>
        <p:nvPicPr>
          <p:cNvPr id="3" name="Picture 2"/>
          <p:cNvPicPr>
            <a:picLocks noChangeAspect="1"/>
          </p:cNvPicPr>
          <p:nvPr/>
        </p:nvPicPr>
        <p:blipFill>
          <a:blip r:embed="rId2"/>
          <a:stretch>
            <a:fillRect/>
          </a:stretch>
        </p:blipFill>
        <p:spPr>
          <a:xfrm>
            <a:off x="1465942" y="1380592"/>
            <a:ext cx="8302172" cy="4674057"/>
          </a:xfrm>
          <a:prstGeom prst="rect">
            <a:avLst/>
          </a:prstGeom>
        </p:spPr>
      </p:pic>
    </p:spTree>
    <p:extLst>
      <p:ext uri="{BB962C8B-B14F-4D97-AF65-F5344CB8AC3E}">
        <p14:creationId xmlns:p14="http://schemas.microsoft.com/office/powerpoint/2010/main" val="1640153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1800" dirty="0"/>
              <a:t>Distribution of </a:t>
            </a:r>
            <a:r>
              <a:rPr lang="en-GB" sz="1800" dirty="0" smtClean="0"/>
              <a:t>laboratory-confirmed </a:t>
            </a:r>
            <a:r>
              <a:rPr lang="en-GB" sz="1800" dirty="0"/>
              <a:t>cases of </a:t>
            </a:r>
            <a:r>
              <a:rPr lang="en-GB" sz="1800" dirty="0" smtClean="0"/>
              <a:t>COVID-19 in EU/EEA and the UK, </a:t>
            </a:r>
            <a:br>
              <a:rPr lang="en-GB" sz="1800" dirty="0" smtClean="0"/>
            </a:br>
            <a:r>
              <a:rPr lang="en-GB" sz="1800" dirty="0" smtClean="0"/>
              <a:t>as </a:t>
            </a:r>
            <a:r>
              <a:rPr lang="en-GB" sz="1800" dirty="0"/>
              <a:t>of </a:t>
            </a:r>
            <a:r>
              <a:rPr lang="en-GB" sz="1800" dirty="0" smtClean="0"/>
              <a:t>14 </a:t>
            </a:r>
            <a:r>
              <a:rPr lang="en-GB" sz="1800" dirty="0"/>
              <a:t>February 2020</a:t>
            </a:r>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9E29A8E-A0F1-419A-8E8B-A78BF9C70DE8}" type="slidenum">
              <a:rPr lang="en-GB" smtClean="0"/>
              <a:pPr/>
              <a:t>9</a:t>
            </a:fld>
            <a:endParaRPr lang="en-GB" dirty="0"/>
          </a:p>
        </p:txBody>
      </p:sp>
      <p:pic>
        <p:nvPicPr>
          <p:cNvPr id="3" name="Picture 2"/>
          <p:cNvPicPr>
            <a:picLocks noChangeAspect="1"/>
          </p:cNvPicPr>
          <p:nvPr/>
        </p:nvPicPr>
        <p:blipFill>
          <a:blip r:embed="rId2"/>
          <a:stretch>
            <a:fillRect/>
          </a:stretch>
        </p:blipFill>
        <p:spPr>
          <a:xfrm>
            <a:off x="1465942" y="1364765"/>
            <a:ext cx="7276397" cy="4800346"/>
          </a:xfrm>
          <a:prstGeom prst="rect">
            <a:avLst/>
          </a:prstGeom>
        </p:spPr>
      </p:pic>
    </p:spTree>
    <p:extLst>
      <p:ext uri="{BB962C8B-B14F-4D97-AF65-F5344CB8AC3E}">
        <p14:creationId xmlns:p14="http://schemas.microsoft.com/office/powerpoint/2010/main" val="2010422156"/>
      </p:ext>
    </p:extLst>
  </p:cSld>
  <p:clrMapOvr>
    <a:masterClrMapping/>
  </p:clrMapOvr>
</p:sld>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69AE23"/>
      </a:accent1>
      <a:accent2>
        <a:srgbClr val="7CBDC1"/>
      </a:accent2>
      <a:accent3>
        <a:srgbClr val="C0D236"/>
      </a:accent3>
      <a:accent4>
        <a:srgbClr val="3E5B84"/>
      </a:accent4>
      <a:accent5>
        <a:srgbClr val="008C75"/>
      </a:accent5>
      <a:accent6>
        <a:srgbClr val="82428D"/>
      </a:accent6>
      <a:hlink>
        <a:srgbClr val="69AE23"/>
      </a:hlink>
      <a:folHlink>
        <a:srgbClr val="69AE23"/>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ECDC_PowerPoint_Template_2018-newbuilding-16-9 V4 - Copy.potx" id="{17D98BBD-48FA-4D80-9A55-A1935E07CB2B}" vid="{6C950942-4CA1-45AB-B304-D6B565DD9F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customXsn xmlns="http://schemas.microsoft.com/office/2006/metadata/customXsn">
  <xsnLocation/>
  <cached>True</cached>
  <openByDefault>False</openByDefault>
  <xsnScope/>
</customXsn>
</file>

<file path=customXml/item2.xml><?xml version="1.0" encoding="utf-8"?>
<?mso-contentType ?>
<spe:Receivers xmlns:spe="http://schemas.microsoft.com/sharepoint/events">
  <Receiver>
    <Name>ECDC DMS Prevent Creating Folders</Name>
    <Synchronization>Synchronous</Synchronization>
    <Type>1</Type>
    <SequenceNumber>500</SequenceNumber>
    <Assembly>ECDC.DMS.EventReceivers, Version=1.0.0.0, Culture=neutral, PublicKeyToken=17e62c86e86476c3, processorArchitecture=MSIL</Assembly>
    <Class>ECDC.DMS.EventReceivers.PreventCreatingFolders.PreventCreatingFolders</Class>
    <Data>Data</Data>
    <Filter/>
  </Receiver>
  <Receiver>
    <Name>ECDC DMS Fix User Columns</Name>
    <Synchronization>Synchronous</Synchronization>
    <Type>10001</Type>
    <SequenceNumber>1000</SequenceNumber>
    <Assembly>ECDC.DMS.EventReceivers, Version=1.0.0.0, Culture=neutral, PublicKeyToken=17e62c86e86476c3, processorArchitecture=MSIL</Assembly>
    <Class>ECDC.DMS.EventReceivers.FixUserColumns.FixUserColumns</Class>
    <Data>Data</Data>
    <Filter/>
  </Receiver>
  <Receiver>
    <Name>ECDC DMS Preconfigure Fiels</Name>
    <Synchronization>Synchronous</Synchronization>
    <Type>1</Type>
    <SequenceNumber>1000</SequenceNumber>
    <Assembly>ECDC.DMS.EventReceivers, Version=1.0.0.0, Culture=neutral, PublicKeyToken=17e62c86e86476c3, processorArchitecture=MSIL</Assembly>
    <Class>ECDC.DMS.EventReceivers.PreconfigureFields.PreconfigureFields</Class>
    <Data>Data</Data>
    <Filter/>
  </Receiver>
  <Receiver>
    <Name>ECDC DMS Prevent Deleting</Name>
    <Synchronization>Synchronous</Synchronization>
    <Type>3</Type>
    <SequenceNumber>1000</SequenceNumber>
    <Assembly>ECDC.DMS.EventReceivers, Version=1.0.0.0, Culture=neutral, PublicKeyToken=17e62c86e86476c3, processorArchitecture=MSIL</Assembly>
    <Class>ECDC.DMS.EventReceivers.PreventDeleting.PreventDeleting</Class>
    <Data>Data</Data>
    <Filter/>
  </Receiver>
  <Receiver>
    <Name>ECDC DMS Restricted Access</Name>
    <Synchronization>Asynchronous</Synchronization>
    <Type>10002</Type>
    <SequenceNumber>1000</SequenceNumber>
    <Assembly>ECDC.DMS.EventReceivers, Version=1.0.0.0, Culture=neutral, PublicKeyToken=17e62c86e86476c3, processorArchitecture=MSIL</Assembly>
    <Class>ECDC.DMS.EventReceivers.RestrictedAccess.RestrictedAccess</Class>
    <Data>Data</Data>
    <Filter/>
  </Receiver>
  <Receiver>
    <Name>ECDC DMS Restricted AccessAdded</Name>
    <Synchronization>Synchronous</Synchronization>
    <Type>10001</Type>
    <SequenceNumber>2000</SequenceNumber>
    <Assembly>ECDC.DMS.EventReceivers, Version=1.0.0.0, Culture=neutral, PublicKeyToken=17e62c86e86476c3, processorArchitecture=MSIL</Assembly>
    <Class>ECDC.DMS.EventReceivers.RestrictedAccess.RestrictedAccess</Class>
    <Data>Data</Data>
    <Filter/>
  </Receiver>
  <Receiver>
    <Name>ECDC DMS Restricted Document Types</Name>
    <Synchronization>Synchronous</Synchronization>
    <Type>2</Type>
    <SequenceNumber>1050</SequenceNumber>
    <Assembly>ECDC.DMS.EventReceivers, Version=1.0.0.0, Culture=neutral, PublicKeyToken=17e62c86e86476c3, processorArchitecture=MSIL</Assembly>
    <Class>ECDC.DMS.EventReceivers.RestrictedDocumentTypes.RestrictedDocumentTypes</Class>
    <Data>Data</Data>
    <Filter/>
  </Receiver>
  <Receiver>
    <Name>ECDC DMS Restricted Document TypesAdding</Name>
    <Synchronization>Synchronous</Synchronization>
    <Type>1</Type>
    <SequenceNumber>2050</SequenceNumber>
    <Assembly>ECDC.DMS.EventReceivers, Version=1.0.0.0, Culture=neutral, PublicKeyToken=17e62c86e86476c3, processorArchitecture=MSIL</Assembly>
    <Class>ECDC.DMS.EventReceivers.RestrictedDocumentTypes.RestrictedDocumentTypes</Class>
    <Data>Data</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Administrative" ma:contentTypeID="0x010100F92FB91056B24E40ACCE93A804002EFF001822ADB6403249B6AC60D10F8970E85E0001D97A142CFB4CD1BB0876B3669E30D30016D6AF2B069C3742A4149462B2534BA2" ma:contentTypeVersion="195" ma:contentTypeDescription="The main level of classification for the document" ma:contentTypeScope="" ma:versionID="39b64342fc52899e0446af3a29b9b302">
  <xsd:schema xmlns:xsd="http://www.w3.org/2001/XMLSchema" xmlns:xs="http://www.w3.org/2001/XMLSchema" xmlns:p="http://schemas.microsoft.com/office/2006/metadata/properties" xmlns:ns1="http://schemas.microsoft.com/sharepoint/v3" xmlns:ns2="a31fd676-cc33-4bdc-a8b6-cb1016b85608" xmlns:ns3="d23a570b-d7a9-49ca-a34c-8afb8206b4bf" targetNamespace="http://schemas.microsoft.com/office/2006/metadata/properties" ma:root="true" ma:fieldsID="c576b821e7e40c922179ffe3c9be7999" ns1:_="" ns2:_="" ns3:_="">
    <xsd:import namespace="http://schemas.microsoft.com/sharepoint/v3"/>
    <xsd:import namespace="a31fd676-cc33-4bdc-a8b6-cb1016b85608"/>
    <xsd:import namespace="d23a570b-d7a9-49ca-a34c-8afb8206b4bf"/>
    <xsd:element name="properties">
      <xsd:complexType>
        <xsd:sequence>
          <xsd:element name="documentManagement">
            <xsd:complexType>
              <xsd:all>
                <xsd:element ref="ns1:ECDC_Description" minOccurs="0"/>
                <xsd:element ref="ns2:ECDC_DMS_Author" minOccurs="0"/>
                <xsd:element ref="ns3:m4f2abd528a9430bb1514981700fe204" minOccurs="0"/>
                <xsd:element ref="ns3:TaxCatchAll" minOccurs="0"/>
                <xsd:element ref="ns3:TaxCatchAllLabel" minOccurs="0"/>
                <xsd:element ref="ns2:ECDC_DMS_Administrative_Document_Type0" minOccurs="0"/>
                <xsd:element ref="ns3:From1" minOccurs="0"/>
                <xsd:element ref="ns3:To" minOccurs="0"/>
                <xsd:element ref="ns2:ECDC_Subject_whatTaxHTField0" minOccurs="0"/>
                <xsd:element ref="ns2:ECDC_Subject_doesTaxHTField0" minOccurs="0"/>
                <xsd:element ref="ns2:ECDC_Subject_whoTaxHTField0" minOccurs="0"/>
                <xsd:element ref="ns3:ff0459edc9514eb0baaeb2ab50aaa8de" minOccurs="0"/>
                <xsd:element ref="ns3:ECDC_DMS_Meeting_Date" minOccurs="0"/>
                <xsd:element ref="ns3:TaxKeywordTaxHTField" minOccurs="0"/>
                <xsd:element ref="ns2:ECDC_DMS_Project0" minOccurs="0"/>
                <xsd:element ref="ns3:bf6f88d3567d49708e6ddfea625f3427" minOccurs="0"/>
                <xsd:element ref="ns2:ECDC_DMS_MIS_Activity_code0" minOccurs="0"/>
                <xsd:element ref="ns2:ECDC_DMS_Country0" minOccurs="0"/>
                <xsd:element ref="ns2:ECDC_DMS_Section" minOccurs="0"/>
                <xsd:element ref="ns2:ECDC_DMS_Group" minOccurs="0"/>
                <xsd:element ref="ns2:ECDC_DMS_Is_Public" minOccurs="0"/>
                <xsd:element ref="ns2:ECDC_DMS_Previous_Location" minOccurs="0"/>
                <xsd:element ref="ns2:ECDC_DMS_Previous_Creation_Date" minOccurs="0"/>
                <xsd:element ref="ns2:ECDC_Target_audience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ECDC_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31fd676-cc33-4bdc-a8b6-cb1016b85608"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Administrative_Document_Type0" ma:index="8" ma:taxonomy="true" ma:internalName="ECDC_DMS_Administrative_Document_Type0" ma:taxonomyFieldName="ECDC_DMS_Administrative_Document_Type" ma:displayName="Document Type" ma:readOnly="false" ma:default="" ma:fieldId="{9982b643-eae1-4497-b5b1-46d2cbcc9e3b}" ma:taxonomyMulti="true" ma:sspId="de887f88-4a24-49db-a549-4c3cbb517053" ma:termSetId="05694767-788d-4e99-ad07-3dd6ddb61ccc" ma:anchorId="66355854-6dae-4ec3-90e7-4f737f5f06ce" ma:open="false" ma:isKeyword="false">
      <xsd:complexType>
        <xsd:sequence>
          <xsd:element ref="pc:Terms" minOccurs="0" maxOccurs="1"/>
        </xsd:sequence>
      </xsd:complexType>
    </xsd:element>
    <xsd:element name="ECDC_Subject_whatTaxHTField0" ma:index="12"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Subject_doesTaxHTField0" ma:index="14" nillable="true" ma:taxonomy="true" ma:internalName="ECDC_Subject_doesTaxHTField0" ma:taxonomyFieldName="ECDC_Subject_does" ma:displayName="Activity" ma:default="" ma:fieldId="{f4f89794-25e3-44dd-a94e-7e4212ed52cb}" ma:taxonomyMulti="true" ma:sspId="de887f88-4a24-49db-a549-4c3cbb517053" ma:termSetId="380f87da-0f7e-4cf1-ad09-525006c4d164" ma:anchorId="00000000-0000-0000-0000-000000000000" ma:open="false" ma:isKeyword="false">
      <xsd:complexType>
        <xsd:sequence>
          <xsd:element ref="pc:Terms" minOccurs="0" maxOccurs="1"/>
        </xsd:sequence>
      </xsd:complexType>
    </xsd:element>
    <xsd:element name="ECDC_Subject_whoTaxHTField0" ma:index="16" nillable="true" ma:taxonomy="true" ma:internalName="ECDC_Subject_whoTaxHTField0" ma:taxonomyFieldName="ECDC_Subject_who" ma:displayName="Actor" ma:default="" ma:fieldId="{abe70a07-b4c4-4a08-b47f-19f4275c5dd3}" ma:taxonomyMulti="true" ma:sspId="de887f88-4a24-49db-a549-4c3cbb517053" ma:termSetId="725f5f6f-0471-44ec-8ccb-6de6d3e4909b" ma:anchorId="00000000-0000-0000-0000-000000000000" ma:open="false" ma:isKeyword="false">
      <xsd:complexType>
        <xsd:sequence>
          <xsd:element ref="pc:Terms" minOccurs="0" maxOccurs="1"/>
        </xsd:sequence>
      </xsd:complexType>
    </xsd:element>
    <xsd:element name="ECDC_DMS_Project0" ma:index="26"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30"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ountry0" ma:index="32" nillable="true" ma:taxonomy="true" ma:internalName="ECDC_DMS_Country0" ma:taxonomyFieldName="ECDC_DMS_Country" ma:displayName="Country" ma:readOnly="false" ma:default="" ma:fieldId="{55706165-e828-40c8-8ef4-7f53aaba5845}" ma:taxonomyMulti="true" ma:sspId="de887f88-4a24-49db-a549-4c3cbb517053" ma:termSetId="1ff710a1-673a-41e0-bfbc-1a0da05ecc90" ma:anchorId="00000000-0000-0000-0000-000000000000" ma:open="true" ma:isKeyword="false">
      <xsd:complexType>
        <xsd:sequence>
          <xsd:element ref="pc:Terms" minOccurs="0" maxOccurs="1"/>
        </xsd:sequence>
      </xsd:complexType>
    </xsd:element>
    <xsd:element name="ECDC_DMS_Section" ma:index="34" nillable="true" ma:displayName="Section" ma:description="Indicates the creator users ECDC Unit" ma:hidden="true" ma:internalName="ECDC_DMS_Section" ma:readOnly="false">
      <xsd:simpleType>
        <xsd:restriction base="dms:Text"/>
      </xsd:simpleType>
    </xsd:element>
    <xsd:element name="ECDC_DMS_Group" ma:index="35" nillable="true" ma:displayName="Group" ma:description="Indicates the creator users ECDC Group" ma:hidden="true" ma:internalName="ECDC_DMS_Group" ma:readOnly="false">
      <xsd:simpleType>
        <xsd:restriction base="dms:Text"/>
      </xsd:simpleType>
    </xsd:element>
    <xsd:element name="ECDC_DMS_Is_Public" ma:index="36" nillable="true" ma:displayName="Is Public" ma:default="0" ma:description="The document could be made available in external systems (Eg: Portal)" ma:internalName="ECDC_DMS_Is_Public" ma:readOnly="false">
      <xsd:simpleType>
        <xsd:restriction base="dms:Boolean"/>
      </xsd:simpleType>
    </xsd:element>
    <xsd:element name="ECDC_DMS_Previous_Location" ma:index="37" nillable="true" ma:displayName="Previous Location" ma:description="Some useful information about where the document was stored before (Eg: Shared Drives, Unit Drives, etc.)" ma:hidden="true" ma:internalName="ECDC_DMS_Previous_Location" ma:readOnly="false">
      <xsd:simpleType>
        <xsd:restriction base="dms:Text"/>
      </xsd:simpleType>
    </xsd:element>
    <xsd:element name="ECDC_DMS_Previous_Creation_Date" ma:index="38" nillable="true" ma:displayName="Previous Creation Date" ma:default="[today]" ma:description="An earlier publication date or a previous relevant date of the document" ma:hidden="true" ma:internalName="ECDC_DMS_Previous_Creation_Date" ma:readOnly="false">
      <xsd:simpleType>
        <xsd:restriction base="dms:DateTime"/>
      </xsd:simpleType>
    </xsd:element>
    <xsd:element name="ECDC_Target_audienceTaxHTField0" ma:index="39" nillable="true" ma:taxonomy="true" ma:internalName="ECDC_Target_audienceTaxHTField0" ma:taxonomyFieldName="ECDC_Target_audience" ma:displayName="Target audience" ma:default="" ma:fieldId="{234ea4f9-252c-4d49-a519-4a376f3ed4d7}" ma:taxonomyMulti="true" ma:sspId="de887f88-4a24-49db-a549-4c3cbb517053" ma:termSetId="de5002ed-06b4-47ae-8592-fd6a24aa93a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m4f2abd528a9430bb1514981700fe204" ma:index="4" nillable="true" ma:taxonomy="true" ma:internalName="m4f2abd528a9430bb1514981700fe204" ma:taxonomyFieldName="ECDC_DMS_Organigramme" ma:displayName="ECDC Organigramme" ma:readOnly="false" ma:fieldId="{64f2abd5-28a9-430b-b151-4981700fe204}"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TaxCatchAll" ma:index="5" nillable="true" ma:displayName="Taxonomy Catch All Column" ma:description="" ma:hidden="true" ma:list="{0596fb77-e102-4c34-806d-b7e8d0f8e4af}" ma:internalName="TaxCatchAll" ma:showField="CatchAllData" ma:web="a31fd676-cc33-4bdc-a8b6-cb1016b85608">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0596fb77-e102-4c34-806d-b7e8d0f8e4af}" ma:internalName="TaxCatchAllLabel" ma:readOnly="true" ma:showField="CatchAllDataLabel" ma:web="a31fd676-cc33-4bdc-a8b6-cb1016b85608">
      <xsd:complexType>
        <xsd:complexContent>
          <xsd:extension base="dms:MultiChoiceLookup">
            <xsd:sequence>
              <xsd:element name="Value" type="dms:Lookup" maxOccurs="unbounded" minOccurs="0" nillable="true"/>
            </xsd:sequence>
          </xsd:extension>
        </xsd:complexContent>
      </xsd:complexType>
    </xsd:element>
    <xsd:element name="From1" ma:index="10" nillable="true" ma:displayName="From" ma:internalName="From1" ma:readOnly="false">
      <xsd:simpleType>
        <xsd:restriction base="dms:Text"/>
      </xsd:simpleType>
    </xsd:element>
    <xsd:element name="To" ma:index="11" nillable="true" ma:displayName="To" ma:internalName="To" ma:readOnly="false">
      <xsd:simpleType>
        <xsd:restriction base="dms:Text"/>
      </xsd:simpleType>
    </xsd:element>
    <xsd:element name="ff0459edc9514eb0baaeb2ab50aaa8de" ma:index="18" nillable="true" ma:taxonomy="true" ma:internalName="ff0459edc9514eb0baaeb2ab50aaa8de" ma:taxonomyFieldName="Meeting_x0020_Code" ma:displayName="Meeting Code" ma:readOnly="false" ma:default="" ma:fieldId="{ff0459ed-c951-4eb0-baae-b2ab50aaa8de}" ma:sspId="de887f88-4a24-49db-a549-4c3cbb517053" ma:termSetId="edec69b4-0510-43be-8a98-012c8d4b4d60" ma:anchorId="00000000-0000-0000-0000-000000000000" ma:open="true" ma:isKeyword="false">
      <xsd:complexType>
        <xsd:sequence>
          <xsd:element ref="pc:Terms" minOccurs="0" maxOccurs="1"/>
        </xsd:sequence>
      </xsd:complexType>
    </xsd:element>
    <xsd:element name="ECDC_DMS_Meeting_Date" ma:index="20" nillable="true" ma:displayName="Meeting date" ma:description="The date of meeting (1) the document belongs to or (2) was discussed, reviewed or approved." ma:format="DateOnly" ma:internalName="ECDC_DMS_Meeting_Date" ma:readOnly="false">
      <xsd:simpleType>
        <xsd:restriction base="dms:DateTime"/>
      </xsd:simpleType>
    </xsd:element>
    <xsd:element name="TaxKeywordTaxHTField" ma:index="24"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element name="bf6f88d3567d49708e6ddfea625f3427" ma:index="28" nillable="true" ma:taxonomy="true" ma:internalName="bf6f88d3567d49708e6ddfea625f3427" ma:taxonomyFieldName="DMS_x0020_Product" ma:displayName="Product" ma:readOnly="false" ma:default="" ma:fieldId="{bf6f88d3-567d-4970-8e6d-dfea625f3427}" ma:taxonomyMulti="true" ma:sspId="de887f88-4a24-49db-a549-4c3cbb517053" ma:termSetId="765c2105-95ad-4131-ade8-84f64ee0a1c3"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ECDC_DMS_Is_Public xmlns="a31fd676-cc33-4bdc-a8b6-cb1016b85608">false</ECDC_DMS_Is_Public>
    <ECDC_Description xmlns="http://schemas.microsoft.com/sharepoint/v3" xsi:nil="true"/>
    <ECDC_Subject_whatTaxHTField0 xmlns="a31fd676-cc33-4bdc-a8b6-cb1016b85608">
      <Terms xmlns="http://schemas.microsoft.com/office/infopath/2007/PartnerControls">
        <TermInfo xmlns="http://schemas.microsoft.com/office/infopath/2007/PartnerControls">
          <TermName xmlns="http://schemas.microsoft.com/office/infopath/2007/PartnerControls">Topic Not Identified</TermName>
          <TermId xmlns="http://schemas.microsoft.com/office/infopath/2007/PartnerControls">1bc9b571-1e74-46ed-9b11-99937b1f373f</TermId>
        </TermInfo>
      </Terms>
    </ECDC_Subject_whatTaxHTField0>
    <TaxKeywordTaxHTField xmlns="d23a570b-d7a9-49ca-a34c-8afb8206b4bf">
      <Terms xmlns="http://schemas.microsoft.com/office/infopath/2007/PartnerControls"/>
    </TaxKeywordTaxHTField>
    <ECDC_DMS_Project0 xmlns="a31fd676-cc33-4bdc-a8b6-cb1016b85608">
      <Terms xmlns="http://schemas.microsoft.com/office/infopath/2007/PartnerControls"/>
    </ECDC_DMS_Project0>
    <ECDC_DMS_MIS_Activity_code0 xmlns="a31fd676-cc33-4bdc-a8b6-cb1016b85608">
      <Terms xmlns="http://schemas.microsoft.com/office/infopath/2007/PartnerControls"/>
    </ECDC_DMS_MIS_Activity_code0>
    <To xmlns="d23a570b-d7a9-49ca-a34c-8afb8206b4bf" xsi:nil="true"/>
    <TaxCatchAll xmlns="d23a570b-d7a9-49ca-a34c-8afb8206b4bf">
      <Value>608</Value>
      <Value>40</Value>
    </TaxCatchAll>
    <ECDC_DMS_Country0 xmlns="a31fd676-cc33-4bdc-a8b6-cb1016b85608">
      <Terms xmlns="http://schemas.microsoft.com/office/infopath/2007/PartnerControls"/>
    </ECDC_DMS_Country0>
    <From1 xmlns="d23a570b-d7a9-49ca-a34c-8afb8206b4bf" xsi:nil="true"/>
    <ECDC_DMS_Section xmlns="a31fd676-cc33-4bdc-a8b6-cb1016b85608" xsi:nil="true"/>
    <ff0459edc9514eb0baaeb2ab50aaa8de xmlns="d23a570b-d7a9-49ca-a34c-8afb8206b4bf">
      <Terms xmlns="http://schemas.microsoft.com/office/infopath/2007/PartnerControls"/>
    </ff0459edc9514eb0baaeb2ab50aaa8de>
    <ECDC_Subject_whoTaxHTField0 xmlns="a31fd676-cc33-4bdc-a8b6-cb1016b85608">
      <Terms xmlns="http://schemas.microsoft.com/office/infopath/2007/PartnerControls"/>
    </ECDC_Subject_whoTaxHTField0>
    <ECDC_DMS_Previous_Location xmlns="a31fd676-cc33-4bdc-a8b6-cb1016b85608" xsi:nil="true"/>
    <ECDC_Subject_doesTaxHTField0 xmlns="a31fd676-cc33-4bdc-a8b6-cb1016b85608">
      <Terms xmlns="http://schemas.microsoft.com/office/infopath/2007/PartnerControls"/>
    </ECDC_Subject_doesTaxHTField0>
    <m4f2abd528a9430bb1514981700fe204 xmlns="d23a570b-d7a9-49ca-a34c-8afb8206b4bf">
      <Terms xmlns="http://schemas.microsoft.com/office/infopath/2007/PartnerControls"/>
    </m4f2abd528a9430bb1514981700fe204>
    <ECDC_DMS_Previous_Creation_Date xmlns="a31fd676-cc33-4bdc-a8b6-cb1016b85608">2018-09-11T08:20:31+00:00</ECDC_DMS_Previous_Creation_Date>
    <ECDC_Target_audienceTaxHTField0 xmlns="a31fd676-cc33-4bdc-a8b6-cb1016b85608">
      <Terms xmlns="http://schemas.microsoft.com/office/infopath/2007/PartnerControls"/>
    </ECDC_Target_audienceTaxHTField0>
    <ECDC_DMS_Author xmlns="a31fd676-cc33-4bdc-a8b6-cb1016b85608">
      <UserInfo>
        <DisplayName/>
        <AccountId xsi:nil="true"/>
        <AccountType/>
      </UserInfo>
    </ECDC_DMS_Author>
    <ECDC_DMS_Group xmlns="a31fd676-cc33-4bdc-a8b6-cb1016b85608" xsi:nil="true"/>
    <ECDC_DMS_Administrative_Document_Type0 xmlns="a31fd676-cc33-4bdc-a8b6-cb1016b85608">
      <Terms xmlns="http://schemas.microsoft.com/office/infopath/2007/PartnerControls">
        <TermInfo xmlns="http://schemas.microsoft.com/office/infopath/2007/PartnerControls">
          <TermName xmlns="http://schemas.microsoft.com/office/infopath/2007/PartnerControls">Presentations</TermName>
          <TermId xmlns="http://schemas.microsoft.com/office/infopath/2007/PartnerControls">771af309-516d-4f07-977a-efd7f17987c1</TermId>
        </TermInfo>
      </Terms>
    </ECDC_DMS_Administrative_Document_Type0>
    <ECDC_DMS_Meeting_Date xmlns="d23a570b-d7a9-49ca-a34c-8afb8206b4bf" xsi:nil="true"/>
    <bf6f88d3567d49708e6ddfea625f3427 xmlns="d23a570b-d7a9-49ca-a34c-8afb8206b4bf">
      <Terms xmlns="http://schemas.microsoft.com/office/infopath/2007/PartnerControls"/>
    </bf6f88d3567d49708e6ddfea625f3427>
  </documentManagement>
</p:properties>
</file>

<file path=customXml/item6.xml><?xml version="1.0" encoding="utf-8"?>
<?mso-contentType ?>
<SharedContentType xmlns="Microsoft.SharePoint.Taxonomy.ContentTypeSync" SourceId="de887f88-4a24-49db-a549-4c3cbb517053" ContentTypeId="0x010100F92FB91056B24E40ACCE93A804002EFF001822ADB6403249B6AC60D10F8970E85E0001D97A142CFB4CD1BB0876B3669E30D3" PreviousValue="true"/>
</file>

<file path=customXml/itemProps1.xml><?xml version="1.0" encoding="utf-8"?>
<ds:datastoreItem xmlns:ds="http://schemas.openxmlformats.org/officeDocument/2006/customXml" ds:itemID="{B8923238-2B5F-4D0A-AF0E-E7E77073C9F5}">
  <ds:schemaRefs>
    <ds:schemaRef ds:uri="http://schemas.microsoft.com/office/2006/metadata/customXsn"/>
  </ds:schemaRefs>
</ds:datastoreItem>
</file>

<file path=customXml/itemProps2.xml><?xml version="1.0" encoding="utf-8"?>
<ds:datastoreItem xmlns:ds="http://schemas.openxmlformats.org/officeDocument/2006/customXml" ds:itemID="{6726922F-DA27-464C-86B7-3E5844C5636E}">
  <ds:schemaRefs>
    <ds:schemaRef ds:uri="http://schemas.microsoft.com/sharepoint/events"/>
  </ds:schemaRefs>
</ds:datastoreItem>
</file>

<file path=customXml/itemProps3.xml><?xml version="1.0" encoding="utf-8"?>
<ds:datastoreItem xmlns:ds="http://schemas.openxmlformats.org/officeDocument/2006/customXml" ds:itemID="{26B7BA82-A36A-4D12-A119-CAAAD2558031}">
  <ds:schemaRefs>
    <ds:schemaRef ds:uri="http://schemas.microsoft.com/sharepoint/v3/contenttype/forms"/>
  </ds:schemaRefs>
</ds:datastoreItem>
</file>

<file path=customXml/itemProps4.xml><?xml version="1.0" encoding="utf-8"?>
<ds:datastoreItem xmlns:ds="http://schemas.openxmlformats.org/officeDocument/2006/customXml" ds:itemID="{929ED680-1AD2-454B-9603-4542462D4D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31fd676-cc33-4bdc-a8b6-cb1016b85608"/>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8D78B38C-6744-4843-A352-8FDFD3EEA0AD}">
  <ds:schemaRefs>
    <ds:schemaRef ds:uri="d23a570b-d7a9-49ca-a34c-8afb8206b4bf"/>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31fd676-cc33-4bdc-a8b6-cb1016b85608"/>
    <ds:schemaRef ds:uri="http://www.w3.org/XML/1998/namespace"/>
    <ds:schemaRef ds:uri="http://purl.org/dc/dcmitype/"/>
  </ds:schemaRefs>
</ds:datastoreItem>
</file>

<file path=customXml/itemProps6.xml><?xml version="1.0" encoding="utf-8"?>
<ds:datastoreItem xmlns:ds="http://schemas.openxmlformats.org/officeDocument/2006/customXml" ds:itemID="{65AA32EB-92E7-4387-B2D0-19D8EE355B1C}">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ECDC_presentation_16.9 (1)</Template>
  <TotalTime>0</TotalTime>
  <Words>642</Words>
  <Application>Microsoft Office PowerPoint</Application>
  <PresentationFormat>Benutzerdefiniert</PresentationFormat>
  <Paragraphs>189</Paragraphs>
  <Slides>16</Slides>
  <Notes>0</Notes>
  <HiddenSlides>0</HiddenSlides>
  <MMClips>0</MMClips>
  <ScaleCrop>false</ScaleCrop>
  <HeadingPairs>
    <vt:vector size="4" baseType="variant">
      <vt:variant>
        <vt:lpstr>Design</vt:lpstr>
      </vt:variant>
      <vt:variant>
        <vt:i4>1</vt:i4>
      </vt:variant>
      <vt:variant>
        <vt:lpstr>Folientitel</vt:lpstr>
      </vt:variant>
      <vt:variant>
        <vt:i4>16</vt:i4>
      </vt:variant>
    </vt:vector>
  </HeadingPairs>
  <TitlesOfParts>
    <vt:vector size="17" baseType="lpstr">
      <vt:lpstr>Theme_ECDC</vt:lpstr>
      <vt:lpstr>SARS-CoV-2 (COVID-19) – CHINA – 2020 </vt:lpstr>
      <vt:lpstr>Case definition change</vt:lpstr>
      <vt:lpstr>Clinically diagnosed cases</vt:lpstr>
      <vt:lpstr>Case definition change</vt:lpstr>
      <vt:lpstr>Case definition change</vt:lpstr>
      <vt:lpstr>Distribution of COVID-19 cases according to the applied case definition in the related countries by country and region, as of 13 and 14 February 2020</vt:lpstr>
      <vt:lpstr>Distribution of COVID-19 cases according to the applied case definition in the related countries, as of 14 February 2020</vt:lpstr>
      <vt:lpstr>Distribution of COVID-19 cases according to the applied case definition in the related countries by continent, outside China Mainland, as of 14 February 2020</vt:lpstr>
      <vt:lpstr>Distribution of laboratory-confirmed cases of COVID-19 in EU/EEA and the UK,  as of 14 February 2020</vt:lpstr>
      <vt:lpstr>PowerPoint-Präsentation</vt:lpstr>
      <vt:lpstr>Transmission chain of cases related to the French ski resort cluster (n = 11)</vt:lpstr>
      <vt:lpstr>Distribution of laboratory-confirmed cases of COVID-19 by country in EU/EEA and in the UK, as of 14 February 2020</vt:lpstr>
      <vt:lpstr>PowerPoint-Präsentation</vt:lpstr>
      <vt:lpstr>Geographical distribution of laboratory-confirmed cases of COVID-19  in the EU/EEA and the UK, as of 14 February 2020</vt:lpstr>
      <vt:lpstr>Geographical distribution of COVID-19 cases according to the applied case definition in the related countries in South-East Asia, as of 14 February 2020</vt:lpstr>
      <vt:lpstr>Geographical distribution of COVID-19 cases according to the applied case definition in the related countries worldwide, as of 14 February 2020</vt:lpstr>
    </vt:vector>
  </TitlesOfParts>
  <Company>ECDC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Jordi Borrell</dc:creator>
  <cp:lastModifiedBy>Meinen, Anika</cp:lastModifiedBy>
  <cp:revision>93</cp:revision>
  <dcterms:created xsi:type="dcterms:W3CDTF">2018-09-12T12:26:05Z</dcterms:created>
  <dcterms:modified xsi:type="dcterms:W3CDTF">2020-02-14T12:20:11Z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0x010100F92FB91056B24E40ACCE93A804002EFF001822ADB6403249B6AC60D10F8970E85E0001D97A142CFB4CD1BB0876B3669E30D30016D6AF2B069C3742A4149462B2534BA2</vt:lpwstr>
  </property>
  <property fmtid="{D5CDD505-2E9C-101B-9397-08002B2CF9AE}" pid="3" name="_dlc_DocId">
    <vt:lpwstr>K2H7XUE7KNMN-8-940</vt:lpwstr>
  </property>
  <property fmtid="{D5CDD505-2E9C-101B-9397-08002B2CF9AE}" pid="4" name="_dlc_DocIdUrl">
    <vt:lpwstr>http://dms.ecdcnet.europa.eu/_layouts/15/DocIdRedir.aspx?ID=K2H7XUE7KNMN-8-940, K2H7XUE7KNMN-8-940</vt:lpwstr>
  </property>
  <property fmtid="{D5CDD505-2E9C-101B-9397-08002B2CF9AE}" pid="5" name="_dlc_DocIdItemGuid">
    <vt:lpwstr>4c14d55c-038b-42a5-85e7-b80f556f2c01</vt:lpwstr>
  </property>
  <property fmtid="{D5CDD505-2E9C-101B-9397-08002B2CF9AE}" pid="6" name="ECDC_Subject_does">
    <vt:lpwstr/>
  </property>
  <property fmtid="{D5CDD505-2E9C-101B-9397-08002B2CF9AE}" pid="7" name="TaxKeyword">
    <vt:lpwstr/>
  </property>
  <property fmtid="{D5CDD505-2E9C-101B-9397-08002B2CF9AE}" pid="8" name="DMS Product">
    <vt:lpwstr/>
  </property>
  <property fmtid="{D5CDD505-2E9C-101B-9397-08002B2CF9AE}" pid="9" name="Order">
    <vt:r8>94000</vt:r8>
  </property>
  <property fmtid="{D5CDD505-2E9C-101B-9397-08002B2CF9AE}" pid="10" name="ECDC_Target_audience">
    <vt:lpwstr/>
  </property>
  <property fmtid="{D5CDD505-2E9C-101B-9397-08002B2CF9AE}" pid="11" name="ECDC_DMS_Country">
    <vt:lpwstr/>
  </property>
  <property fmtid="{D5CDD505-2E9C-101B-9397-08002B2CF9AE}" pid="12" name="ECDC_DMS_Administrative_Document_Type">
    <vt:lpwstr>608;#Presentations|771af309-516d-4f07-977a-efd7f17987c1</vt:lpwstr>
  </property>
  <property fmtid="{D5CDD505-2E9C-101B-9397-08002B2CF9AE}" pid="13" name="ECDC_DMS_RestrictedAccess">
    <vt:lpwstr/>
  </property>
  <property fmtid="{D5CDD505-2E9C-101B-9397-08002B2CF9AE}" pid="14" name="ECDC_DMS_MIS_Activity_code">
    <vt:lpwstr/>
  </property>
  <property fmtid="{D5CDD505-2E9C-101B-9397-08002B2CF9AE}" pid="15" name="ECDC_DMS_Organigramme">
    <vt:lpwstr/>
  </property>
  <property fmtid="{D5CDD505-2E9C-101B-9397-08002B2CF9AE}" pid="16" name="Meeting Code">
    <vt:lpwstr/>
  </property>
  <property fmtid="{D5CDD505-2E9C-101B-9397-08002B2CF9AE}" pid="17" name="ECDC_DMS_Project">
    <vt:lpwstr/>
  </property>
  <property fmtid="{D5CDD505-2E9C-101B-9397-08002B2CF9AE}" pid="18" name="ECDC_Subject_who">
    <vt:lpwstr/>
  </property>
  <property fmtid="{D5CDD505-2E9C-101B-9397-08002B2CF9AE}" pid="19" name="ECDC_Subject_what">
    <vt:lpwstr>40;#Topic Not Identified|1bc9b571-1e74-46ed-9b11-99937b1f373f</vt:lpwstr>
  </property>
</Properties>
</file>