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3"/>
  </p:notesMasterIdLst>
  <p:handoutMasterIdLst>
    <p:handoutMasterId r:id="rId24"/>
  </p:handoutMasterIdLst>
  <p:sldIdLst>
    <p:sldId id="257" r:id="rId2"/>
    <p:sldId id="258" r:id="rId3"/>
    <p:sldId id="319" r:id="rId4"/>
    <p:sldId id="325" r:id="rId5"/>
    <p:sldId id="305" r:id="rId6"/>
    <p:sldId id="307" r:id="rId7"/>
    <p:sldId id="311" r:id="rId8"/>
    <p:sldId id="320" r:id="rId9"/>
    <p:sldId id="321" r:id="rId10"/>
    <p:sldId id="322" r:id="rId11"/>
    <p:sldId id="323" r:id="rId12"/>
    <p:sldId id="324" r:id="rId13"/>
    <p:sldId id="312" r:id="rId14"/>
    <p:sldId id="315" r:id="rId15"/>
    <p:sldId id="313" r:id="rId16"/>
    <p:sldId id="316" r:id="rId17"/>
    <p:sldId id="314" r:id="rId18"/>
    <p:sldId id="317" r:id="rId19"/>
    <p:sldId id="309" r:id="rId20"/>
    <p:sldId id="308" r:id="rId21"/>
    <p:sldId id="310" r:id="rId22"/>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84" autoAdjust="0"/>
  </p:normalViewPr>
  <p:slideViewPr>
    <p:cSldViewPr>
      <p:cViewPr>
        <p:scale>
          <a:sx n="110" d="100"/>
          <a:sy n="110" d="100"/>
        </p:scale>
        <p:origin x="-1644" y="-5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Arbeitsmapp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col"/>
        <c:grouping val="clustered"/>
        <c:varyColors val="0"/>
        <c:ser>
          <c:idx val="0"/>
          <c:order val="0"/>
          <c:invertIfNegative val="0"/>
          <c:cat>
            <c:strRef>
              <c:f>Blatt1!$A$29:$H$29</c:f>
              <c:strCache>
                <c:ptCount val="8"/>
                <c:pt idx="0">
                  <c:v>Influenza A</c:v>
                </c:pt>
                <c:pt idx="1">
                  <c:v>Influenza B</c:v>
                </c:pt>
                <c:pt idx="2">
                  <c:v>Enterovirus/Rhinovirus</c:v>
                </c:pt>
                <c:pt idx="3">
                  <c:v>Coronavirus 229E</c:v>
                </c:pt>
                <c:pt idx="4">
                  <c:v>Adenovirus</c:v>
                </c:pt>
                <c:pt idx="5">
                  <c:v>RSV</c:v>
                </c:pt>
                <c:pt idx="6">
                  <c:v>Parainfluenza</c:v>
                </c:pt>
                <c:pt idx="7">
                  <c:v>SARS-CoV 2019</c:v>
                </c:pt>
              </c:strCache>
            </c:strRef>
          </c:cat>
          <c:val>
            <c:numRef>
              <c:f>Blatt1!$A$30:$H$30</c:f>
              <c:numCache>
                <c:formatCode>General</c:formatCode>
                <c:ptCount val="8"/>
                <c:pt idx="0">
                  <c:v>9</c:v>
                </c:pt>
                <c:pt idx="1">
                  <c:v>2</c:v>
                </c:pt>
                <c:pt idx="2">
                  <c:v>15</c:v>
                </c:pt>
                <c:pt idx="3">
                  <c:v>4</c:v>
                </c:pt>
                <c:pt idx="4">
                  <c:v>4</c:v>
                </c:pt>
                <c:pt idx="5">
                  <c:v>3</c:v>
                </c:pt>
                <c:pt idx="6">
                  <c:v>3</c:v>
                </c:pt>
                <c:pt idx="7">
                  <c:v>5</c:v>
                </c:pt>
              </c:numCache>
            </c:numRef>
          </c:val>
        </c:ser>
        <c:dLbls>
          <c:showLegendKey val="0"/>
          <c:showVal val="0"/>
          <c:showCatName val="0"/>
          <c:showSerName val="0"/>
          <c:showPercent val="0"/>
          <c:showBubbleSize val="0"/>
        </c:dLbls>
        <c:gapWidth val="150"/>
        <c:axId val="147825408"/>
        <c:axId val="147826944"/>
      </c:barChart>
      <c:catAx>
        <c:axId val="147825408"/>
        <c:scaling>
          <c:orientation val="minMax"/>
        </c:scaling>
        <c:delete val="0"/>
        <c:axPos val="b"/>
        <c:majorTickMark val="out"/>
        <c:minorTickMark val="none"/>
        <c:tickLblPos val="nextTo"/>
        <c:crossAx val="147826944"/>
        <c:crosses val="autoZero"/>
        <c:auto val="1"/>
        <c:lblAlgn val="ctr"/>
        <c:lblOffset val="100"/>
        <c:noMultiLvlLbl val="0"/>
      </c:catAx>
      <c:valAx>
        <c:axId val="147826944"/>
        <c:scaling>
          <c:orientation val="minMax"/>
        </c:scaling>
        <c:delete val="0"/>
        <c:axPos val="l"/>
        <c:majorGridlines/>
        <c:numFmt formatCode="General" sourceLinked="1"/>
        <c:majorTickMark val="out"/>
        <c:minorTickMark val="none"/>
        <c:tickLblPos val="nextTo"/>
        <c:crossAx val="14782540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17.02.2020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17.02.2020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5</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503E05E-AFBB-4DA6-901C-AE68BB63113F}" type="slidenum">
              <a:rPr lang="en-US" smtClean="0"/>
              <a:t>10</a:t>
            </a:fld>
            <a:endParaRPr lang="en-US"/>
          </a:p>
        </p:txBody>
      </p:sp>
    </p:spTree>
    <p:extLst>
      <p:ext uri="{BB962C8B-B14F-4D97-AF65-F5344CB8AC3E}">
        <p14:creationId xmlns:p14="http://schemas.microsoft.com/office/powerpoint/2010/main" val="255887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20</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21</a:t>
            </a:fld>
            <a:endParaRPr lang="de-DE"/>
          </a:p>
        </p:txBody>
      </p:sp>
    </p:spTree>
    <p:extLst>
      <p:ext uri="{BB962C8B-B14F-4D97-AF65-F5344CB8AC3E}">
        <p14:creationId xmlns:p14="http://schemas.microsoft.com/office/powerpoint/2010/main" val="67660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17.02.2020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408415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17.02.2020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81072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17.02.2020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401476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17.02.2020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263126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C18AB66-73C6-482C-A963-78CAF95DF4BE}" type="datetimeFigureOut">
              <a:rPr lang="de-DE" smtClean="0"/>
              <a:t>17.02.2020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04092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C18AB66-73C6-482C-A963-78CAF95DF4BE}" type="datetimeFigureOut">
              <a:rPr lang="de-DE" smtClean="0"/>
              <a:t>17.02.2020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270324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C18AB66-73C6-482C-A963-78CAF95DF4BE}" type="datetimeFigureOut">
              <a:rPr lang="de-DE" smtClean="0"/>
              <a:t>17.02.2020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8536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17.02.2020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18272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17.02.2020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221069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18AB66-73C6-482C-A963-78CAF95DF4BE}" type="datetimeFigureOut">
              <a:rPr lang="de-DE" smtClean="0"/>
              <a:t>17.02.2020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43848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C18AB66-73C6-482C-A963-78CAF95DF4BE}" type="datetimeFigureOut">
              <a:rPr lang="de-DE" smtClean="0"/>
              <a:t>17.02.2020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291678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8AB66-73C6-482C-A963-78CAF95DF4BE}" type="datetimeFigureOut">
              <a:rPr lang="de-DE" smtClean="0"/>
              <a:t>17.02.2020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DD785-DE91-4437-8C59-C2026FC9AFE6}" type="slidenum">
              <a:rPr lang="de-DE" smtClean="0"/>
              <a:t>‹Nr.›</a:t>
            </a:fld>
            <a:endParaRPr lang="de-DE"/>
          </a:p>
        </p:txBody>
      </p:sp>
    </p:spTree>
    <p:extLst>
      <p:ext uri="{BB962C8B-B14F-4D97-AF65-F5344CB8AC3E}">
        <p14:creationId xmlns:p14="http://schemas.microsoft.com/office/powerpoint/2010/main" val="309660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uardian.com/world/2020/feb/08/hunt-for-coronavirus-victims-as-trail-leads-from-singapore-to-uk-and-fra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ivescience.com/coronavirus-uk-superspreader.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ejm.org/doi/full/10.1056/NEJMc2001573?query=featured_ho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ejm.org/doi/full/10.1056/NEJMc2001621?query=featured_ho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ejm.org/doi/full/10.1056/NEJMc2001272?query=featured_hom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hannelnewsasia.com/news/singapore/wuhan-virus-singapore-confirmed-cases-coronavirus-12324270?cid=h3_referral_inarticlelinks_24082018_cn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emro.who.int/media/news/update-on-covid-19-in-the-eastern-mediterranean-reg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BNODesk/status/1229296746515369984" TargetMode="External"/><Relationship Id="rId2" Type="http://schemas.openxmlformats.org/officeDocument/2006/relationships/hyperlink" Target="https://www.mhlw.go.jp/stf/newpage_09568.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19256" cy="634082"/>
          </a:xfrm>
          <a:solidFill>
            <a:schemeClr val="tx2">
              <a:lumMod val="40000"/>
              <a:lumOff val="60000"/>
            </a:schemeClr>
          </a:solidFill>
        </p:spPr>
        <p:txBody>
          <a:bodyPr>
            <a:noAutofit/>
          </a:bodyPr>
          <a:lstStyle/>
          <a:p>
            <a:r>
              <a:rPr lang="de-DE" sz="3200" dirty="0" smtClean="0"/>
              <a:t>Update zum (Covid-19), 17.Februar 2020</a:t>
            </a:r>
            <a:endParaRPr lang="de-DE" sz="3200" dirty="0"/>
          </a:p>
        </p:txBody>
      </p:sp>
      <p:sp>
        <p:nvSpPr>
          <p:cNvPr id="3" name="Inhaltsplatzhalter 2"/>
          <p:cNvSpPr>
            <a:spLocks noGrp="1"/>
          </p:cNvSpPr>
          <p:nvPr>
            <p:ph idx="1"/>
          </p:nvPr>
        </p:nvSpPr>
        <p:spPr>
          <a:xfrm>
            <a:off x="457199" y="1052737"/>
            <a:ext cx="8524403" cy="1296144"/>
          </a:xfrm>
        </p:spPr>
        <p:txBody>
          <a:bodyPr>
            <a:normAutofit/>
          </a:bodyPr>
          <a:lstStyle/>
          <a:p>
            <a:pPr>
              <a:spcAft>
                <a:spcPts val="0"/>
              </a:spcAft>
            </a:pPr>
            <a:r>
              <a:rPr lang="de-DE" sz="2000" b="1" dirty="0" smtClean="0">
                <a:ea typeface="Calibri"/>
              </a:rPr>
              <a:t>Weltweit 71.351 Fälle </a:t>
            </a:r>
            <a:r>
              <a:rPr lang="de-DE" sz="2000" dirty="0" smtClean="0">
                <a:ea typeface="Calibri"/>
              </a:rPr>
              <a:t>(+2.081), davon 1.775 Todesfälle (2,5% CFR)</a:t>
            </a:r>
          </a:p>
          <a:p>
            <a:pPr>
              <a:spcAft>
                <a:spcPts val="0"/>
              </a:spcAft>
            </a:pPr>
            <a:r>
              <a:rPr lang="de-DE" sz="2000" b="1" dirty="0" smtClean="0">
                <a:ea typeface="Calibri"/>
              </a:rPr>
              <a:t>China 70.639 Fälle </a:t>
            </a:r>
            <a:r>
              <a:rPr lang="de-DE" sz="2000" dirty="0" smtClean="0">
                <a:ea typeface="Calibri"/>
              </a:rPr>
              <a:t>(+2.053), davon 1.772 Todesfälle (2,5% CFR)</a:t>
            </a:r>
          </a:p>
          <a:p>
            <a:pPr lvl="1"/>
            <a:r>
              <a:rPr lang="de-DE" sz="2000" dirty="0" err="1" smtClean="0">
                <a:ea typeface="Calibri"/>
              </a:rPr>
              <a:t>Hubei</a:t>
            </a:r>
            <a:r>
              <a:rPr lang="de-DE" sz="2000" dirty="0" smtClean="0">
                <a:ea typeface="Calibri"/>
              </a:rPr>
              <a:t> 58.128 (+1.933, 82,3% Gesamt), davon 1.696 Todesfälle (2,9% CFR)</a:t>
            </a:r>
            <a:endParaRPr lang="de-D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44276"/>
            <a:ext cx="8208912" cy="402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6947248" y="6519446"/>
            <a:ext cx="2196752" cy="338554"/>
          </a:xfrm>
          <a:prstGeom prst="rect">
            <a:avLst/>
          </a:prstGeom>
          <a:noFill/>
        </p:spPr>
        <p:txBody>
          <a:bodyPr wrap="square" rtlCol="0">
            <a:spAutoFit/>
          </a:bodyPr>
          <a:lstStyle/>
          <a:p>
            <a:r>
              <a:rPr lang="de-DE" sz="1600" dirty="0" smtClean="0"/>
              <a:t>ECDC; Stand 17.02.2020</a:t>
            </a:r>
            <a:endParaRPr lang="de-DE" sz="1600" dirty="0"/>
          </a:p>
        </p:txBody>
      </p:sp>
    </p:spTree>
    <p:extLst>
      <p:ext uri="{BB962C8B-B14F-4D97-AF65-F5344CB8AC3E}">
        <p14:creationId xmlns:p14="http://schemas.microsoft.com/office/powerpoint/2010/main" val="119222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548224"/>
            <a:ext cx="3898776" cy="4525963"/>
          </a:xfrm>
        </p:spPr>
        <p:txBody>
          <a:bodyPr/>
          <a:lstStyle/>
          <a:p>
            <a:r>
              <a:rPr lang="en-US" dirty="0" smtClean="0"/>
              <a:t>75 </a:t>
            </a:r>
            <a:r>
              <a:rPr lang="en-US" dirty="0" err="1" smtClean="0"/>
              <a:t>Fälle</a:t>
            </a:r>
            <a:r>
              <a:rPr lang="en-US" dirty="0" smtClean="0"/>
              <a:t> </a:t>
            </a:r>
          </a:p>
          <a:p>
            <a:r>
              <a:rPr lang="en-US" dirty="0" err="1" smtClean="0"/>
              <a:t>Kein</a:t>
            </a:r>
            <a:r>
              <a:rPr lang="en-US" dirty="0" smtClean="0"/>
              <a:t> </a:t>
            </a:r>
            <a:r>
              <a:rPr lang="en-US" dirty="0" err="1" smtClean="0"/>
              <a:t>Todesfall</a:t>
            </a:r>
            <a:endParaRPr lang="en-US" dirty="0" smtClean="0"/>
          </a:p>
          <a:p>
            <a:r>
              <a:rPr lang="en-US" dirty="0" smtClean="0"/>
              <a:t>PUI 119</a:t>
            </a:r>
          </a:p>
          <a:p>
            <a:r>
              <a:rPr lang="en-US" dirty="0" smtClean="0"/>
              <a:t>7 </a:t>
            </a:r>
            <a:r>
              <a:rPr lang="en-US" dirty="0" err="1" smtClean="0"/>
              <a:t>Fälle</a:t>
            </a:r>
            <a:r>
              <a:rPr lang="en-US" dirty="0" smtClean="0"/>
              <a:t> </a:t>
            </a:r>
            <a:r>
              <a:rPr lang="en-US" dirty="0" err="1" smtClean="0"/>
              <a:t>bisher</a:t>
            </a:r>
            <a:r>
              <a:rPr lang="en-US" dirty="0" smtClean="0"/>
              <a:t> </a:t>
            </a:r>
            <a:r>
              <a:rPr lang="en-US" dirty="0" err="1" smtClean="0"/>
              <a:t>nicht</a:t>
            </a:r>
            <a:r>
              <a:rPr lang="en-US" dirty="0" smtClean="0"/>
              <a:t> </a:t>
            </a:r>
            <a:r>
              <a:rPr lang="en-US" dirty="0" err="1" smtClean="0"/>
              <a:t>sicher</a:t>
            </a:r>
            <a:r>
              <a:rPr lang="en-US" dirty="0" smtClean="0"/>
              <a:t> </a:t>
            </a:r>
            <a:r>
              <a:rPr lang="en-US" dirty="0" err="1" smtClean="0"/>
              <a:t>zuzuordnen</a:t>
            </a:r>
            <a:endParaRPr lang="en-US" dirty="0" smtClean="0"/>
          </a:p>
          <a:p>
            <a:r>
              <a:rPr lang="en-US" dirty="0" smtClean="0"/>
              <a:t>14.2. – Dementi der Regierung </a:t>
            </a:r>
          </a:p>
          <a:p>
            <a:pPr marL="0" indent="0">
              <a:buNone/>
            </a:pPr>
            <a:endParaRPr lang="en-US" dirty="0" smtClean="0"/>
          </a:p>
          <a:p>
            <a:endParaRPr lang="en-US" dirty="0"/>
          </a:p>
        </p:txBody>
      </p:sp>
      <p:pic>
        <p:nvPicPr>
          <p:cNvPr id="4" name="Bild 3"/>
          <p:cNvPicPr>
            <a:picLocks noChangeAspect="1"/>
          </p:cNvPicPr>
          <p:nvPr/>
        </p:nvPicPr>
        <p:blipFill rotWithShape="1">
          <a:blip r:embed="rId3"/>
          <a:srcRect t="6007" b="7297"/>
          <a:stretch/>
        </p:blipFill>
        <p:spPr>
          <a:xfrm>
            <a:off x="5292080" y="404664"/>
            <a:ext cx="3497195" cy="5945657"/>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734838"/>
            <a:ext cx="4860032" cy="16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22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orscon alert lev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orscon alert leve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orscon alert leve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2011"/>
            <a:ext cx="756084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21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“Community Transmission”</a:t>
            </a:r>
            <a:endParaRPr lang="en-US" dirty="0"/>
          </a:p>
        </p:txBody>
      </p:sp>
      <p:sp>
        <p:nvSpPr>
          <p:cNvPr id="3" name="Inhaltsplatzhalter 2"/>
          <p:cNvSpPr>
            <a:spLocks noGrp="1"/>
          </p:cNvSpPr>
          <p:nvPr>
            <p:ph idx="1"/>
          </p:nvPr>
        </p:nvSpPr>
        <p:spPr/>
        <p:txBody>
          <a:bodyPr/>
          <a:lstStyle/>
          <a:p>
            <a:pPr marL="0" indent="0">
              <a:buNone/>
            </a:pPr>
            <a:endParaRPr lang="de-DE" dirty="0" smtClean="0"/>
          </a:p>
          <a:p>
            <a:pPr marL="0" indent="0">
              <a:buNone/>
            </a:pPr>
            <a:r>
              <a:rPr lang="de-DE" dirty="0" smtClean="0"/>
              <a:t>Lokale </a:t>
            </a:r>
            <a:r>
              <a:rPr lang="de-DE" dirty="0"/>
              <a:t>Übertragung ohne </a:t>
            </a:r>
            <a:r>
              <a:rPr lang="de-DE" dirty="0" smtClean="0"/>
              <a:t>nachweisbaren Kontakt </a:t>
            </a:r>
            <a:r>
              <a:rPr lang="de-DE" dirty="0"/>
              <a:t>zu bekannten </a:t>
            </a:r>
            <a:r>
              <a:rPr lang="de-DE" dirty="0" smtClean="0"/>
              <a:t>Infektionsketten/Clustern.</a:t>
            </a:r>
          </a:p>
          <a:p>
            <a:pPr marL="0" indent="0">
              <a:buNone/>
            </a:pPr>
            <a:endParaRPr lang="de-DE" dirty="0"/>
          </a:p>
          <a:p>
            <a:pPr lvl="1"/>
            <a:r>
              <a:rPr lang="de-DE" dirty="0"/>
              <a:t>Nachhaltig – über </a:t>
            </a:r>
            <a:r>
              <a:rPr lang="de-DE" dirty="0" smtClean="0"/>
              <a:t>drei Generationszeiten hinaus</a:t>
            </a:r>
            <a:endParaRPr lang="de-DE" dirty="0"/>
          </a:p>
          <a:p>
            <a:pPr lvl="1"/>
            <a:r>
              <a:rPr lang="de-DE" dirty="0"/>
              <a:t>Relevant – deutliche </a:t>
            </a:r>
            <a:r>
              <a:rPr lang="de-DE" dirty="0" smtClean="0"/>
              <a:t>(EXP) </a:t>
            </a:r>
            <a:r>
              <a:rPr lang="de-DE" dirty="0"/>
              <a:t>Zunahme der Fallzahl oder hohe absolute </a:t>
            </a:r>
            <a:r>
              <a:rPr lang="de-DE" dirty="0" smtClean="0"/>
              <a:t>Fallzahl</a:t>
            </a:r>
            <a:endParaRPr lang="de-DE" dirty="0"/>
          </a:p>
          <a:p>
            <a:endParaRPr lang="en-US" dirty="0"/>
          </a:p>
        </p:txBody>
      </p:sp>
    </p:spTree>
    <p:extLst>
      <p:ext uri="{BB962C8B-B14F-4D97-AF65-F5344CB8AC3E}">
        <p14:creationId xmlns:p14="http://schemas.microsoft.com/office/powerpoint/2010/main" val="263786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COVID-19 Infektionsketten </a:t>
            </a:r>
            <a:r>
              <a:rPr lang="de-DE" smtClean="0"/>
              <a:t>außerhalb China</a:t>
            </a:r>
            <a:endParaRPr lang="de-DE"/>
          </a:p>
        </p:txBody>
      </p:sp>
    </p:spTree>
    <p:extLst>
      <p:ext uri="{BB962C8B-B14F-4D97-AF65-F5344CB8AC3E}">
        <p14:creationId xmlns:p14="http://schemas.microsoft.com/office/powerpoint/2010/main" val="115833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600" dirty="0" err="1" smtClean="0"/>
              <a:t>GeschäftsKonferenz</a:t>
            </a:r>
            <a:r>
              <a:rPr lang="de-DE" sz="1600" dirty="0" smtClean="0"/>
              <a:t> </a:t>
            </a:r>
            <a:r>
              <a:rPr lang="de-DE" sz="1600" dirty="0"/>
              <a:t>im Grand Hyatt Hotel in </a:t>
            </a:r>
            <a:r>
              <a:rPr lang="de-DE" sz="1600" dirty="0" smtClean="0"/>
              <a:t>Singapur mit 15 </a:t>
            </a:r>
            <a:r>
              <a:rPr lang="de-DE" sz="1600" dirty="0"/>
              <a:t>Personen aus Singapur und 94 </a:t>
            </a:r>
            <a:r>
              <a:rPr lang="de-DE" sz="1600" dirty="0" smtClean="0"/>
              <a:t>Ausländern.</a:t>
            </a:r>
          </a:p>
          <a:p>
            <a:r>
              <a:rPr lang="de-DE" sz="1600" dirty="0" smtClean="0"/>
              <a:t>Ein britischer </a:t>
            </a:r>
            <a:r>
              <a:rPr lang="de-DE" sz="1600" dirty="0"/>
              <a:t>Staatsbürger </a:t>
            </a:r>
            <a:r>
              <a:rPr lang="de-DE" sz="1600" dirty="0" smtClean="0"/>
              <a:t>aus </a:t>
            </a:r>
            <a:r>
              <a:rPr lang="de-DE" sz="1600" dirty="0"/>
              <a:t>Brighton </a:t>
            </a:r>
            <a:r>
              <a:rPr lang="de-DE" sz="1600" dirty="0" smtClean="0"/>
              <a:t>ist am 24</a:t>
            </a:r>
            <a:r>
              <a:rPr lang="de-DE" sz="1600" dirty="0"/>
              <a:t>. Januar </a:t>
            </a:r>
            <a:r>
              <a:rPr lang="de-DE" sz="1600" dirty="0" smtClean="0"/>
              <a:t>in den Skiort </a:t>
            </a:r>
            <a:r>
              <a:rPr lang="de-DE" sz="1600" dirty="0" err="1"/>
              <a:t>Contamines-Montjoie</a:t>
            </a:r>
            <a:r>
              <a:rPr lang="de-DE" sz="1600" dirty="0"/>
              <a:t> in der Nähe des </a:t>
            </a:r>
            <a:r>
              <a:rPr lang="de-DE" sz="1600" dirty="0" err="1"/>
              <a:t>Mont</a:t>
            </a:r>
            <a:r>
              <a:rPr lang="de-DE" sz="1600" dirty="0"/>
              <a:t> Blanc </a:t>
            </a:r>
            <a:r>
              <a:rPr lang="de-DE" sz="1600" dirty="0" smtClean="0"/>
              <a:t>gereist und hat insgesamt 11 Personen infiziert.</a:t>
            </a:r>
            <a:endParaRPr lang="de-DE" sz="1600" dirty="0"/>
          </a:p>
          <a:p>
            <a:r>
              <a:rPr lang="de-DE" sz="1600" dirty="0" smtClean="0"/>
              <a:t>Ein Fall </a:t>
            </a:r>
            <a:r>
              <a:rPr lang="de-DE" sz="1600" dirty="0"/>
              <a:t>eines 41-jährigen </a:t>
            </a:r>
            <a:r>
              <a:rPr lang="de-DE" sz="1600" dirty="0" smtClean="0"/>
              <a:t>in Malaysia.</a:t>
            </a:r>
          </a:p>
          <a:p>
            <a:r>
              <a:rPr lang="de-DE" sz="1600" dirty="0" smtClean="0"/>
              <a:t>Zwei Fälle in Südkorea</a:t>
            </a:r>
            <a:br>
              <a:rPr lang="de-DE" sz="1600" dirty="0" smtClean="0"/>
            </a:br>
            <a:r>
              <a:rPr lang="de-DE" sz="1600" dirty="0" smtClean="0"/>
              <a:t/>
            </a:r>
            <a:br>
              <a:rPr lang="de-DE" sz="1600" dirty="0" smtClean="0"/>
            </a:br>
            <a:r>
              <a:rPr lang="de-DE" sz="1600" u="sng" dirty="0">
                <a:hlinkClick r:id="rId2"/>
              </a:rPr>
              <a:t>https://www.theguardian.com/world/2020/feb/08/hunt-for-coronavirus-victims-as-trail-leads-from-singapore-to-uk-and-france</a:t>
            </a:r>
            <a:endParaRPr lang="de-DE" sz="1600" dirty="0"/>
          </a:p>
          <a:p>
            <a:r>
              <a:rPr lang="de-DE" sz="1600" dirty="0" smtClean="0"/>
              <a:t> </a:t>
            </a:r>
            <a:endParaRPr lang="de-DE" sz="1600" dirty="0"/>
          </a:p>
          <a:p>
            <a:endParaRPr lang="de-DE" dirty="0"/>
          </a:p>
        </p:txBody>
      </p:sp>
      <p:sp>
        <p:nvSpPr>
          <p:cNvPr id="4"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Singapur - Geschäftskonferenz</a:t>
            </a:r>
            <a:endParaRPr lang="de-DE" sz="3200" dirty="0"/>
          </a:p>
        </p:txBody>
      </p:sp>
    </p:spTree>
    <p:extLst>
      <p:ext uri="{BB962C8B-B14F-4D97-AF65-F5344CB8AC3E}">
        <p14:creationId xmlns:p14="http://schemas.microsoft.com/office/powerpoint/2010/main" val="255588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3196952"/>
          </a:xfrm>
        </p:spPr>
        <p:txBody>
          <a:bodyPr/>
          <a:lstStyle/>
          <a:p>
            <a:r>
              <a:rPr lang="de-DE" sz="1600" dirty="0"/>
              <a:t>Ein britischer Geschäftsmann, über 50 Jahre alt, war vom 20. bis 22. Januar in Singapur zu einer Verkaufskonferenz. </a:t>
            </a:r>
            <a:endParaRPr lang="de-DE" sz="1600" dirty="0" smtClean="0"/>
          </a:p>
          <a:p>
            <a:r>
              <a:rPr lang="de-DE" sz="1600" dirty="0" smtClean="0"/>
              <a:t>Etwas </a:t>
            </a:r>
            <a:r>
              <a:rPr lang="de-DE" sz="1600" dirty="0"/>
              <a:t>mehr als 100 Personen nahmen an der Konferenz teil, und ein Teilnehmer kam aus Wuhan. </a:t>
            </a:r>
          </a:p>
          <a:p>
            <a:r>
              <a:rPr lang="de-DE" sz="1600" dirty="0" smtClean="0"/>
              <a:t>Der </a:t>
            </a:r>
            <a:r>
              <a:rPr lang="de-DE" sz="1600" dirty="0"/>
              <a:t>Mann </a:t>
            </a:r>
            <a:r>
              <a:rPr lang="de-DE" sz="1600" dirty="0" smtClean="0"/>
              <a:t>reiste von </a:t>
            </a:r>
            <a:r>
              <a:rPr lang="de-DE" sz="1600" dirty="0"/>
              <a:t>Singapur aus in ein französisches Skigebiet, wo er vom 24. bis 28. Januar bei seiner Familie wohnte. In diesem Resort hat der Mann wahrscheinlich das Virus auf 11 weitere Kontakte übertragen. Dazu gehören fünf Personen, die in Frankreich positiv auf das Virus getestet wurden, vier Personen, die in Großbritannien positiv auf das Virus getestet wurden, und eine Person, die in Spanien positiv auf das Virus getestet wurde</a:t>
            </a:r>
            <a:r>
              <a:rPr lang="de-DE" sz="1600" dirty="0" smtClean="0"/>
              <a:t>.</a:t>
            </a:r>
            <a:br>
              <a:rPr lang="de-DE" sz="1600" dirty="0" smtClean="0"/>
            </a:br>
            <a:r>
              <a:rPr lang="de-DE" sz="1600" dirty="0" smtClean="0"/>
              <a:t/>
            </a:r>
            <a:br>
              <a:rPr lang="de-DE" sz="1600" dirty="0" smtClean="0"/>
            </a:br>
            <a:r>
              <a:rPr lang="de-DE" sz="1600" u="sng" dirty="0" smtClean="0">
                <a:hlinkClick r:id="rId2"/>
              </a:rPr>
              <a:t>https</a:t>
            </a:r>
            <a:r>
              <a:rPr lang="de-DE" sz="1600" u="sng" dirty="0">
                <a:hlinkClick r:id="rId2"/>
              </a:rPr>
              <a:t>://</a:t>
            </a:r>
            <a:r>
              <a:rPr lang="de-DE" sz="1600" u="sng" dirty="0" smtClean="0">
                <a:hlinkClick r:id="rId2"/>
              </a:rPr>
              <a:t>www.livescience.com/coronavirus-uk-superspreader.html</a:t>
            </a:r>
            <a:endParaRPr lang="de-DE" dirty="0"/>
          </a:p>
        </p:txBody>
      </p:sp>
      <p:sp>
        <p:nvSpPr>
          <p:cNvPr id="7"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Singapur - UK - Frankreich</a:t>
            </a:r>
            <a:endParaRPr lang="de-DE" sz="3200" dirty="0"/>
          </a:p>
        </p:txBody>
      </p:sp>
    </p:spTree>
    <p:extLst>
      <p:ext uri="{BB962C8B-B14F-4D97-AF65-F5344CB8AC3E}">
        <p14:creationId xmlns:p14="http://schemas.microsoft.com/office/powerpoint/2010/main" val="93304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1600" dirty="0" smtClean="0"/>
              <a:t>Eine </a:t>
            </a:r>
            <a:r>
              <a:rPr lang="de-DE" sz="1600" dirty="0"/>
              <a:t>52-jährige Frau mit einer Vorgeschichte von Typ-2-Diabetes </a:t>
            </a:r>
            <a:r>
              <a:rPr lang="de-DE" sz="1600" dirty="0" smtClean="0"/>
              <a:t>war vom </a:t>
            </a:r>
            <a:r>
              <a:rPr lang="de-DE" sz="1600" dirty="0"/>
              <a:t>21. Oktober 2019 bis zum 20. Januar 2020 in </a:t>
            </a:r>
            <a:r>
              <a:rPr lang="de-DE" sz="1600" dirty="0" smtClean="0"/>
              <a:t>Wuhan. </a:t>
            </a:r>
            <a:r>
              <a:rPr lang="de-DE" sz="1600" dirty="0"/>
              <a:t>Am 20. Januar kehrte sie von Wuhan mit dem Flugzeug nach Taiwan </a:t>
            </a:r>
            <a:r>
              <a:rPr lang="de-DE" sz="1600" dirty="0" smtClean="0"/>
              <a:t>zurück.</a:t>
            </a:r>
            <a:br>
              <a:rPr lang="de-DE" sz="1600" dirty="0" smtClean="0"/>
            </a:br>
            <a:r>
              <a:rPr lang="de-DE" sz="1600" dirty="0"/>
              <a:t>Fieber und Myalgie entwickelten sich bei der Frau am 25. Januar, insgesamt 5 Tage, nachdem sie von Wuhan nach Taiwan zurückgekehrt war. Ein Rachenabstrich war am 27. Januar positiv für SARS-CoV-2</a:t>
            </a:r>
            <a:r>
              <a:rPr lang="de-DE" sz="1600" dirty="0" smtClean="0"/>
              <a:t>.</a:t>
            </a:r>
          </a:p>
          <a:p>
            <a:r>
              <a:rPr lang="de-DE" sz="1600" dirty="0"/>
              <a:t>Der 50-jährige Ehemann traf am 21. Januar seine Frau, als diese nach Taiwan zurückkehrte. Sie teilten sich ein Schlafzimmer und die Mahlzeiten zu Hause</a:t>
            </a:r>
            <a:r>
              <a:rPr lang="de-DE" sz="1600" dirty="0" smtClean="0"/>
              <a:t>. Am </a:t>
            </a:r>
            <a:r>
              <a:rPr lang="de-DE" sz="1600" dirty="0"/>
              <a:t>25. Januar suchte der Ehemann zur gleichen Zeit wie seine Frau medizinische Behandlung auf. </a:t>
            </a:r>
            <a:endParaRPr lang="de-DE" sz="1600" dirty="0" smtClean="0"/>
          </a:p>
          <a:p>
            <a:r>
              <a:rPr lang="de-DE" sz="1600" dirty="0"/>
              <a:t>Bei diesem Paar in Taiwan kam es zu einer lokalen Übertragung der SARS-CoV-2-Infektion. Bislang wurde kein sekundärer Fall dieses Paares identifiziert</a:t>
            </a:r>
            <a:r>
              <a:rPr lang="de-DE" sz="1600" dirty="0" smtClean="0"/>
              <a:t>.</a:t>
            </a:r>
            <a:br>
              <a:rPr lang="de-DE" sz="1600" dirty="0" smtClean="0"/>
            </a:br>
            <a:r>
              <a:rPr lang="de-DE" sz="1600" dirty="0" smtClean="0"/>
              <a:t/>
            </a:r>
            <a:br>
              <a:rPr lang="de-DE" sz="1600" dirty="0" smtClean="0"/>
            </a:br>
            <a:r>
              <a:rPr lang="de-DE" sz="1600" u="sng" dirty="0" smtClean="0">
                <a:hlinkClick r:id="rId2"/>
              </a:rPr>
              <a:t>https</a:t>
            </a:r>
            <a:r>
              <a:rPr lang="de-DE" sz="1600" u="sng" dirty="0">
                <a:hlinkClick r:id="rId2"/>
              </a:rPr>
              <a:t>://www.nejm.org/doi/full/10.1056/NEJMc2001573?query=featured_home</a:t>
            </a:r>
            <a:endParaRPr lang="de-DE" sz="1600" dirty="0"/>
          </a:p>
          <a:p>
            <a:endParaRPr lang="de-DE" sz="1600" dirty="0"/>
          </a:p>
          <a:p>
            <a:endParaRPr lang="de-DE" sz="1600" dirty="0"/>
          </a:p>
        </p:txBody>
      </p:sp>
      <p:sp>
        <p:nvSpPr>
          <p:cNvPr id="5"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Taiwan</a:t>
            </a:r>
            <a:endParaRPr lang="de-DE" sz="3200" dirty="0"/>
          </a:p>
        </p:txBody>
      </p:sp>
    </p:spTree>
    <p:extLst>
      <p:ext uri="{BB962C8B-B14F-4D97-AF65-F5344CB8AC3E}">
        <p14:creationId xmlns:p14="http://schemas.microsoft.com/office/powerpoint/2010/main" val="147086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1600" dirty="0"/>
              <a:t>ein 51-jähriger männlicher Taxifahrer berichtete von Kontakt mit chinesischen Touristenpassagieren in seinem Taxi, die häufig gehustet hatten, aber Masken trugen</a:t>
            </a:r>
            <a:r>
              <a:rPr lang="de-DE" sz="1600" dirty="0" smtClean="0"/>
              <a:t>.</a:t>
            </a:r>
          </a:p>
          <a:p>
            <a:r>
              <a:rPr lang="de-DE" sz="1600" dirty="0"/>
              <a:t>Die Infektion scheint sich nicht auf andere übertragen zu haben: Seine Frau, sein Sohn und sein Neffe - die alle im selben Haus wie der Patient lebten - waren asymptomatisch und wurden im RT-PCR-Test negativ auf SARS-CoV-2 getestet. Rachen- und Nasen-Rachen-Abstriche, die von 10 anderen engen Kontakten gewonnen wurden, wurden im RT-PCR-Test negativ auf SARS-CoV-2 getestet</a:t>
            </a:r>
            <a:r>
              <a:rPr lang="de-DE" sz="1600" dirty="0" smtClean="0"/>
              <a:t>.</a:t>
            </a:r>
            <a:br>
              <a:rPr lang="de-DE" sz="1600" dirty="0" smtClean="0"/>
            </a:br>
            <a:r>
              <a:rPr lang="de-DE" sz="1600" dirty="0" smtClean="0"/>
              <a:t/>
            </a:r>
            <a:br>
              <a:rPr lang="de-DE" sz="1600" dirty="0" smtClean="0"/>
            </a:br>
            <a:r>
              <a:rPr lang="de-DE" sz="1600" u="sng" dirty="0">
                <a:hlinkClick r:id="rId2"/>
              </a:rPr>
              <a:t>https://www.nejm.org/doi/full/10.1056/NEJMc2001621?query=featured_home</a:t>
            </a:r>
            <a:endParaRPr lang="de-DE" sz="1600" dirty="0"/>
          </a:p>
          <a:p>
            <a:endParaRPr lang="de-DE" sz="1600" dirty="0"/>
          </a:p>
          <a:p>
            <a:endParaRPr lang="de-DE" sz="1600" dirty="0"/>
          </a:p>
        </p:txBody>
      </p:sp>
      <p:sp>
        <p:nvSpPr>
          <p:cNvPr id="5"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Thailand</a:t>
            </a:r>
            <a:endParaRPr lang="de-DE" sz="3200" dirty="0"/>
          </a:p>
        </p:txBody>
      </p:sp>
    </p:spTree>
    <p:extLst>
      <p:ext uri="{BB962C8B-B14F-4D97-AF65-F5344CB8AC3E}">
        <p14:creationId xmlns:p14="http://schemas.microsoft.com/office/powerpoint/2010/main" val="292902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sz="1600" dirty="0" smtClean="0"/>
              <a:t>Ein </a:t>
            </a:r>
            <a:r>
              <a:rPr lang="de-DE" sz="1600" dirty="0"/>
              <a:t>65-jähriger Mann mit Bluthochdruck, Typ-2-Diabetes, einer koronaren Herzkrankheit, bei der ein Stent implantiert worden war, und Lungenkrebs war am 17. Januar an Fieber erkrankt, insgesamt 4 Tage, nachdem er und seine Frau aus dem Distrikt </a:t>
            </a:r>
            <a:r>
              <a:rPr lang="de-DE" sz="1600" dirty="0" err="1"/>
              <a:t>Wuchang</a:t>
            </a:r>
            <a:r>
              <a:rPr lang="de-DE" sz="1600" dirty="0"/>
              <a:t> in Wuhan nach Hanoi geflogen </a:t>
            </a:r>
            <a:r>
              <a:rPr lang="de-DE" sz="1600" dirty="0" smtClean="0"/>
              <a:t>waren.</a:t>
            </a:r>
          </a:p>
          <a:p>
            <a:r>
              <a:rPr lang="de-DE" sz="1600" dirty="0"/>
              <a:t>Der gesunde 27-jährige Sohn des Paares lebte seit Oktober 2019 in Long An, einer Provinz 40 km südwestlich von Ho-Chi-Minh-Stadt. </a:t>
            </a:r>
            <a:r>
              <a:rPr lang="de-DE" sz="1600" dirty="0" smtClean="0"/>
              <a:t>Am </a:t>
            </a:r>
            <a:r>
              <a:rPr lang="de-DE" sz="1600" dirty="0"/>
              <a:t>17. Januar traf er seinen Vater in </a:t>
            </a:r>
            <a:r>
              <a:rPr lang="de-DE" sz="1600" dirty="0" err="1"/>
              <a:t>Nha</a:t>
            </a:r>
            <a:r>
              <a:rPr lang="de-DE" sz="1600" dirty="0"/>
              <a:t> </a:t>
            </a:r>
            <a:r>
              <a:rPr lang="de-DE" sz="1600" dirty="0" err="1"/>
              <a:t>Trang</a:t>
            </a:r>
            <a:r>
              <a:rPr lang="de-DE" sz="1600" dirty="0"/>
              <a:t> in Zentralvietnam und teilte sich mit seinen Eltern drei Tage lang ein Schlafzimmer in einem Hotelzimmer mit Klimaanlage. </a:t>
            </a:r>
            <a:r>
              <a:rPr lang="de-DE" sz="1600" dirty="0" smtClean="0"/>
              <a:t/>
            </a:r>
            <a:br>
              <a:rPr lang="de-DE" sz="1600" dirty="0" smtClean="0"/>
            </a:br>
            <a:r>
              <a:rPr lang="de-DE" sz="1600" dirty="0" smtClean="0"/>
              <a:t>Am </a:t>
            </a:r>
            <a:r>
              <a:rPr lang="de-DE" sz="1600" dirty="0"/>
              <a:t>20. Januar entwickelten sich bei dem Sohn trockener Husten und Fieber. </a:t>
            </a:r>
            <a:r>
              <a:rPr lang="de-DE" sz="1600" dirty="0" smtClean="0"/>
              <a:t/>
            </a:r>
            <a:br>
              <a:rPr lang="de-DE" sz="1600" dirty="0" smtClean="0"/>
            </a:br>
            <a:r>
              <a:rPr lang="de-DE" sz="1600" dirty="0"/>
              <a:t>Als sich der Sohn am </a:t>
            </a:r>
            <a:r>
              <a:rPr lang="de-DE" sz="1600" dirty="0" smtClean="0"/>
              <a:t>22</a:t>
            </a:r>
            <a:r>
              <a:rPr lang="de-DE" sz="1600" dirty="0"/>
              <a:t>. Januar mit seinem Vater im Cho-Ray-Krankenhaus vorstellte, wurde </a:t>
            </a:r>
            <a:r>
              <a:rPr lang="de-DE" sz="1600" dirty="0" smtClean="0"/>
              <a:t>die Erkrankung diagnostiziert.</a:t>
            </a:r>
            <a:endParaRPr lang="de-DE" sz="1600" dirty="0"/>
          </a:p>
          <a:p>
            <a:r>
              <a:rPr lang="de-DE" sz="1600" dirty="0"/>
              <a:t>Diese Familie war mit verschiedenen Verkehrsmitteln, darunter Flugzeuge, Züge und Taxis, in vier Städte in ganz Vietnam gereist. Es wurden insgesamt 28 enge Kontakte festgestellt, und bei keinem von ihnen sind Symptome einer Infektion der oberen Atemwege aufgetreten. </a:t>
            </a:r>
            <a:r>
              <a:rPr lang="de-DE" sz="1600" dirty="0" smtClean="0"/>
              <a:t/>
            </a:r>
            <a:br>
              <a:rPr lang="de-DE" sz="1600" dirty="0" smtClean="0"/>
            </a:br>
            <a:r>
              <a:rPr lang="de-DE" sz="1600" dirty="0" smtClean="0"/>
              <a:t/>
            </a:r>
            <a:br>
              <a:rPr lang="de-DE" sz="1600" dirty="0" smtClean="0"/>
            </a:br>
            <a:r>
              <a:rPr lang="de-DE" sz="1600" u="sng" dirty="0" smtClean="0">
                <a:hlinkClick r:id="rId2"/>
              </a:rPr>
              <a:t>https</a:t>
            </a:r>
            <a:r>
              <a:rPr lang="de-DE" sz="1600" u="sng" dirty="0">
                <a:hlinkClick r:id="rId2"/>
              </a:rPr>
              <a:t>://www.nejm.org/doi/full/10.1056/NEJMc2001272?query=featured_home</a:t>
            </a:r>
            <a:endParaRPr lang="de-DE" sz="1600" dirty="0"/>
          </a:p>
          <a:p>
            <a:endParaRPr lang="de-DE" sz="1600" dirty="0"/>
          </a:p>
        </p:txBody>
      </p:sp>
      <p:sp>
        <p:nvSpPr>
          <p:cNvPr id="5"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Vietnam</a:t>
            </a:r>
            <a:endParaRPr lang="de-DE" sz="3200" dirty="0"/>
          </a:p>
        </p:txBody>
      </p:sp>
    </p:spTree>
    <p:extLst>
      <p:ext uri="{BB962C8B-B14F-4D97-AF65-F5344CB8AC3E}">
        <p14:creationId xmlns:p14="http://schemas.microsoft.com/office/powerpoint/2010/main" val="5838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0" y="404664"/>
            <a:ext cx="8746380"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08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051200"/>
            <a:ext cx="8712968" cy="2208691"/>
          </a:xfrm>
        </p:spPr>
        <p:txBody>
          <a:bodyPr>
            <a:normAutofit/>
          </a:bodyPr>
          <a:lstStyle/>
          <a:p>
            <a:pPr marL="228600" lvl="0" indent="0">
              <a:buNone/>
            </a:pPr>
            <a:r>
              <a:rPr lang="de-DE" sz="2000" dirty="0" smtClean="0">
                <a:solidFill>
                  <a:prstClr val="black"/>
                </a:solidFill>
                <a:ea typeface="Calibri"/>
              </a:rPr>
              <a:t>International</a:t>
            </a:r>
            <a:r>
              <a:rPr lang="de-DE" sz="2000" dirty="0">
                <a:solidFill>
                  <a:prstClr val="black"/>
                </a:solidFill>
                <a:ea typeface="Calibri"/>
              </a:rPr>
              <a:t>: </a:t>
            </a:r>
            <a:r>
              <a:rPr lang="de-DE" sz="2000" b="1" dirty="0" smtClean="0">
                <a:solidFill>
                  <a:prstClr val="black"/>
                </a:solidFill>
                <a:ea typeface="Calibri"/>
              </a:rPr>
              <a:t>25 </a:t>
            </a:r>
            <a:r>
              <a:rPr lang="de-DE" sz="2000" b="1" dirty="0">
                <a:solidFill>
                  <a:prstClr val="black"/>
                </a:solidFill>
                <a:ea typeface="Calibri"/>
              </a:rPr>
              <a:t>Länder</a:t>
            </a:r>
            <a:r>
              <a:rPr lang="de-DE" sz="2000" dirty="0">
                <a:solidFill>
                  <a:prstClr val="black"/>
                </a:solidFill>
                <a:ea typeface="Calibri"/>
              </a:rPr>
              <a:t> verzeichnen </a:t>
            </a:r>
            <a:r>
              <a:rPr lang="de-DE" sz="2000" b="1" dirty="0" smtClean="0">
                <a:solidFill>
                  <a:prstClr val="black"/>
                </a:solidFill>
                <a:ea typeface="Calibri"/>
              </a:rPr>
              <a:t>712 Fälle </a:t>
            </a:r>
            <a:r>
              <a:rPr lang="de-DE" sz="2000" dirty="0" smtClean="0">
                <a:solidFill>
                  <a:prstClr val="black"/>
                </a:solidFill>
                <a:ea typeface="Calibri"/>
              </a:rPr>
              <a:t>(+28), davon:</a:t>
            </a:r>
          </a:p>
          <a:p>
            <a:pPr marL="1028700" lvl="1" indent="-342900">
              <a:buFont typeface="Wingdings" panose="05000000000000000000" pitchFamily="2" charset="2"/>
              <a:buChar char="§"/>
            </a:pPr>
            <a:r>
              <a:rPr lang="de-DE" sz="2000" dirty="0" smtClean="0">
                <a:solidFill>
                  <a:prstClr val="black"/>
                </a:solidFill>
                <a:ea typeface="Calibri"/>
              </a:rPr>
              <a:t>1 </a:t>
            </a:r>
            <a:r>
              <a:rPr lang="de-DE" sz="2000" dirty="0">
                <a:solidFill>
                  <a:prstClr val="black"/>
                </a:solidFill>
                <a:ea typeface="Calibri"/>
              </a:rPr>
              <a:t>Todesfall </a:t>
            </a:r>
            <a:r>
              <a:rPr lang="de-DE" sz="2000" dirty="0" smtClean="0">
                <a:solidFill>
                  <a:prstClr val="black"/>
                </a:solidFill>
                <a:ea typeface="Calibri"/>
              </a:rPr>
              <a:t>Philippinen, 1 Todesfall Japan, 1 Todesfall Frankreich</a:t>
            </a:r>
          </a:p>
          <a:p>
            <a:pPr marL="1028700" lvl="1" indent="-342900">
              <a:buFont typeface="Wingdings" panose="05000000000000000000" pitchFamily="2" charset="2"/>
              <a:buChar char="§"/>
            </a:pPr>
            <a:r>
              <a:rPr lang="de-DE" sz="2000" dirty="0" smtClean="0">
                <a:solidFill>
                  <a:prstClr val="black"/>
                </a:solidFill>
                <a:ea typeface="Calibri"/>
              </a:rPr>
              <a:t>19 schwere Krankheitsverläufe</a:t>
            </a:r>
          </a:p>
          <a:p>
            <a:pPr marL="1028700" lvl="1" indent="-342900">
              <a:buFont typeface="Wingdings" panose="05000000000000000000" pitchFamily="2" charset="2"/>
              <a:buChar char="§"/>
            </a:pPr>
            <a:r>
              <a:rPr lang="de-DE" sz="2000" dirty="0" smtClean="0">
                <a:solidFill>
                  <a:prstClr val="black"/>
                </a:solidFill>
                <a:ea typeface="Calibri"/>
              </a:rPr>
              <a:t>9 </a:t>
            </a:r>
            <a:r>
              <a:rPr lang="de-DE" sz="2000" dirty="0">
                <a:solidFill>
                  <a:prstClr val="black"/>
                </a:solidFill>
                <a:ea typeface="Calibri"/>
              </a:rPr>
              <a:t>Länder in Europa </a:t>
            </a:r>
            <a:r>
              <a:rPr lang="de-DE" sz="2000" dirty="0" smtClean="0">
                <a:solidFill>
                  <a:prstClr val="black"/>
                </a:solidFill>
                <a:ea typeface="Calibri"/>
              </a:rPr>
              <a:t>(WHO Region) mit </a:t>
            </a:r>
            <a:r>
              <a:rPr lang="de-DE" sz="2000" dirty="0">
                <a:solidFill>
                  <a:prstClr val="black"/>
                </a:solidFill>
                <a:ea typeface="Calibri"/>
              </a:rPr>
              <a:t>insgesamt </a:t>
            </a:r>
            <a:r>
              <a:rPr lang="de-DE" sz="2000" b="1" dirty="0" smtClean="0">
                <a:solidFill>
                  <a:prstClr val="black"/>
                </a:solidFill>
                <a:ea typeface="Calibri"/>
              </a:rPr>
              <a:t>47 </a:t>
            </a:r>
            <a:r>
              <a:rPr lang="de-DE" sz="2000" b="1" dirty="0">
                <a:solidFill>
                  <a:prstClr val="black"/>
                </a:solidFill>
                <a:ea typeface="Calibri"/>
              </a:rPr>
              <a:t>Fällen </a:t>
            </a:r>
            <a:r>
              <a:rPr lang="de-DE" sz="2000" dirty="0">
                <a:solidFill>
                  <a:prstClr val="black"/>
                </a:solidFill>
                <a:ea typeface="Calibri"/>
              </a:rPr>
              <a:t>(FR, DE, IT, </a:t>
            </a:r>
            <a:r>
              <a:rPr lang="de-DE" sz="2000" dirty="0" smtClean="0">
                <a:solidFill>
                  <a:prstClr val="black"/>
                </a:solidFill>
                <a:ea typeface="Calibri"/>
              </a:rPr>
              <a:t>ES, </a:t>
            </a:r>
            <a:r>
              <a:rPr lang="de-DE" sz="2000" dirty="0">
                <a:solidFill>
                  <a:prstClr val="black"/>
                </a:solidFill>
                <a:ea typeface="Calibri"/>
              </a:rPr>
              <a:t>SE, UK, FI, </a:t>
            </a:r>
            <a:r>
              <a:rPr lang="de-DE" sz="2000" dirty="0" smtClean="0">
                <a:solidFill>
                  <a:prstClr val="black"/>
                </a:solidFill>
                <a:ea typeface="Calibri"/>
              </a:rPr>
              <a:t>BE, RU)</a:t>
            </a:r>
          </a:p>
          <a:p>
            <a:pPr marL="1028700" lvl="1" indent="-342900">
              <a:buFont typeface="Wingdings" panose="05000000000000000000" pitchFamily="2" charset="2"/>
              <a:buChar char="§"/>
            </a:pPr>
            <a:r>
              <a:rPr lang="de-DE" sz="2000" dirty="0" smtClean="0">
                <a:solidFill>
                  <a:prstClr val="black"/>
                </a:solidFill>
              </a:rPr>
              <a:t>369 (+14) bestätigte Fälle auf dem Kreuzfahrtschiff „ Diamond </a:t>
            </a:r>
            <a:r>
              <a:rPr lang="de-DE" sz="2000" dirty="0" err="1" smtClean="0">
                <a:solidFill>
                  <a:prstClr val="black"/>
                </a:solidFill>
              </a:rPr>
              <a:t>Princess</a:t>
            </a:r>
            <a:r>
              <a:rPr lang="de-DE" sz="2000" dirty="0" smtClean="0">
                <a:solidFill>
                  <a:prstClr val="black"/>
                </a:solidFill>
              </a:rPr>
              <a:t>“</a:t>
            </a:r>
            <a:endParaRPr lang="de-DE" sz="2000" dirty="0"/>
          </a:p>
        </p:txBody>
      </p:sp>
      <p:sp>
        <p:nvSpPr>
          <p:cNvPr id="5"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Update zum (Covid-19), 17.Februar 2020</a:t>
            </a:r>
            <a:endParaRPr lang="de-DE"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31817"/>
            <a:ext cx="5443212" cy="333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911752" y="6489807"/>
            <a:ext cx="2232248" cy="338554"/>
          </a:xfrm>
          <a:prstGeom prst="rect">
            <a:avLst/>
          </a:prstGeom>
          <a:noFill/>
        </p:spPr>
        <p:txBody>
          <a:bodyPr wrap="square" rtlCol="0">
            <a:spAutoFit/>
          </a:bodyPr>
          <a:lstStyle/>
          <a:p>
            <a:r>
              <a:rPr lang="de-DE" sz="1600" dirty="0" smtClean="0"/>
              <a:t>ECDC; Stand 17.02.2020</a:t>
            </a:r>
            <a:endParaRPr lang="de-DE" sz="1600" dirty="0"/>
          </a:p>
        </p:txBody>
      </p:sp>
    </p:spTree>
    <p:extLst>
      <p:ext uri="{BB962C8B-B14F-4D97-AF65-F5344CB8AC3E}">
        <p14:creationId xmlns:p14="http://schemas.microsoft.com/office/powerpoint/2010/main" val="231971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394" y="581739"/>
            <a:ext cx="5681910" cy="60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3995936" y="49357"/>
            <a:ext cx="1152128" cy="400110"/>
          </a:xfrm>
          <a:prstGeom prst="rect">
            <a:avLst/>
          </a:prstGeom>
          <a:solidFill>
            <a:schemeClr val="accent1">
              <a:lumMod val="40000"/>
              <a:lumOff val="60000"/>
            </a:schemeClr>
          </a:solidFill>
        </p:spPr>
        <p:txBody>
          <a:bodyPr wrap="square" rtlCol="0">
            <a:spAutoFit/>
          </a:bodyPr>
          <a:lstStyle/>
          <a:p>
            <a:r>
              <a:rPr lang="de-DE" sz="2000" dirty="0" smtClean="0"/>
              <a:t>Singapur</a:t>
            </a:r>
            <a:endParaRPr lang="de-DE" sz="2000" dirty="0"/>
          </a:p>
        </p:txBody>
      </p:sp>
      <p:sp>
        <p:nvSpPr>
          <p:cNvPr id="2" name="Textfeld 1"/>
          <p:cNvSpPr txBox="1"/>
          <p:nvPr/>
        </p:nvSpPr>
        <p:spPr>
          <a:xfrm>
            <a:off x="7302135" y="1052736"/>
            <a:ext cx="1656184" cy="646331"/>
          </a:xfrm>
          <a:prstGeom prst="rect">
            <a:avLst/>
          </a:prstGeom>
          <a:noFill/>
        </p:spPr>
        <p:txBody>
          <a:bodyPr wrap="square" rtlCol="0">
            <a:spAutoFit/>
          </a:bodyPr>
          <a:lstStyle/>
          <a:p>
            <a:r>
              <a:rPr lang="de-DE" dirty="0" smtClean="0"/>
              <a:t>75 Fälle, keine Todesfälle</a:t>
            </a:r>
            <a:endParaRPr lang="de-DE" dirty="0"/>
          </a:p>
        </p:txBody>
      </p:sp>
    </p:spTree>
    <p:extLst>
      <p:ext uri="{BB962C8B-B14F-4D97-AF65-F5344CB8AC3E}">
        <p14:creationId xmlns:p14="http://schemas.microsoft.com/office/powerpoint/2010/main" val="3467845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93224"/>
            <a:ext cx="3507283" cy="646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995936" y="449467"/>
            <a:ext cx="3672408" cy="4031873"/>
          </a:xfrm>
          <a:prstGeom prst="rect">
            <a:avLst/>
          </a:prstGeom>
          <a:noFill/>
        </p:spPr>
        <p:txBody>
          <a:bodyPr wrap="square" rtlCol="0">
            <a:spAutoFit/>
          </a:bodyPr>
          <a:lstStyle/>
          <a:p>
            <a:r>
              <a:rPr lang="de-DE" b="1" dirty="0" smtClean="0">
                <a:hlinkClick r:id="rId4"/>
              </a:rPr>
              <a:t>5 Clusters:</a:t>
            </a:r>
            <a:endParaRPr lang="de-DE" b="1" dirty="0" smtClean="0"/>
          </a:p>
          <a:p>
            <a:r>
              <a:rPr lang="de-DE" dirty="0" smtClean="0"/>
              <a:t>1. Grace </a:t>
            </a:r>
            <a:r>
              <a:rPr lang="de-DE" dirty="0" err="1" smtClean="0"/>
              <a:t>Assembly</a:t>
            </a:r>
            <a:r>
              <a:rPr lang="de-DE" dirty="0" smtClean="0"/>
              <a:t> </a:t>
            </a:r>
            <a:r>
              <a:rPr lang="de-DE" dirty="0" err="1" smtClean="0"/>
              <a:t>of</a:t>
            </a:r>
            <a:r>
              <a:rPr lang="de-DE" dirty="0" smtClean="0"/>
              <a:t> </a:t>
            </a:r>
            <a:r>
              <a:rPr lang="de-DE" dirty="0" err="1" smtClean="0"/>
              <a:t>God</a:t>
            </a:r>
            <a:r>
              <a:rPr lang="de-DE" dirty="0" smtClean="0"/>
              <a:t> Church</a:t>
            </a:r>
          </a:p>
          <a:p>
            <a:pPr>
              <a:spcAft>
                <a:spcPts val="1200"/>
              </a:spcAft>
            </a:pPr>
            <a:r>
              <a:rPr lang="de-DE" dirty="0" smtClean="0"/>
              <a:t>     - größter Cluster mit 18 Fällen</a:t>
            </a:r>
          </a:p>
          <a:p>
            <a:r>
              <a:rPr lang="de-DE" dirty="0" smtClean="0"/>
              <a:t>2. Life Church </a:t>
            </a:r>
            <a:r>
              <a:rPr lang="de-DE" dirty="0" err="1" smtClean="0"/>
              <a:t>and</a:t>
            </a:r>
            <a:r>
              <a:rPr lang="de-DE" dirty="0" smtClean="0"/>
              <a:t> </a:t>
            </a:r>
            <a:r>
              <a:rPr lang="de-DE" dirty="0" err="1" smtClean="0"/>
              <a:t>Missions</a:t>
            </a:r>
            <a:endParaRPr lang="de-DE" dirty="0" smtClean="0"/>
          </a:p>
          <a:p>
            <a:pPr>
              <a:spcAft>
                <a:spcPts val="1200"/>
              </a:spcAft>
            </a:pPr>
            <a:r>
              <a:rPr lang="de-DE" dirty="0"/>
              <a:t> </a:t>
            </a:r>
            <a:r>
              <a:rPr lang="de-DE" dirty="0" smtClean="0"/>
              <a:t>    - 5 Fälle</a:t>
            </a:r>
          </a:p>
          <a:p>
            <a:r>
              <a:rPr lang="de-DE" dirty="0" smtClean="0"/>
              <a:t>3. Yong Thai Medical Products Shop</a:t>
            </a:r>
          </a:p>
          <a:p>
            <a:pPr>
              <a:spcAft>
                <a:spcPts val="1200"/>
              </a:spcAft>
            </a:pPr>
            <a:r>
              <a:rPr lang="de-DE" dirty="0" smtClean="0"/>
              <a:t>     - 9 Fälle </a:t>
            </a:r>
          </a:p>
          <a:p>
            <a:r>
              <a:rPr lang="de-DE" dirty="0" smtClean="0"/>
              <a:t>4. Grand Hyatt</a:t>
            </a:r>
          </a:p>
          <a:p>
            <a:pPr>
              <a:spcAft>
                <a:spcPts val="1200"/>
              </a:spcAft>
            </a:pPr>
            <a:r>
              <a:rPr lang="de-DE" dirty="0" smtClean="0"/>
              <a:t>     - 3 Fälle (verlinkt mit Fällen in Südkorea, Malaysia, UK)</a:t>
            </a:r>
          </a:p>
          <a:p>
            <a:r>
              <a:rPr lang="de-DE" dirty="0" smtClean="0"/>
              <a:t>5. </a:t>
            </a:r>
            <a:r>
              <a:rPr lang="de-DE" dirty="0" err="1" smtClean="0"/>
              <a:t>Construction</a:t>
            </a:r>
            <a:r>
              <a:rPr lang="de-DE" dirty="0" smtClean="0"/>
              <a:t> Site</a:t>
            </a:r>
          </a:p>
          <a:p>
            <a:r>
              <a:rPr lang="de-DE" dirty="0"/>
              <a:t> </a:t>
            </a:r>
            <a:r>
              <a:rPr lang="de-DE" dirty="0" smtClean="0"/>
              <a:t>    - 5 Fälle</a:t>
            </a:r>
            <a:endParaRPr lang="de-DE" dirty="0"/>
          </a:p>
        </p:txBody>
      </p:sp>
      <p:sp>
        <p:nvSpPr>
          <p:cNvPr id="3" name="Textfeld 2"/>
          <p:cNvSpPr txBox="1"/>
          <p:nvPr/>
        </p:nvSpPr>
        <p:spPr>
          <a:xfrm>
            <a:off x="3995936" y="49357"/>
            <a:ext cx="1152128" cy="400110"/>
          </a:xfrm>
          <a:prstGeom prst="rect">
            <a:avLst/>
          </a:prstGeom>
          <a:solidFill>
            <a:schemeClr val="accent1">
              <a:lumMod val="40000"/>
              <a:lumOff val="60000"/>
            </a:schemeClr>
          </a:solidFill>
        </p:spPr>
        <p:txBody>
          <a:bodyPr wrap="square" rtlCol="0">
            <a:spAutoFit/>
          </a:bodyPr>
          <a:lstStyle/>
          <a:p>
            <a:r>
              <a:rPr lang="de-DE" sz="2000" dirty="0" smtClean="0"/>
              <a:t>Singapur</a:t>
            </a:r>
            <a:endParaRPr lang="de-DE" sz="2000" dirty="0"/>
          </a:p>
        </p:txBody>
      </p:sp>
      <p:sp>
        <p:nvSpPr>
          <p:cNvPr id="6" name="Inhaltsplatzhalter 2"/>
          <p:cNvSpPr>
            <a:spLocks noGrp="1"/>
          </p:cNvSpPr>
          <p:nvPr>
            <p:ph idx="1"/>
          </p:nvPr>
        </p:nvSpPr>
        <p:spPr>
          <a:xfrm>
            <a:off x="5239958" y="5529680"/>
            <a:ext cx="3898776" cy="1323924"/>
          </a:xfrm>
        </p:spPr>
        <p:txBody>
          <a:bodyPr>
            <a:normAutofit lnSpcReduction="10000"/>
          </a:bodyPr>
          <a:lstStyle/>
          <a:p>
            <a:r>
              <a:rPr lang="en-US" sz="2000" dirty="0" smtClean="0"/>
              <a:t>PUI 119</a:t>
            </a:r>
          </a:p>
          <a:p>
            <a:r>
              <a:rPr lang="en-US" sz="2000" dirty="0" smtClean="0"/>
              <a:t>7 </a:t>
            </a:r>
            <a:r>
              <a:rPr lang="en-US" sz="2000" dirty="0" err="1" smtClean="0"/>
              <a:t>Fälle</a:t>
            </a:r>
            <a:r>
              <a:rPr lang="en-US" sz="2000" dirty="0" smtClean="0"/>
              <a:t> </a:t>
            </a:r>
            <a:r>
              <a:rPr lang="en-US" sz="2000" dirty="0" err="1" smtClean="0"/>
              <a:t>bisher</a:t>
            </a:r>
            <a:r>
              <a:rPr lang="en-US" sz="2000" dirty="0" smtClean="0"/>
              <a:t> </a:t>
            </a:r>
            <a:r>
              <a:rPr lang="en-US" sz="2000" dirty="0" err="1" smtClean="0"/>
              <a:t>nicht</a:t>
            </a:r>
            <a:r>
              <a:rPr lang="en-US" sz="2000" dirty="0" smtClean="0"/>
              <a:t> </a:t>
            </a:r>
            <a:r>
              <a:rPr lang="en-US" sz="2000" dirty="0" err="1" smtClean="0"/>
              <a:t>sicher</a:t>
            </a:r>
            <a:r>
              <a:rPr lang="en-US" sz="2000" dirty="0" smtClean="0"/>
              <a:t> </a:t>
            </a:r>
            <a:r>
              <a:rPr lang="en-US" sz="2000" dirty="0" err="1" smtClean="0"/>
              <a:t>zuzuordnen</a:t>
            </a:r>
            <a:endParaRPr lang="en-US" sz="2000" dirty="0" smtClean="0"/>
          </a:p>
          <a:p>
            <a:r>
              <a:rPr lang="en-US" sz="2000" dirty="0" smtClean="0"/>
              <a:t>14.2. – Dementi der </a:t>
            </a:r>
            <a:r>
              <a:rPr lang="en-US" sz="2000" dirty="0" err="1" smtClean="0"/>
              <a:t>Regierung</a:t>
            </a:r>
            <a:endParaRPr lang="en-US" sz="2000" dirty="0"/>
          </a:p>
        </p:txBody>
      </p:sp>
    </p:spTree>
    <p:extLst>
      <p:ext uri="{BB962C8B-B14F-4D97-AF65-F5344CB8AC3E}">
        <p14:creationId xmlns:p14="http://schemas.microsoft.com/office/powerpoint/2010/main" val="3908793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435280" cy="4525963"/>
          </a:xfrm>
        </p:spPr>
        <p:txBody>
          <a:bodyPr>
            <a:normAutofit fontScale="85000" lnSpcReduction="20000"/>
          </a:bodyPr>
          <a:lstStyle/>
          <a:p>
            <a:r>
              <a:rPr lang="de-DE" dirty="0" smtClean="0"/>
              <a:t>14.02.2020 positiv auf SARS-CoV-2 getestet</a:t>
            </a:r>
          </a:p>
          <a:p>
            <a:r>
              <a:rPr lang="de-DE" dirty="0"/>
              <a:t>D</a:t>
            </a:r>
            <a:r>
              <a:rPr lang="de-DE" dirty="0" smtClean="0"/>
              <a:t>urch </a:t>
            </a:r>
            <a:r>
              <a:rPr lang="de-DE" dirty="0"/>
              <a:t>Kontaktnachverfolgung eines Indexfalls identifiziert, dieser war zwischen 21.01. und 04.02. auf einer Geschäftsreise in Kairo und wurde am 11.02. in China positiv auf </a:t>
            </a:r>
            <a:r>
              <a:rPr lang="de-DE" dirty="0" smtClean="0"/>
              <a:t>SARS-CoV-2 </a:t>
            </a:r>
            <a:r>
              <a:rPr lang="de-DE" dirty="0"/>
              <a:t>getestet.</a:t>
            </a:r>
          </a:p>
          <a:p>
            <a:r>
              <a:rPr lang="de-DE" dirty="0" smtClean="0"/>
              <a:t>Der Fall sei aus dem Ausland, Nationalität und aus welchem Staat er eingereist ist, ist unklar.</a:t>
            </a:r>
          </a:p>
          <a:p>
            <a:r>
              <a:rPr lang="de-DE" dirty="0" smtClean="0"/>
              <a:t>Der Fall ist derzeit in einem </a:t>
            </a:r>
            <a:r>
              <a:rPr lang="de-DE" dirty="0"/>
              <a:t>K</a:t>
            </a:r>
            <a:r>
              <a:rPr lang="de-DE" dirty="0" smtClean="0"/>
              <a:t>rankenhaus isoliert.</a:t>
            </a:r>
          </a:p>
          <a:p>
            <a:r>
              <a:rPr lang="de-DE" dirty="0" smtClean="0"/>
              <a:t>Andere Kontakte des Falls werden weiter verfolgt; bis jetzt wurden alle negativ getestet und werden 14 Tage lang beobachtet.</a:t>
            </a:r>
          </a:p>
          <a:p>
            <a:pPr marL="0" indent="0">
              <a:buNone/>
            </a:pPr>
            <a:endParaRPr lang="de-DE" sz="1300" dirty="0">
              <a:hlinkClick r:id="rId2"/>
            </a:endParaRPr>
          </a:p>
          <a:p>
            <a:pPr marL="0" indent="0">
              <a:buNone/>
            </a:pPr>
            <a:r>
              <a:rPr lang="de-DE" sz="1300" dirty="0" smtClean="0">
                <a:hlinkClick r:id="rId2"/>
              </a:rPr>
              <a:t>http://www.emro.who.int/media/news/update-on-covid-19-in-the-eastern-mediterranean-region.html</a:t>
            </a:r>
            <a:endParaRPr lang="de-DE" sz="1300" dirty="0" smtClean="0"/>
          </a:p>
          <a:p>
            <a:endParaRPr lang="de-DE" dirty="0" smtClean="0"/>
          </a:p>
        </p:txBody>
      </p:sp>
      <p:sp>
        <p:nvSpPr>
          <p:cNvPr id="5"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Erster Fall, Ägypten</a:t>
            </a:r>
            <a:endParaRPr lang="de-DE" sz="3200" dirty="0"/>
          </a:p>
        </p:txBody>
      </p:sp>
    </p:spTree>
    <p:extLst>
      <p:ext uri="{BB962C8B-B14F-4D97-AF65-F5344CB8AC3E}">
        <p14:creationId xmlns:p14="http://schemas.microsoft.com/office/powerpoint/2010/main" val="151578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ormAutofit fontScale="62500" lnSpcReduction="20000"/>
          </a:bodyPr>
          <a:lstStyle/>
          <a:p>
            <a:r>
              <a:rPr lang="de-DE" dirty="0" smtClean="0"/>
              <a:t>„Diamond </a:t>
            </a:r>
            <a:r>
              <a:rPr lang="de-DE" dirty="0" err="1" smtClean="0"/>
              <a:t>Princess</a:t>
            </a:r>
            <a:r>
              <a:rPr lang="de-DE" dirty="0" smtClean="0"/>
              <a:t>“, Japan</a:t>
            </a:r>
          </a:p>
          <a:p>
            <a:pPr lvl="1"/>
            <a:r>
              <a:rPr lang="de-DE" dirty="0" smtClean="0"/>
              <a:t>seit dem 03.02.2020 unter Quarantäne</a:t>
            </a:r>
          </a:p>
          <a:p>
            <a:pPr lvl="1"/>
            <a:r>
              <a:rPr lang="de-DE" dirty="0" smtClean="0">
                <a:hlinkClick r:id="rId2"/>
              </a:rPr>
              <a:t>454 Fälle (einschl. 189 asymptomatische) von 1.723 getestet</a:t>
            </a:r>
            <a:r>
              <a:rPr lang="de-DE" dirty="0" smtClean="0"/>
              <a:t>, darunter 2 MOH-Mitarbeiter.</a:t>
            </a:r>
          </a:p>
          <a:p>
            <a:pPr lvl="1"/>
            <a:r>
              <a:rPr lang="de-DE" dirty="0" smtClean="0"/>
              <a:t>USA führte </a:t>
            </a:r>
            <a:r>
              <a:rPr lang="de-DE" dirty="0" smtClean="0">
                <a:hlinkClick r:id="rId3"/>
              </a:rPr>
              <a:t>&gt;300 asymptomatische Staatsbürger </a:t>
            </a:r>
            <a:r>
              <a:rPr lang="de-DE" dirty="0" smtClean="0"/>
              <a:t>am 17.02.2020 JST zurück (2 Flugzeuge). </a:t>
            </a:r>
          </a:p>
          <a:p>
            <a:pPr lvl="2"/>
            <a:r>
              <a:rPr lang="de-DE" dirty="0" smtClean="0"/>
              <a:t>14 wurden positiv auf SARS-CoV-2 getestet. </a:t>
            </a:r>
          </a:p>
          <a:p>
            <a:pPr lvl="2"/>
            <a:r>
              <a:rPr lang="de-DE" dirty="0" smtClean="0"/>
              <a:t>Anschließende 14-tägige Quarantäne für alle Rückreisende in den USA.</a:t>
            </a:r>
          </a:p>
          <a:p>
            <a:pPr lvl="1"/>
            <a:r>
              <a:rPr lang="de-DE" dirty="0" smtClean="0"/>
              <a:t>Es sollen alle verbliebene Passagiere getestet werden. Personen mit neg. Befund sollen das Schiff am 19.02. verlassen. </a:t>
            </a:r>
          </a:p>
          <a:p>
            <a:pPr marL="342900" lvl="1" indent="-342900">
              <a:buFont typeface="Arial" panose="020B0604020202020204" pitchFamily="34" charset="0"/>
              <a:buChar char="•"/>
            </a:pPr>
            <a:r>
              <a:rPr lang="de-DE" sz="3200" dirty="0"/>
              <a:t>„</a:t>
            </a:r>
            <a:r>
              <a:rPr lang="de-DE" sz="3200" dirty="0" err="1"/>
              <a:t>Westerdam</a:t>
            </a:r>
            <a:r>
              <a:rPr lang="de-DE" sz="3200" dirty="0"/>
              <a:t>“, Kambodscha/Malaysia</a:t>
            </a:r>
          </a:p>
          <a:p>
            <a:pPr lvl="1"/>
            <a:r>
              <a:rPr lang="de-DE" dirty="0" smtClean="0"/>
              <a:t>Am 13.02.2020 angedockt. </a:t>
            </a:r>
            <a:r>
              <a:rPr lang="de-DE" dirty="0" smtClean="0"/>
              <a:t>Einige </a:t>
            </a:r>
            <a:r>
              <a:rPr lang="de-DE" smtClean="0"/>
              <a:t>Passagiere </a:t>
            </a:r>
            <a:r>
              <a:rPr lang="de-DE" smtClean="0"/>
              <a:t>sind </a:t>
            </a:r>
            <a:r>
              <a:rPr lang="de-DE" dirty="0" smtClean="0"/>
              <a:t>am 14.02. nach Malaysia geflogen.</a:t>
            </a:r>
          </a:p>
          <a:p>
            <a:pPr lvl="1"/>
            <a:r>
              <a:rPr lang="de-DE" dirty="0" smtClean="0"/>
              <a:t>Ehepaar auf Flug symptomatisch geworden:</a:t>
            </a:r>
          </a:p>
          <a:p>
            <a:pPr lvl="2"/>
            <a:r>
              <a:rPr lang="de-DE" dirty="0" smtClean="0"/>
              <a:t>SARS-CoV-2 am 15.02.2020 bei einer 83-jährigen US-Amerikanerin bestätigt.</a:t>
            </a:r>
          </a:p>
          <a:p>
            <a:pPr lvl="2"/>
            <a:r>
              <a:rPr lang="de-DE" dirty="0" smtClean="0"/>
              <a:t>neg. Laborbefund für ihren 85-jähriger Ehemann </a:t>
            </a:r>
            <a:endParaRPr lang="de-DE" dirty="0"/>
          </a:p>
          <a:p>
            <a:pPr lvl="1"/>
            <a:r>
              <a:rPr lang="de-DE" dirty="0" smtClean="0"/>
              <a:t>MOH Malaysia durchführt </a:t>
            </a:r>
            <a:r>
              <a:rPr lang="de-DE" dirty="0" err="1" smtClean="0"/>
              <a:t>KoNa</a:t>
            </a:r>
            <a:r>
              <a:rPr lang="de-DE" dirty="0" smtClean="0"/>
              <a:t> für Crew und Passagiere des Fluges.</a:t>
            </a:r>
          </a:p>
        </p:txBody>
      </p:sp>
      <p:sp>
        <p:nvSpPr>
          <p:cNvPr id="6"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Kreuzfahrtschiffe</a:t>
            </a:r>
            <a:endParaRPr lang="de-DE" sz="3200" dirty="0"/>
          </a:p>
        </p:txBody>
      </p:sp>
    </p:spTree>
    <p:extLst>
      <p:ext uri="{BB962C8B-B14F-4D97-AF65-F5344CB8AC3E}">
        <p14:creationId xmlns:p14="http://schemas.microsoft.com/office/powerpoint/2010/main" val="150627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
          <p:cNvSpPr txBox="1">
            <a:spLocks/>
          </p:cNvSpPr>
          <p:nvPr/>
        </p:nvSpPr>
        <p:spPr>
          <a:xfrm>
            <a:off x="457200" y="274638"/>
            <a:ext cx="8219256" cy="63408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Inzidenz, Maßnahmen in China</a:t>
            </a:r>
            <a:endParaRPr lang="de-DE" sz="3200" dirty="0"/>
          </a:p>
        </p:txBody>
      </p:sp>
      <p:graphicFrame>
        <p:nvGraphicFramePr>
          <p:cNvPr id="25" name="Objekt 24"/>
          <p:cNvGraphicFramePr>
            <a:graphicFrameLocks noChangeAspect="1"/>
          </p:cNvGraphicFramePr>
          <p:nvPr>
            <p:extLst>
              <p:ext uri="{D42A27DB-BD31-4B8C-83A1-F6EECF244321}">
                <p14:modId xmlns:p14="http://schemas.microsoft.com/office/powerpoint/2010/main" val="3065234569"/>
              </p:ext>
            </p:extLst>
          </p:nvPr>
        </p:nvGraphicFramePr>
        <p:xfrm>
          <a:off x="449752" y="1340768"/>
          <a:ext cx="9370876" cy="4824536"/>
        </p:xfrm>
        <a:graphic>
          <a:graphicData uri="http://schemas.openxmlformats.org/presentationml/2006/ole">
            <mc:AlternateContent xmlns:mc="http://schemas.openxmlformats.org/markup-compatibility/2006">
              <mc:Choice xmlns:v="urn:schemas-microsoft-com:vml" Requires="v">
                <p:oleObj spid="_x0000_s1057" name="Dokument" r:id="rId5" imgW="9228931" imgH="4751274" progId="Word.Document.12">
                  <p:embed/>
                </p:oleObj>
              </mc:Choice>
              <mc:Fallback>
                <p:oleObj name="Dokument" r:id="rId5" imgW="9228931" imgH="4751274" progId="Word.Document.12">
                  <p:embed/>
                  <p:pic>
                    <p:nvPicPr>
                      <p:cNvPr id="0" name=""/>
                      <p:cNvPicPr/>
                      <p:nvPr/>
                    </p:nvPicPr>
                    <p:blipFill>
                      <a:blip r:embed="rId6"/>
                      <a:stretch>
                        <a:fillRect/>
                      </a:stretch>
                    </p:blipFill>
                    <p:spPr>
                      <a:xfrm>
                        <a:off x="449752" y="1340768"/>
                        <a:ext cx="9370876" cy="4824536"/>
                      </a:xfrm>
                      <a:prstGeom prst="rect">
                        <a:avLst/>
                      </a:prstGeom>
                    </p:spPr>
                  </p:pic>
                </p:oleObj>
              </mc:Fallback>
            </mc:AlternateContent>
          </a:graphicData>
        </a:graphic>
      </p:graphicFrame>
    </p:spTree>
    <p:extLst>
      <p:ext uri="{BB962C8B-B14F-4D97-AF65-F5344CB8AC3E}">
        <p14:creationId xmlns:p14="http://schemas.microsoft.com/office/powerpoint/2010/main" val="820599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07" y="404664"/>
            <a:ext cx="8319187" cy="58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95536" y="6381328"/>
            <a:ext cx="8496944" cy="369332"/>
          </a:xfrm>
          <a:prstGeom prst="rect">
            <a:avLst/>
          </a:prstGeom>
          <a:noFill/>
        </p:spPr>
        <p:txBody>
          <a:bodyPr wrap="square" rtlCol="0">
            <a:spAutoFit/>
          </a:bodyPr>
          <a:lstStyle/>
          <a:p>
            <a:r>
              <a:rPr lang="de-DE" dirty="0" smtClean="0"/>
              <a:t>Neue Fälle in Provinzen in China, mit einer kumulativen Inzidenz &gt;1,0; Stand 16.02.2020</a:t>
            </a:r>
            <a:endParaRPr lang="de-DE" dirty="0"/>
          </a:p>
        </p:txBody>
      </p:sp>
    </p:spTree>
    <p:extLst>
      <p:ext uri="{BB962C8B-B14F-4D97-AF65-F5344CB8AC3E}">
        <p14:creationId xmlns:p14="http://schemas.microsoft.com/office/powerpoint/2010/main" val="292591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920880" cy="553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83568" y="5733256"/>
            <a:ext cx="5544616" cy="923330"/>
          </a:xfrm>
          <a:prstGeom prst="rect">
            <a:avLst/>
          </a:prstGeom>
          <a:noFill/>
        </p:spPr>
        <p:txBody>
          <a:bodyPr wrap="square" rtlCol="0">
            <a:spAutoFit/>
          </a:bodyPr>
          <a:lstStyle/>
          <a:p>
            <a:r>
              <a:rPr lang="en-US" dirty="0" smtClean="0"/>
              <a:t>CFR: 	Hubei: 2,91</a:t>
            </a:r>
          </a:p>
          <a:p>
            <a:r>
              <a:rPr lang="en-US" dirty="0"/>
              <a:t> </a:t>
            </a:r>
            <a:r>
              <a:rPr lang="en-US" dirty="0" smtClean="0"/>
              <a:t>                Rest China: 0,71 (p=0,0001, 95% CI 0.57-0,87)</a:t>
            </a:r>
          </a:p>
          <a:p>
            <a:r>
              <a:rPr lang="en-US" dirty="0" smtClean="0"/>
              <a:t>                 </a:t>
            </a:r>
            <a:r>
              <a:rPr lang="en-US" dirty="0" err="1" smtClean="0"/>
              <a:t>Ausland</a:t>
            </a:r>
            <a:r>
              <a:rPr lang="en-US" dirty="0" smtClean="0"/>
              <a:t>: 0,4  (p=0,0001, 95% CI 0.08-1,2)  </a:t>
            </a:r>
            <a:endParaRPr lang="en-US" dirty="0"/>
          </a:p>
        </p:txBody>
      </p:sp>
      <p:sp>
        <p:nvSpPr>
          <p:cNvPr id="5" name="Textfeld 4"/>
          <p:cNvSpPr txBox="1"/>
          <p:nvPr/>
        </p:nvSpPr>
        <p:spPr>
          <a:xfrm>
            <a:off x="6660232" y="5635158"/>
            <a:ext cx="1843871" cy="369332"/>
          </a:xfrm>
          <a:prstGeom prst="rect">
            <a:avLst/>
          </a:prstGeom>
          <a:noFill/>
        </p:spPr>
        <p:txBody>
          <a:bodyPr wrap="square" rtlCol="0">
            <a:spAutoFit/>
          </a:bodyPr>
          <a:lstStyle/>
          <a:p>
            <a:r>
              <a:rPr lang="en-US" dirty="0" smtClean="0"/>
              <a:t>Stand 17.02.2020 </a:t>
            </a:r>
            <a:endParaRPr lang="en-US" dirty="0"/>
          </a:p>
        </p:txBody>
      </p:sp>
    </p:spTree>
    <p:extLst>
      <p:ext uri="{BB962C8B-B14F-4D97-AF65-F5344CB8AC3E}">
        <p14:creationId xmlns:p14="http://schemas.microsoft.com/office/powerpoint/2010/main" val="46427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92696"/>
            <a:ext cx="8229600" cy="5433467"/>
          </a:xfrm>
        </p:spPr>
        <p:txBody>
          <a:bodyPr>
            <a:normAutofit/>
          </a:bodyPr>
          <a:lstStyle/>
          <a:p>
            <a:r>
              <a:rPr lang="de-DE" sz="1800" b="1" dirty="0" smtClean="0"/>
              <a:t>Die aus Wuhan gemeldete höhere Todesfallrate könnte überschätzt werden.    </a:t>
            </a:r>
          </a:p>
          <a:p>
            <a:pPr marL="0" indent="0">
              <a:buNone/>
            </a:pPr>
            <a:r>
              <a:rPr lang="de-DE" sz="1800" dirty="0" smtClean="0"/>
              <a:t>Die tatsächliche Zahl der Fälle in Wuhan wird möglicherweise erheblich unterschätzt (Untererfassung milde oder asymptomatische Verläufe). Dies noch verstärkt dadurch , dass Gesundheitseinrichtungen und Testkapazitäten in Wuhan ihre Kapazitätsgrenzen erreicht haben („Bevorzugung“ schwerer Fälle, andere Todesfälle werden mitgezählt).</a:t>
            </a:r>
          </a:p>
          <a:p>
            <a:pPr marL="0" indent="0">
              <a:buNone/>
            </a:pPr>
            <a:endParaRPr lang="de-DE" sz="1800" dirty="0" smtClean="0"/>
          </a:p>
          <a:p>
            <a:r>
              <a:rPr lang="de-DE" sz="1800" b="1" dirty="0" smtClean="0"/>
              <a:t>Die geringeren Todesfälle außerhalb von Wuhan könnten unterschätzt werden.    </a:t>
            </a:r>
          </a:p>
          <a:p>
            <a:pPr marL="0" indent="0">
              <a:buNone/>
            </a:pPr>
            <a:r>
              <a:rPr lang="de-DE" sz="1800" dirty="0" smtClean="0"/>
              <a:t>Da die Epidemie später in anderen Regionen und Ländern eintrat, kann es zu einer Verzögerung des Auftretens und/oder der Meldung von tödlichen Fällen und deren Meldung kommen. </a:t>
            </a:r>
          </a:p>
          <a:p>
            <a:pPr marL="0" indent="0">
              <a:buNone/>
            </a:pPr>
            <a:endParaRPr lang="de-DE" sz="1800" dirty="0" smtClean="0"/>
          </a:p>
          <a:p>
            <a:r>
              <a:rPr lang="de-DE" sz="1800" b="1" dirty="0" smtClean="0"/>
              <a:t>Die Sterblichkeitsraten können in den verschiedenen Regionen tatsächlich unterschiedlich sein.</a:t>
            </a:r>
          </a:p>
          <a:p>
            <a:pPr marL="0" indent="0">
              <a:buNone/>
            </a:pPr>
            <a:r>
              <a:rPr lang="de-DE" sz="1800" dirty="0" smtClean="0"/>
              <a:t>Unterschiede in der medizinischen Versorgung (Intensivpflege, Beatmung, ECMO).Immungenetik und sozioökonomische Faktoren können möglicherweise zu Unterschieden in der Anfälligkeit für die Krankheit beitragen (Vorerkrankung mit anderen Coronaviren?).</a:t>
            </a:r>
            <a:endParaRPr lang="en-US" sz="1800" dirty="0"/>
          </a:p>
        </p:txBody>
      </p:sp>
    </p:spTree>
    <p:extLst>
      <p:ext uri="{BB962C8B-B14F-4D97-AF65-F5344CB8AC3E}">
        <p14:creationId xmlns:p14="http://schemas.microsoft.com/office/powerpoint/2010/main" val="174889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Screening Hong Kong, 23.-26.1., n=45</a:t>
            </a:r>
            <a:endParaRPr lang="en-US"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14545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Bildschirmpräsentation (4:3)</PresentationFormat>
  <Paragraphs>104</Paragraphs>
  <Slides>21</Slides>
  <Notes>5</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3" baseType="lpstr">
      <vt:lpstr>Larissa</vt:lpstr>
      <vt:lpstr>Dokument</vt:lpstr>
      <vt:lpstr>Update zum (Covid-19), 17.Februar 2020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Screening Hong Kong, 23.-26.1., n=45</vt:lpstr>
      <vt:lpstr>PowerPoint-Präsentation</vt:lpstr>
      <vt:lpstr>PowerPoint-Präsentation</vt:lpstr>
      <vt:lpstr>“Community Transmission”</vt:lpstr>
      <vt:lpstr>COVID-19 Infektionsketten außerhalb China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McFarland, Sarah</cp:lastModifiedBy>
  <cp:revision>183</cp:revision>
  <cp:lastPrinted>2020-02-14T11:49:31Z</cp:lastPrinted>
  <dcterms:created xsi:type="dcterms:W3CDTF">2020-02-03T08:44:15Z</dcterms:created>
  <dcterms:modified xsi:type="dcterms:W3CDTF">2020-02-17T12:03:47Z</dcterms:modified>
</cp:coreProperties>
</file>