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326" r:id="rId4"/>
    <p:sldId id="328" r:id="rId5"/>
    <p:sldId id="330" r:id="rId6"/>
    <p:sldId id="331" r:id="rId7"/>
    <p:sldId id="332" r:id="rId8"/>
    <p:sldId id="329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4" autoAdjust="0"/>
  </p:normalViewPr>
  <p:slideViewPr>
    <p:cSldViewPr>
      <p:cViewPr>
        <p:scale>
          <a:sx n="110" d="100"/>
          <a:sy n="110" d="100"/>
        </p:scale>
        <p:origin x="-78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72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76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26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9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2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2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6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48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8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6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18.Februar 2020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6947248" y="6519446"/>
            <a:ext cx="2196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ECDC; Stand 17.02.2020</a:t>
            </a:r>
            <a:endParaRPr lang="de-DE" sz="16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199" y="1052737"/>
            <a:ext cx="8524403" cy="1296144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de-DE" sz="2000" b="1" dirty="0" smtClean="0">
                <a:ea typeface="Calibri"/>
              </a:rPr>
              <a:t>Weltweit </a:t>
            </a:r>
            <a:r>
              <a:rPr lang="de-DE" sz="2000" b="1" dirty="0">
                <a:ea typeface="Calibri"/>
              </a:rPr>
              <a:t>73.335 </a:t>
            </a:r>
            <a:r>
              <a:rPr lang="de-DE" sz="2000" dirty="0" smtClean="0">
                <a:ea typeface="Calibri"/>
              </a:rPr>
              <a:t>Fälle (+</a:t>
            </a:r>
            <a:r>
              <a:rPr lang="de-DE" sz="2000" dirty="0">
                <a:ea typeface="Calibri"/>
              </a:rPr>
              <a:t>1.984</a:t>
            </a:r>
            <a:r>
              <a:rPr lang="de-DE" sz="2000" dirty="0" smtClean="0">
                <a:ea typeface="Calibri"/>
              </a:rPr>
              <a:t>), </a:t>
            </a:r>
            <a:r>
              <a:rPr lang="de-DE" sz="2000" dirty="0">
                <a:ea typeface="Calibri"/>
              </a:rPr>
              <a:t>davon 1.874 </a:t>
            </a:r>
            <a:r>
              <a:rPr lang="de-DE" sz="2000" dirty="0" smtClean="0">
                <a:ea typeface="Calibri"/>
              </a:rPr>
              <a:t>Todesfälle (+99, 2,6% CFR), </a:t>
            </a:r>
          </a:p>
          <a:p>
            <a:pPr>
              <a:spcAft>
                <a:spcPts val="0"/>
              </a:spcAft>
            </a:pPr>
            <a:r>
              <a:rPr lang="de-DE" sz="2000" b="1" dirty="0" smtClean="0">
                <a:ea typeface="Calibri"/>
              </a:rPr>
              <a:t>China </a:t>
            </a:r>
            <a:r>
              <a:rPr lang="de-DE" sz="2000" b="1" dirty="0">
                <a:ea typeface="Calibri"/>
              </a:rPr>
              <a:t>72.530 </a:t>
            </a:r>
            <a:r>
              <a:rPr lang="de-DE" sz="2000" dirty="0" smtClean="0">
                <a:ea typeface="Calibri"/>
              </a:rPr>
              <a:t>Fälle (+</a:t>
            </a:r>
            <a:r>
              <a:rPr lang="de-DE" sz="2000" dirty="0">
                <a:ea typeface="Calibri"/>
              </a:rPr>
              <a:t>1.891</a:t>
            </a:r>
            <a:r>
              <a:rPr lang="de-DE" sz="2000" dirty="0" smtClean="0">
                <a:ea typeface="Calibri"/>
              </a:rPr>
              <a:t>), </a:t>
            </a:r>
            <a:r>
              <a:rPr lang="de-DE" sz="2000" dirty="0">
                <a:ea typeface="Calibri"/>
              </a:rPr>
              <a:t>1.772 Todesfälle (</a:t>
            </a:r>
            <a:r>
              <a:rPr lang="de-DE" sz="2000" dirty="0" smtClean="0">
                <a:ea typeface="Calibri"/>
              </a:rPr>
              <a:t>2,6% CFR), </a:t>
            </a:r>
            <a:r>
              <a:rPr lang="de-DE" sz="2000" dirty="0">
                <a:ea typeface="Calibri"/>
              </a:rPr>
              <a:t>11.741 (16,2%) "ernsthaft </a:t>
            </a:r>
            <a:r>
              <a:rPr lang="de-DE" sz="2000" dirty="0" smtClean="0">
                <a:ea typeface="Calibri"/>
              </a:rPr>
              <a:t>erkrankt</a:t>
            </a:r>
          </a:p>
          <a:p>
            <a:pPr lvl="1"/>
            <a:r>
              <a:rPr lang="de-DE" sz="1600" dirty="0" err="1" smtClean="0">
                <a:ea typeface="Calibri"/>
              </a:rPr>
              <a:t>Hubei</a:t>
            </a:r>
            <a:r>
              <a:rPr lang="de-DE" sz="1600" dirty="0">
                <a:ea typeface="Calibri"/>
              </a:rPr>
              <a:t>: 59.989 (+1.861) Fälle (81,8% von Gesamt), 1.790 Todesfälle (3 </a:t>
            </a:r>
            <a:r>
              <a:rPr lang="de-DE" sz="1600" dirty="0" smtClean="0">
                <a:ea typeface="Calibri"/>
              </a:rPr>
              <a:t>% CFR)</a:t>
            </a:r>
            <a:endParaRPr lang="de-DE" sz="1600" dirty="0">
              <a:ea typeface="Calibri"/>
            </a:endParaRPr>
          </a:p>
          <a:p>
            <a:pPr>
              <a:spcAft>
                <a:spcPts val="0"/>
              </a:spcAft>
            </a:pPr>
            <a:endParaRPr lang="de-DE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696744" cy="32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6911752" y="6489807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ECDC; Stand 17.02.2020</a:t>
            </a:r>
            <a:endParaRPr lang="de-DE" sz="160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79512" y="1051200"/>
            <a:ext cx="8712968" cy="2208691"/>
          </a:xfrm>
        </p:spPr>
        <p:txBody>
          <a:bodyPr>
            <a:normAutofit fontScale="85000" lnSpcReduction="20000"/>
          </a:bodyPr>
          <a:lstStyle/>
          <a:p>
            <a:pPr marL="228600" lvl="0" indent="0">
              <a:buNone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International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: </a:t>
            </a: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25 </a:t>
            </a:r>
            <a:r>
              <a:rPr lang="de-DE" sz="2000" b="1" dirty="0">
                <a:solidFill>
                  <a:prstClr val="black"/>
                </a:solidFill>
                <a:ea typeface="Calibri"/>
              </a:rPr>
              <a:t>Länder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 verzeichnen </a:t>
            </a:r>
            <a:r>
              <a:rPr lang="de-DE" sz="2000" b="1" dirty="0">
                <a:solidFill>
                  <a:prstClr val="black"/>
                </a:solidFill>
                <a:ea typeface="Calibri"/>
              </a:rPr>
              <a:t>739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(+93)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, davon: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1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Todesfall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Philippinen, 1 Todesfall Japan, 1 Todesfall Frankreich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prstClr val="black"/>
                </a:solidFill>
                <a:ea typeface="Calibri"/>
              </a:rPr>
              <a:t>2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9 schwere Krankheitsverläufe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  <a:ea typeface="Calibri"/>
              </a:rPr>
              <a:t>9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Länder in Europa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(WHO Region) mit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insgesamt </a:t>
            </a:r>
            <a:r>
              <a:rPr lang="de-DE" sz="2000" b="1" dirty="0" smtClean="0">
                <a:solidFill>
                  <a:prstClr val="black"/>
                </a:solidFill>
                <a:ea typeface="Calibri"/>
              </a:rPr>
              <a:t>47 </a:t>
            </a:r>
            <a:r>
              <a:rPr lang="de-DE" sz="2000" b="1" dirty="0">
                <a:solidFill>
                  <a:prstClr val="black"/>
                </a:solidFill>
                <a:ea typeface="Calibri"/>
              </a:rPr>
              <a:t>Fällen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(FR, DE, IT,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ES, </a:t>
            </a:r>
            <a:r>
              <a:rPr lang="de-DE" sz="2000" dirty="0">
                <a:solidFill>
                  <a:prstClr val="black"/>
                </a:solidFill>
                <a:ea typeface="Calibri"/>
              </a:rPr>
              <a:t>SE, UK, FI, </a:t>
            </a:r>
            <a:r>
              <a:rPr lang="de-DE" sz="2000" dirty="0" smtClean="0">
                <a:solidFill>
                  <a:prstClr val="black"/>
                </a:solidFill>
                <a:ea typeface="Calibri"/>
              </a:rPr>
              <a:t>BE, RU)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prstClr val="black"/>
                </a:solidFill>
              </a:rPr>
              <a:t>454 (+85) bestätigte Fälle auf dem Kreuzfahrtschiff „ Diamond </a:t>
            </a:r>
            <a:r>
              <a:rPr lang="de-DE" sz="2000" dirty="0" err="1" smtClean="0">
                <a:solidFill>
                  <a:prstClr val="black"/>
                </a:solidFill>
              </a:rPr>
              <a:t>Princess</a:t>
            </a:r>
            <a:r>
              <a:rPr lang="de-DE" sz="2000" dirty="0" smtClean="0">
                <a:solidFill>
                  <a:prstClr val="black"/>
                </a:solidFill>
              </a:rPr>
              <a:t>“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de-DE" sz="2000" dirty="0"/>
              <a:t>Die neuen Fälle kommen von dem Kreuzfahrtschiff (+85), Japan (+5), Thailand (+1) und Singapur (+2)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5330276" cy="326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18.Februar 2020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6911752" y="6489807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WHO; Stand 17.02.2020</a:t>
            </a:r>
            <a:endParaRPr lang="de-DE" sz="16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Update zum (COVID-19), 18.Februar 2020</a:t>
            </a:r>
            <a:endParaRPr lang="de-D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92281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632848" cy="53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0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6203032" cy="5073427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Patient am 14.1. mit Fieber und Husten aufgenommen</a:t>
            </a:r>
          </a:p>
          <a:p>
            <a:r>
              <a:rPr lang="de-DE" dirty="0" smtClean="0"/>
              <a:t>Keine Vorerkrankungen</a:t>
            </a:r>
          </a:p>
          <a:p>
            <a:r>
              <a:rPr lang="de-DE" dirty="0" smtClean="0"/>
              <a:t>22.01. Nachweis von SARS </a:t>
            </a:r>
            <a:r>
              <a:rPr lang="de-DE" dirty="0" err="1" smtClean="0"/>
              <a:t>CoV</a:t>
            </a:r>
            <a:r>
              <a:rPr lang="de-DE" dirty="0" smtClean="0"/>
              <a:t> 2</a:t>
            </a:r>
          </a:p>
          <a:p>
            <a:r>
              <a:rPr lang="de-DE" dirty="0" err="1" smtClean="0"/>
              <a:t>Afebril</a:t>
            </a:r>
            <a:r>
              <a:rPr lang="de-DE" dirty="0" smtClean="0"/>
              <a:t> nach 9 Tagen, gleichzeitig zunehmende Luftnot</a:t>
            </a:r>
          </a:p>
          <a:p>
            <a:r>
              <a:rPr lang="de-DE" dirty="0" smtClean="0"/>
              <a:t>Therapie mit </a:t>
            </a:r>
            <a:r>
              <a:rPr lang="de-DE" dirty="0" err="1" smtClean="0"/>
              <a:t>Kaletra</a:t>
            </a:r>
            <a:r>
              <a:rPr lang="de-DE" dirty="0" smtClean="0"/>
              <a:t>, Interferon, </a:t>
            </a:r>
            <a:r>
              <a:rPr lang="de-DE" dirty="0" err="1" smtClean="0"/>
              <a:t>Prednisolon</a:t>
            </a:r>
            <a:r>
              <a:rPr lang="de-DE" dirty="0" smtClean="0"/>
              <a:t>, </a:t>
            </a:r>
            <a:r>
              <a:rPr lang="de-DE" dirty="0" err="1" smtClean="0"/>
              <a:t>Meropenem</a:t>
            </a:r>
            <a:endParaRPr lang="de-DE" dirty="0" smtClean="0"/>
          </a:p>
          <a:p>
            <a:r>
              <a:rPr lang="de-DE" dirty="0" smtClean="0"/>
              <a:t>Beatmung wegen “Klaustrophobie” vom Patienten abgelehnt</a:t>
            </a:r>
          </a:p>
          <a:p>
            <a:r>
              <a:rPr lang="de-DE" dirty="0" smtClean="0"/>
              <a:t>Zunehmend respiratorische Insuffizienz, Exitus am 27.1.</a:t>
            </a:r>
          </a:p>
          <a:p>
            <a:r>
              <a:rPr lang="de-DE" dirty="0" smtClean="0"/>
              <a:t>Histologie: frühes ARDS (hyaline Membranen, intraalveoläres Ödem)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705813" cy="18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62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cdn.vox-cdn.com/uploads/chorus_asset/file/19630038/Screen_Shot_2020_01_26_at_12.09.22_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200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15616" y="5620598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Lancet, 24.1.2020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7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nonews.com/wp-content/uploads/2020/02/2122020charts-1024x6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359863" cy="490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8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4458"/>
            <a:ext cx="8229600" cy="42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17362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Bildschirmpräsentation (4:3)</PresentationFormat>
  <Paragraphs>26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Update zum (COVID-19), 18.Februar 2020</vt:lpstr>
      <vt:lpstr>Update zum (COVID-19), 18.Februar 2020</vt:lpstr>
      <vt:lpstr>Update zum (COVID-19), 18.Februar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Jansen, Andreas</cp:lastModifiedBy>
  <cp:revision>188</cp:revision>
  <cp:lastPrinted>2020-02-14T11:49:31Z</cp:lastPrinted>
  <dcterms:created xsi:type="dcterms:W3CDTF">2020-02-03T08:44:15Z</dcterms:created>
  <dcterms:modified xsi:type="dcterms:W3CDTF">2020-02-18T09:23:45Z</dcterms:modified>
</cp:coreProperties>
</file>