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9"/>
  </p:notesMasterIdLst>
  <p:handoutMasterIdLst>
    <p:handoutMasterId r:id="rId20"/>
  </p:handoutMasterIdLst>
  <p:sldIdLst>
    <p:sldId id="387" r:id="rId2"/>
    <p:sldId id="388" r:id="rId3"/>
    <p:sldId id="389" r:id="rId4"/>
    <p:sldId id="356" r:id="rId5"/>
    <p:sldId id="357" r:id="rId6"/>
    <p:sldId id="358" r:id="rId7"/>
    <p:sldId id="359" r:id="rId8"/>
    <p:sldId id="374" r:id="rId9"/>
    <p:sldId id="417" r:id="rId10"/>
    <p:sldId id="418" r:id="rId11"/>
    <p:sldId id="419" r:id="rId12"/>
    <p:sldId id="423" r:id="rId13"/>
    <p:sldId id="424" r:id="rId14"/>
    <p:sldId id="420" r:id="rId15"/>
    <p:sldId id="422" r:id="rId16"/>
    <p:sldId id="416" r:id="rId17"/>
    <p:sldId id="408" r:id="rId18"/>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0" autoAdjust="0"/>
    <p:restoredTop sz="77565" autoAdjust="0"/>
  </p:normalViewPr>
  <p:slideViewPr>
    <p:cSldViewPr>
      <p:cViewPr>
        <p:scale>
          <a:sx n="120" d="100"/>
          <a:sy n="120" d="100"/>
        </p:scale>
        <p:origin x="-1374" y="-72"/>
      </p:cViewPr>
      <p:guideLst>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3313" cy="340210"/>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sz="quarter" idx="1"/>
          </p:nvPr>
        </p:nvSpPr>
        <p:spPr>
          <a:xfrm>
            <a:off x="5622595" y="0"/>
            <a:ext cx="4303313" cy="340210"/>
          </a:xfrm>
          <a:prstGeom prst="rect">
            <a:avLst/>
          </a:prstGeom>
        </p:spPr>
        <p:txBody>
          <a:bodyPr vert="horz" lIns="91432" tIns="45715" rIns="91432" bIns="45715" rtlCol="0"/>
          <a:lstStyle>
            <a:lvl1pPr algn="r">
              <a:defRPr sz="1200"/>
            </a:lvl1pPr>
          </a:lstStyle>
          <a:p>
            <a:fld id="{A0050C8F-7430-4065-AF7F-F6CF7E4050CF}" type="datetimeFigureOut">
              <a:rPr lang="de-DE" smtClean="0"/>
              <a:t>09.03.2020</a:t>
            </a:fld>
            <a:endParaRPr lang="de-DE"/>
          </a:p>
        </p:txBody>
      </p:sp>
      <p:sp>
        <p:nvSpPr>
          <p:cNvPr id="4" name="Fußzeilenplatzhalter 3"/>
          <p:cNvSpPr>
            <a:spLocks noGrp="1"/>
          </p:cNvSpPr>
          <p:nvPr>
            <p:ph type="ftr" sz="quarter" idx="2"/>
          </p:nvPr>
        </p:nvSpPr>
        <p:spPr>
          <a:xfrm>
            <a:off x="1" y="6456378"/>
            <a:ext cx="4303313" cy="340210"/>
          </a:xfrm>
          <a:prstGeom prst="rect">
            <a:avLst/>
          </a:prstGeom>
        </p:spPr>
        <p:txBody>
          <a:bodyPr vert="horz" lIns="91432" tIns="45715" rIns="91432"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5622595" y="6456378"/>
            <a:ext cx="4303313" cy="340210"/>
          </a:xfrm>
          <a:prstGeom prst="rect">
            <a:avLst/>
          </a:prstGeom>
        </p:spPr>
        <p:txBody>
          <a:bodyPr vert="horz" lIns="91432" tIns="45715" rIns="91432" bIns="45715" rtlCol="0" anchor="b"/>
          <a:lstStyle>
            <a:lvl1pPr algn="r">
              <a:defRPr sz="1200"/>
            </a:lvl1pPr>
          </a:lstStyle>
          <a:p>
            <a:fld id="{C214FDFF-57F4-45F7-9070-06FACBEA3A92}" type="slidenum">
              <a:rPr lang="de-DE" smtClean="0"/>
              <a:t>‹Nr.›</a:t>
            </a:fld>
            <a:endParaRPr lang="de-DE"/>
          </a:p>
        </p:txBody>
      </p:sp>
    </p:spTree>
    <p:extLst>
      <p:ext uri="{BB962C8B-B14F-4D97-AF65-F5344CB8AC3E}">
        <p14:creationId xmlns:p14="http://schemas.microsoft.com/office/powerpoint/2010/main" val="375969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125" cy="339725"/>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idx="1"/>
          </p:nvPr>
        </p:nvSpPr>
        <p:spPr>
          <a:xfrm>
            <a:off x="5622926" y="1"/>
            <a:ext cx="4303713" cy="339725"/>
          </a:xfrm>
          <a:prstGeom prst="rect">
            <a:avLst/>
          </a:prstGeom>
        </p:spPr>
        <p:txBody>
          <a:bodyPr vert="horz" lIns="91432" tIns="45715" rIns="91432" bIns="45715" rtlCol="0"/>
          <a:lstStyle>
            <a:lvl1pPr algn="r">
              <a:defRPr sz="1200"/>
            </a:lvl1pPr>
          </a:lstStyle>
          <a:p>
            <a:fld id="{5F75C241-34BA-47B5-A481-0FECBE3B4B13}" type="datetimeFigureOut">
              <a:rPr lang="de-DE" smtClean="0"/>
              <a:t>09.03.2020</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2" tIns="45715" rIns="91432" bIns="45715" rtlCol="0" anchor="ctr"/>
          <a:lstStyle/>
          <a:p>
            <a:endParaRPr lang="de-DE"/>
          </a:p>
        </p:txBody>
      </p:sp>
      <p:sp>
        <p:nvSpPr>
          <p:cNvPr id="5" name="Notizenplatzhalter 4"/>
          <p:cNvSpPr>
            <a:spLocks noGrp="1"/>
          </p:cNvSpPr>
          <p:nvPr>
            <p:ph type="body" sz="quarter" idx="3"/>
          </p:nvPr>
        </p:nvSpPr>
        <p:spPr>
          <a:xfrm>
            <a:off x="992188" y="3228976"/>
            <a:ext cx="7943850" cy="3059113"/>
          </a:xfrm>
          <a:prstGeom prst="rect">
            <a:avLst/>
          </a:prstGeom>
        </p:spPr>
        <p:txBody>
          <a:bodyPr vert="horz" lIns="91432" tIns="45715" rIns="91432" bIns="457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364"/>
            <a:ext cx="4302125" cy="339725"/>
          </a:xfrm>
          <a:prstGeom prst="rect">
            <a:avLst/>
          </a:prstGeom>
        </p:spPr>
        <p:txBody>
          <a:bodyPr vert="horz" lIns="91432" tIns="45715" rIns="91432"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5622926" y="6456364"/>
            <a:ext cx="4303713" cy="339725"/>
          </a:xfrm>
          <a:prstGeom prst="rect">
            <a:avLst/>
          </a:prstGeom>
        </p:spPr>
        <p:txBody>
          <a:bodyPr vert="horz" lIns="91432" tIns="45715" rIns="91432" bIns="45715" rtlCol="0" anchor="b"/>
          <a:lstStyle>
            <a:lvl1pPr algn="r">
              <a:defRPr sz="1200"/>
            </a:lvl1pPr>
          </a:lstStyle>
          <a:p>
            <a:fld id="{5D94784D-ACB2-4C06-BA24-2437C87E0754}" type="slidenum">
              <a:rPr lang="de-DE" smtClean="0"/>
              <a:t>‹Nr.›</a:t>
            </a:fld>
            <a:endParaRPr lang="de-DE"/>
          </a:p>
        </p:txBody>
      </p:sp>
    </p:spTree>
    <p:extLst>
      <p:ext uri="{BB962C8B-B14F-4D97-AF65-F5344CB8AC3E}">
        <p14:creationId xmlns:p14="http://schemas.microsoft.com/office/powerpoint/2010/main" val="4331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http://opendatadpc.maps.arcgis.com/apps/opsdashboard/index.html#/dae18c330e8e4093bb090ab0aa2b4892</a:t>
            </a:r>
          </a:p>
          <a:p>
            <a:r>
              <a:rPr lang="de-DE" dirty="0" smtClean="0"/>
              <a:t>https://en.wikipedia.org/wiki/2020_coronavirus_outbreak_in_Italy </a:t>
            </a:r>
          </a:p>
          <a:p>
            <a:r>
              <a:rPr lang="de-DE" smtClean="0"/>
              <a:t>https://de.wikipedia.org/wiki/COVID-19-Epidemie_in_Italien</a:t>
            </a: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14</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err="1" smtClean="0"/>
              <a:t>Santé</a:t>
            </a:r>
            <a:r>
              <a:rPr lang="de-DE" dirty="0" smtClean="0"/>
              <a:t> </a:t>
            </a:r>
            <a:r>
              <a:rPr lang="de-DE" dirty="0" err="1" smtClean="0"/>
              <a:t>publique</a:t>
            </a:r>
            <a:r>
              <a:rPr lang="de-DE" dirty="0" smtClean="0"/>
              <a:t> </a:t>
            </a:r>
            <a:r>
              <a:rPr lang="de-DE" dirty="0" err="1" smtClean="0"/>
              <a:t>france</a:t>
            </a:r>
            <a:r>
              <a:rPr lang="de-DE" dirty="0" smtClean="0"/>
              <a:t>: https://www.santepubliquefrance.fr/maladies-et-traumatismes/maladies-et-infections-respiratoires/infection-a-coronavirus/articles/infection-au-nouveau-coronavirus-sars-cov-2-covid-19-france-et-monde</a:t>
            </a:r>
          </a:p>
          <a:p>
            <a:r>
              <a:rPr lang="de-DE" dirty="0" smtClean="0"/>
              <a:t>The </a:t>
            </a:r>
            <a:r>
              <a:rPr lang="de-DE" dirty="0" err="1" smtClean="0"/>
              <a:t>Local</a:t>
            </a:r>
            <a:r>
              <a:rPr lang="de-DE" dirty="0" smtClean="0"/>
              <a:t>: https://www.thelocal.fr/20200303/map-which-regions-in-france-are-most-affected-by-coronavirus</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smtClean="0"/>
              <a:t>growth_2020-03-04</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3</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Provinzen</a:t>
            </a:r>
            <a:r>
              <a:rPr lang="de-DE" baseline="0" dirty="0" smtClean="0"/>
              <a:t> in China mit einer Inzidenz &gt;1 plus Tianjin</a:t>
            </a:r>
            <a:endParaRPr lang="de-DE" dirty="0" smtClean="0"/>
          </a:p>
        </p:txBody>
      </p:sp>
      <p:sp>
        <p:nvSpPr>
          <p:cNvPr id="4" name="Foliennummernplatzhalter 3"/>
          <p:cNvSpPr>
            <a:spLocks noGrp="1"/>
          </p:cNvSpPr>
          <p:nvPr>
            <p:ph type="sldNum" sz="quarter" idx="10"/>
          </p:nvPr>
        </p:nvSpPr>
        <p:spPr/>
        <p:txBody>
          <a:bodyPr/>
          <a:lstStyle/>
          <a:p>
            <a:fld id="{E0AFA927-0DED-4E9D-937D-FD41C51A0169}" type="slidenum">
              <a:rPr lang="de-DE" smtClean="0"/>
              <a:t>4</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&gt;250 Fällen</a:t>
            </a:r>
          </a:p>
        </p:txBody>
      </p:sp>
      <p:sp>
        <p:nvSpPr>
          <p:cNvPr id="4" name="Foliennummernplatzhalter 3"/>
          <p:cNvSpPr>
            <a:spLocks noGrp="1"/>
          </p:cNvSpPr>
          <p:nvPr>
            <p:ph type="sldNum" sz="quarter" idx="10"/>
          </p:nvPr>
        </p:nvSpPr>
        <p:spPr/>
        <p:txBody>
          <a:bodyPr/>
          <a:lstStyle/>
          <a:p>
            <a:fld id="{E0AFA927-0DED-4E9D-937D-FD41C51A0169}" type="slidenum">
              <a:rPr lang="de-DE" smtClean="0"/>
              <a:t>5</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&gt;5 und &lt;50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6</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7</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8</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r>
              <a:rPr lang="de-DE" smtClean="0"/>
              <a:t>Bild durch Klicken auf Symbol hinzufügen</a:t>
            </a:r>
            <a:endParaRPr lang="de-DE"/>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t>09.03.2020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t>09.03.2020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t>09.03.2020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94861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t>09.03.2020</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n.wikipedia.org/wiki/2020_coronavirus_outbreak_in_Iran"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www.fr.de/panorama/coronavirus-iran-belegt-horten-masken-vorraeten-todesstrafe-zr-13559208.html" TargetMode="External"/><Relationship Id="rId7" Type="http://schemas.openxmlformats.org/officeDocument/2006/relationships/hyperlink" Target="https://www.wsj.com/articles/iran-mobilizes-300-000-people-and-deploys-drones-and-water-cannon-to-halt-the-spread-of-coronavirus-1158315776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bc.com/news/world-middle-east-51760563" TargetMode="External"/><Relationship Id="rId5" Type="http://schemas.openxmlformats.org/officeDocument/2006/relationships/hyperlink" Target="https://www.bbc.com/news/world-middle-east-51642926" TargetMode="External"/><Relationship Id="rId4" Type="http://schemas.openxmlformats.org/officeDocument/2006/relationships/hyperlink" Target="https://www.rnz.co.nz/news/world/410931/coronavirus-iran-temporarily-frees-54-000-prisoners-to-combat-sprea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2020_coronavirus_outbreak_in_South_Kore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9. März </a:t>
            </a:r>
            <a:r>
              <a:rPr lang="de-DE" sz="2400" dirty="0">
                <a:latin typeface="ScalaSansPro-Bold" pitchFamily="50" charset="0"/>
              </a:rPr>
              <a:t>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3" name="Tabelle 2"/>
          <p:cNvGraphicFramePr>
            <a:graphicFrameLocks noGrp="1"/>
          </p:cNvGraphicFramePr>
          <p:nvPr>
            <p:extLst>
              <p:ext uri="{D42A27DB-BD31-4B8C-83A1-F6EECF244321}">
                <p14:modId xmlns:p14="http://schemas.microsoft.com/office/powerpoint/2010/main" val="1504219697"/>
              </p:ext>
            </p:extLst>
          </p:nvPr>
        </p:nvGraphicFramePr>
        <p:xfrm>
          <a:off x="336259" y="1124744"/>
          <a:ext cx="8327465" cy="1491077"/>
        </p:xfrm>
        <a:graphic>
          <a:graphicData uri="http://schemas.openxmlformats.org/drawingml/2006/table">
            <a:tbl>
              <a:tblPr firstRow="1" firstCol="1" bandRow="1">
                <a:tableStyleId>{3B4B98B0-60AC-42C2-AFA5-B58CD77FA1E5}</a:tableStyleId>
              </a:tblPr>
              <a:tblGrid>
                <a:gridCol w="1211405"/>
                <a:gridCol w="858536"/>
                <a:gridCol w="1102908"/>
                <a:gridCol w="1100017"/>
                <a:gridCol w="1100017"/>
                <a:gridCol w="961251"/>
                <a:gridCol w="1059544"/>
                <a:gridCol w="933787"/>
              </a:tblGrid>
              <a:tr h="633671">
                <a:tc>
                  <a:txBody>
                    <a:bodyPr/>
                    <a:lstStyle/>
                    <a:p>
                      <a:pPr algn="ctr">
                        <a:lnSpc>
                          <a:spcPct val="115000"/>
                        </a:lnSpc>
                        <a:spcAft>
                          <a:spcPts val="0"/>
                        </a:spcAft>
                      </a:pPr>
                      <a:r>
                        <a:rPr lang="de-DE" sz="1400" dirty="0">
                          <a:effectLst/>
                        </a:rPr>
                        <a:t> </a:t>
                      </a:r>
                      <a:endParaRPr lang="de-DE"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r>
                        <a:rPr lang="de-DE" sz="1400" dirty="0" smtClean="0">
                          <a:effectLst/>
                        </a:rPr>
                        <a:t>(seit Freitag)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Sterbe-quote</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a:effectLst/>
                        </a:rPr>
                        <a:t>Weltweit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+11.894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110.014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5.750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62.225</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+440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3.828</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3,5%</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smtClean="0">
                          <a:effectLst/>
                        </a:rPr>
                        <a:t>China</a:t>
                      </a:r>
                    </a:p>
                    <a:p>
                      <a:pPr algn="ctr">
                        <a:lnSpc>
                          <a:spcPct val="115000"/>
                        </a:lnSpc>
                        <a:spcAft>
                          <a:spcPts val="0"/>
                        </a:spcAft>
                      </a:pPr>
                      <a:r>
                        <a:rPr lang="de-DE" sz="1100" b="1" dirty="0" smtClean="0">
                          <a:effectLst/>
                          <a:latin typeface="Calibri"/>
                          <a:ea typeface="Calibri"/>
                          <a:cs typeface="Times New Roman"/>
                        </a:rPr>
                        <a:t>(inkl.</a:t>
                      </a:r>
                      <a:r>
                        <a:rPr lang="de-DE" sz="1100" b="1" baseline="0" dirty="0" smtClean="0">
                          <a:effectLst/>
                          <a:latin typeface="Calibri"/>
                          <a:ea typeface="Calibri"/>
                          <a:cs typeface="Times New Roman"/>
                        </a:rPr>
                        <a:t> </a:t>
                      </a:r>
                      <a:r>
                        <a:rPr lang="de-DE" sz="1100" b="1" dirty="0" smtClean="0">
                          <a:effectLst/>
                          <a:latin typeface="Calibri"/>
                          <a:ea typeface="Calibri"/>
                          <a:cs typeface="Times New Roman"/>
                        </a:rPr>
                        <a:t>HK, Macau)</a:t>
                      </a:r>
                      <a:endParaRPr lang="de-DE"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+193</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80.860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Calibri"/>
                          <a:cs typeface="Times New Roman"/>
                        </a:rPr>
                        <a:t>5.115</a:t>
                      </a:r>
                      <a:endParaRPr lang="de-DE" sz="1400" b="1" dirty="0">
                        <a:effectLst/>
                        <a:latin typeface="+mn-lt"/>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58.665</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+77</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3.121</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3,9%</a:t>
                      </a:r>
                      <a:endParaRPr lang="de-DE" sz="1400" b="1" dirty="0">
                        <a:effectLst/>
                        <a:latin typeface="Calibri"/>
                        <a:ea typeface="Calibri"/>
                        <a:cs typeface="Times New Roman"/>
                      </a:endParaRPr>
                    </a:p>
                  </a:txBody>
                  <a:tcPr marL="68580" marR="68580" marT="0" marB="0"/>
                </a:tc>
              </a:tr>
            </a:tbl>
          </a:graphicData>
        </a:graphic>
      </p:graphicFrame>
      <p:sp>
        <p:nvSpPr>
          <p:cNvPr id="10" name="Textfeld 9"/>
          <p:cNvSpPr txBox="1"/>
          <p:nvPr/>
        </p:nvSpPr>
        <p:spPr>
          <a:xfrm>
            <a:off x="5724128" y="6550223"/>
            <a:ext cx="3240360" cy="246221"/>
          </a:xfrm>
          <a:prstGeom prst="rect">
            <a:avLst/>
          </a:prstGeom>
          <a:noFill/>
        </p:spPr>
        <p:txBody>
          <a:bodyPr wrap="square" rtlCol="0">
            <a:spAutoFit/>
          </a:bodyPr>
          <a:lstStyle/>
          <a:p>
            <a:pPr algn="r"/>
            <a:r>
              <a:rPr lang="de-DE" sz="1000" b="1" i="1" dirty="0" smtClean="0"/>
              <a:t>ECDC ; </a:t>
            </a:r>
            <a:r>
              <a:rPr lang="de-DE" sz="1000" b="1" i="1" dirty="0"/>
              <a:t>Stand </a:t>
            </a:r>
            <a:r>
              <a:rPr lang="de-DE" sz="1000" b="1" i="1" dirty="0" smtClean="0"/>
              <a:t>08.03.2020</a:t>
            </a:r>
            <a:endParaRPr lang="de-DE" sz="1000"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7285035" cy="29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14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012160" y="6371658"/>
            <a:ext cx="2808312" cy="369332"/>
          </a:xfrm>
          <a:prstGeom prst="rect">
            <a:avLst/>
          </a:prstGeom>
          <a:noFill/>
        </p:spPr>
        <p:txBody>
          <a:bodyPr wrap="square" rtlCol="0">
            <a:spAutoFit/>
          </a:bodyPr>
          <a:lstStyle/>
          <a:p>
            <a:r>
              <a:rPr lang="de-DE" dirty="0" smtClean="0">
                <a:solidFill>
                  <a:prstClr val="black"/>
                </a:solidFill>
              </a:rPr>
              <a:t>Stand: 08.03, Quelle, KCDC</a:t>
            </a:r>
            <a:endParaRPr lang="de-DE" dirty="0">
              <a:solidFill>
                <a:prstClr val="black"/>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31" y="756372"/>
            <a:ext cx="8242538" cy="566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137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940064" y="6372036"/>
            <a:ext cx="2736392" cy="369332"/>
          </a:xfrm>
          <a:prstGeom prst="rect">
            <a:avLst/>
          </a:prstGeom>
          <a:noFill/>
        </p:spPr>
        <p:txBody>
          <a:bodyPr wrap="square" rtlCol="0">
            <a:spAutoFit/>
          </a:bodyPr>
          <a:lstStyle/>
          <a:p>
            <a:r>
              <a:rPr lang="de-DE" dirty="0" smtClean="0">
                <a:solidFill>
                  <a:prstClr val="black"/>
                </a:solidFill>
              </a:rPr>
              <a:t>Stand: 08.03., Quelle, KCDC</a:t>
            </a:r>
            <a:endParaRPr lang="de-DE"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00" y="629794"/>
            <a:ext cx="8455800" cy="574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473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15802" y="2276872"/>
            <a:ext cx="4378996" cy="3689753"/>
          </a:xfrm>
          <a:prstGeom prst="rect">
            <a:avLst/>
          </a:prstGeom>
        </p:spPr>
        <p:txBody>
          <a:bodyPr>
            <a:noAutofit/>
          </a:bodyPr>
          <a:lstStyle/>
          <a:p>
            <a:pPr marL="0" indent="0">
              <a:buNone/>
            </a:pPr>
            <a:r>
              <a:rPr lang="de-DE" sz="1400" b="1" u="sng" dirty="0" smtClean="0"/>
              <a:t>Lombardei </a:t>
            </a:r>
          </a:p>
          <a:p>
            <a:r>
              <a:rPr lang="de-DE" sz="1400" dirty="0" smtClean="0"/>
              <a:t>Am 08. März wurden +769 neue Fälle und  +113 neue Todesfälle gemeldet. </a:t>
            </a:r>
          </a:p>
          <a:p>
            <a:r>
              <a:rPr lang="de-DE" sz="1400" dirty="0" smtClean="0"/>
              <a:t>Am 8. März wurde die </a:t>
            </a:r>
            <a:r>
              <a:rPr lang="de-DE" sz="1400" dirty="0"/>
              <a:t>gesamte Region </a:t>
            </a:r>
            <a:r>
              <a:rPr lang="de-DE" sz="1400" dirty="0" smtClean="0"/>
              <a:t>Lombardei abgeriegelt</a:t>
            </a:r>
          </a:p>
          <a:p>
            <a:pPr marL="0" indent="0">
              <a:buNone/>
            </a:pPr>
            <a:r>
              <a:rPr lang="de-DE" sz="1400" b="1" u="sng" dirty="0" smtClean="0">
                <a:solidFill>
                  <a:prstClr val="black"/>
                </a:solidFill>
              </a:rPr>
              <a:t>Venetien </a:t>
            </a:r>
            <a:r>
              <a:rPr lang="de-DE" sz="1400" b="1" u="sng" dirty="0">
                <a:solidFill>
                  <a:prstClr val="black"/>
                </a:solidFill>
              </a:rPr>
              <a:t>(Veneto):</a:t>
            </a:r>
          </a:p>
          <a:p>
            <a:pPr lvl="0"/>
            <a:r>
              <a:rPr lang="de-DE" sz="1400" dirty="0" smtClean="0">
                <a:solidFill>
                  <a:prstClr val="black"/>
                </a:solidFill>
              </a:rPr>
              <a:t>Am 08. </a:t>
            </a:r>
            <a:r>
              <a:rPr lang="de-DE" sz="1400" dirty="0">
                <a:solidFill>
                  <a:prstClr val="black"/>
                </a:solidFill>
              </a:rPr>
              <a:t>März </a:t>
            </a:r>
            <a:r>
              <a:rPr lang="de-DE" sz="1400" dirty="0" smtClean="0">
                <a:solidFill>
                  <a:prstClr val="black"/>
                </a:solidFill>
              </a:rPr>
              <a:t>wurden +127 neue Fälle und +5 </a:t>
            </a:r>
            <a:r>
              <a:rPr lang="de-DE" sz="1400" dirty="0">
                <a:solidFill>
                  <a:prstClr val="black"/>
                </a:solidFill>
              </a:rPr>
              <a:t>Todesfälle </a:t>
            </a:r>
            <a:r>
              <a:rPr lang="de-DE" sz="1400" dirty="0" smtClean="0">
                <a:solidFill>
                  <a:prstClr val="black"/>
                </a:solidFill>
              </a:rPr>
              <a:t>gemeldet.</a:t>
            </a:r>
          </a:p>
          <a:p>
            <a:pPr marL="0" lvl="0" indent="0">
              <a:buNone/>
            </a:pPr>
            <a:r>
              <a:rPr lang="de-DE" sz="1400" b="1" u="sng" dirty="0" smtClean="0">
                <a:solidFill>
                  <a:prstClr val="black"/>
                </a:solidFill>
              </a:rPr>
              <a:t>Emilia-Romagna</a:t>
            </a:r>
            <a:r>
              <a:rPr lang="de-DE" sz="1400" dirty="0">
                <a:solidFill>
                  <a:prstClr val="black"/>
                </a:solidFill>
              </a:rPr>
              <a:t>:</a:t>
            </a:r>
          </a:p>
          <a:p>
            <a:r>
              <a:rPr lang="de-DE" sz="1400" dirty="0" smtClean="0">
                <a:solidFill>
                  <a:prstClr val="black"/>
                </a:solidFill>
              </a:rPr>
              <a:t>Am 08. </a:t>
            </a:r>
            <a:r>
              <a:rPr lang="de-DE" sz="1400" dirty="0">
                <a:solidFill>
                  <a:prstClr val="black"/>
                </a:solidFill>
              </a:rPr>
              <a:t>März wurden </a:t>
            </a:r>
            <a:r>
              <a:rPr lang="de-DE" sz="1400" dirty="0" smtClean="0">
                <a:solidFill>
                  <a:prstClr val="black"/>
                </a:solidFill>
              </a:rPr>
              <a:t>+170 </a:t>
            </a:r>
            <a:r>
              <a:rPr lang="de-DE" sz="1400" dirty="0">
                <a:solidFill>
                  <a:prstClr val="black"/>
                </a:solidFill>
              </a:rPr>
              <a:t>neue Fälle und  </a:t>
            </a:r>
            <a:r>
              <a:rPr lang="de-DE" sz="1400" dirty="0" smtClean="0">
                <a:solidFill>
                  <a:prstClr val="black"/>
                </a:solidFill>
              </a:rPr>
              <a:t>+8 neue </a:t>
            </a:r>
            <a:r>
              <a:rPr lang="de-DE" sz="1400" dirty="0">
                <a:solidFill>
                  <a:prstClr val="black"/>
                </a:solidFill>
              </a:rPr>
              <a:t>Todesfälle gemeldet. </a:t>
            </a:r>
            <a:endParaRPr lang="de-DE" sz="1400" dirty="0" smtClean="0">
              <a:solidFill>
                <a:prstClr val="black"/>
              </a:solidFill>
            </a:endParaRPr>
          </a:p>
          <a:p>
            <a:pPr marL="0" indent="0">
              <a:buNone/>
            </a:pPr>
            <a:r>
              <a:rPr lang="de-DE" sz="1400" b="1" u="sng" smtClean="0">
                <a:solidFill>
                  <a:prstClr val="black"/>
                </a:solidFill>
              </a:rPr>
              <a:t>Südtirol</a:t>
            </a:r>
            <a:r>
              <a:rPr lang="de-DE" sz="1400" dirty="0" smtClean="0">
                <a:solidFill>
                  <a:prstClr val="black"/>
                </a:solidFill>
              </a:rPr>
              <a:t>:</a:t>
            </a:r>
          </a:p>
          <a:p>
            <a:r>
              <a:rPr lang="de-DE" sz="1400" dirty="0" smtClean="0">
                <a:solidFill>
                  <a:prstClr val="black"/>
                </a:solidFill>
              </a:rPr>
              <a:t>Insgesamt 9 Fälle </a:t>
            </a: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a:t>
            </a:r>
            <a:r>
              <a:rPr lang="de-DE" sz="2400" smtClean="0">
                <a:latin typeface="ScalaSansPro-Bold" pitchFamily="50" charset="0"/>
              </a:rPr>
              <a:t>/ </a:t>
            </a:r>
            <a:r>
              <a:rPr lang="de-DE" sz="2800" smtClean="0">
                <a:latin typeface="ScalaSansPro-Bold" pitchFamily="50" charset="0"/>
              </a:rPr>
              <a:t>Italien </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7596336" y="908720"/>
            <a:ext cx="1368152" cy="12241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048"/>
            <a:ext cx="1656000" cy="2276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feld 4"/>
          <p:cNvSpPr txBox="1"/>
          <p:nvPr/>
        </p:nvSpPr>
        <p:spPr>
          <a:xfrm>
            <a:off x="4935230" y="6179977"/>
            <a:ext cx="1080120" cy="261610"/>
          </a:xfrm>
          <a:prstGeom prst="rect">
            <a:avLst/>
          </a:prstGeom>
          <a:noFill/>
        </p:spPr>
        <p:txBody>
          <a:bodyPr wrap="square" rtlCol="0">
            <a:spAutoFit/>
          </a:bodyPr>
          <a:lstStyle/>
          <a:p>
            <a:r>
              <a:rPr lang="de-DE" sz="1100" b="1" dirty="0" smtClean="0">
                <a:solidFill>
                  <a:srgbClr val="C00000"/>
                </a:solidFill>
              </a:rPr>
              <a:t>21.02.2020</a:t>
            </a:r>
            <a:endParaRPr lang="de-DE" sz="1100" b="1" dirty="0">
              <a:solidFill>
                <a:srgbClr val="C00000"/>
              </a:solidFill>
            </a:endParaRPr>
          </a:p>
        </p:txBody>
      </p:sp>
      <p:sp>
        <p:nvSpPr>
          <p:cNvPr id="16" name="Textfeld 15"/>
          <p:cNvSpPr txBox="1"/>
          <p:nvPr/>
        </p:nvSpPr>
        <p:spPr>
          <a:xfrm>
            <a:off x="6657700" y="6182589"/>
            <a:ext cx="1080120" cy="261610"/>
          </a:xfrm>
          <a:prstGeom prst="rect">
            <a:avLst/>
          </a:prstGeom>
          <a:noFill/>
        </p:spPr>
        <p:txBody>
          <a:bodyPr wrap="square" rtlCol="0">
            <a:spAutoFit/>
          </a:bodyPr>
          <a:lstStyle/>
          <a:p>
            <a:r>
              <a:rPr lang="de-DE" sz="1100" b="1" dirty="0" smtClean="0">
                <a:solidFill>
                  <a:srgbClr val="C00000"/>
                </a:solidFill>
              </a:rPr>
              <a:t>06.03.2020</a:t>
            </a:r>
            <a:endParaRPr lang="de-DE" sz="1100" b="1" dirty="0">
              <a:solidFill>
                <a:srgbClr val="C00000"/>
              </a:solidFill>
            </a:endParaRPr>
          </a:p>
        </p:txBody>
      </p:sp>
      <p:sp>
        <p:nvSpPr>
          <p:cNvPr id="6" name="Textfeld 5"/>
          <p:cNvSpPr txBox="1"/>
          <p:nvPr/>
        </p:nvSpPr>
        <p:spPr>
          <a:xfrm>
            <a:off x="539552" y="1196752"/>
            <a:ext cx="4095062"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solidFill>
                  <a:prstClr val="black"/>
                </a:solidFill>
                <a:latin typeface="ScalaSansPro-Bold" pitchFamily="50" charset="0"/>
              </a:rPr>
              <a:t>7.375 </a:t>
            </a:r>
            <a:r>
              <a:rPr lang="de-DE" sz="1400" b="1" dirty="0">
                <a:solidFill>
                  <a:prstClr val="black"/>
                </a:solidFill>
                <a:latin typeface="ScalaSansPro-Bold" pitchFamily="50" charset="0"/>
              </a:rPr>
              <a:t>(+1492) </a:t>
            </a:r>
            <a:r>
              <a:rPr lang="de-DE" sz="1400" b="1" dirty="0" smtClean="0">
                <a:solidFill>
                  <a:prstClr val="black"/>
                </a:solidFill>
                <a:latin typeface="ScalaSansPro-Bold" pitchFamily="50" charset="0"/>
              </a:rPr>
              <a:t>Fälle; </a:t>
            </a:r>
            <a:r>
              <a:rPr lang="de-DE" sz="1400" b="1" dirty="0">
                <a:solidFill>
                  <a:prstClr val="black"/>
                </a:solidFill>
                <a:latin typeface="ScalaSansPro-Bold" pitchFamily="50" charset="0"/>
              </a:rPr>
              <a:t>davon 4189 </a:t>
            </a:r>
            <a:r>
              <a:rPr lang="de-DE" sz="1400" b="1" dirty="0" smtClean="0">
                <a:solidFill>
                  <a:prstClr val="black"/>
                </a:solidFill>
                <a:latin typeface="ScalaSansPro-Bold" pitchFamily="50" charset="0"/>
              </a:rPr>
              <a:t>(57%) </a:t>
            </a:r>
            <a:r>
              <a:rPr lang="de-DE" sz="1400" b="1" dirty="0">
                <a:solidFill>
                  <a:prstClr val="black"/>
                </a:solidFill>
                <a:latin typeface="ScalaSansPro-Bold" pitchFamily="50" charset="0"/>
              </a:rPr>
              <a:t>in </a:t>
            </a:r>
            <a:r>
              <a:rPr lang="de-DE" sz="1400" b="1" dirty="0" smtClean="0">
                <a:solidFill>
                  <a:prstClr val="black"/>
                </a:solidFill>
                <a:latin typeface="ScalaSansPro-Bold" pitchFamily="50" charset="0"/>
              </a:rPr>
              <a:t>Lombardei und 1.180 (</a:t>
            </a:r>
            <a:r>
              <a:rPr lang="de-DE" sz="1400" b="1" dirty="0">
                <a:solidFill>
                  <a:prstClr val="black"/>
                </a:solidFill>
                <a:latin typeface="ScalaSansPro-Bold" pitchFamily="50" charset="0"/>
              </a:rPr>
              <a:t>16</a:t>
            </a:r>
            <a:r>
              <a:rPr lang="de-DE" sz="1400" b="1" dirty="0" smtClean="0">
                <a:solidFill>
                  <a:prstClr val="black"/>
                </a:solidFill>
                <a:latin typeface="ScalaSansPro-Bold" pitchFamily="50" charset="0"/>
              </a:rPr>
              <a:t>%) in </a:t>
            </a:r>
            <a:r>
              <a:rPr lang="de-DE" sz="1400" b="1" dirty="0">
                <a:solidFill>
                  <a:prstClr val="black"/>
                </a:solidFill>
                <a:latin typeface="ScalaSansPro-Bold" pitchFamily="50" charset="0"/>
              </a:rPr>
              <a:t>Emilia-Romagna</a:t>
            </a:r>
          </a:p>
          <a:p>
            <a:pPr marL="285750" indent="-285750">
              <a:buFont typeface="Wingdings" panose="05000000000000000000" pitchFamily="2" charset="2"/>
              <a:buChar char="Ø"/>
            </a:pPr>
            <a:r>
              <a:rPr lang="de-DE" sz="1400" b="1" dirty="0" smtClean="0">
                <a:solidFill>
                  <a:prstClr val="black"/>
                </a:solidFill>
                <a:latin typeface="ScalaSansPro-Bold" pitchFamily="50" charset="0"/>
              </a:rPr>
              <a:t>366 (+133) Todesfälle </a:t>
            </a:r>
            <a:r>
              <a:rPr lang="de-DE" sz="1400" b="1" dirty="0">
                <a:solidFill>
                  <a:prstClr val="black"/>
                </a:solidFill>
                <a:latin typeface="ScalaSansPro-Bold" pitchFamily="50" charset="0"/>
              </a:rPr>
              <a:t>(Sterberate </a:t>
            </a:r>
            <a:r>
              <a:rPr lang="de-DE" sz="1400" b="1" dirty="0" smtClean="0">
                <a:solidFill>
                  <a:prstClr val="black"/>
                </a:solidFill>
                <a:latin typeface="ScalaSansPro-Bold" pitchFamily="50" charset="0"/>
              </a:rPr>
              <a:t>4,9%) </a:t>
            </a:r>
            <a:endParaRPr lang="de-DE" sz="1400" b="1" dirty="0">
              <a:solidFill>
                <a:prstClr val="black"/>
              </a:solidFill>
              <a:latin typeface="ScalaSansPro-Bold" pitchFamily="50"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873" y="3861048"/>
            <a:ext cx="1683559" cy="2276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655" y="1196752"/>
            <a:ext cx="3556786" cy="249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37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195421"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a:t>m 8. März wurden im Norden Italiens insgesamt 13 Provinzen und eine </a:t>
            </a:r>
            <a:r>
              <a:rPr lang="de-DE" sz="1400" dirty="0" err="1"/>
              <a:t>Metropolitanstadt</a:t>
            </a:r>
            <a:r>
              <a:rPr lang="de-DE" sz="1400" dirty="0"/>
              <a:t> in den Regionen Emilia-Romagna, Marken, Piemont und Venetien sowie die gesamte Lombardei abgeriegelt und Sperrzonen mit „eingeschränkter Mobilität“ </a:t>
            </a:r>
            <a:r>
              <a:rPr lang="de-DE" sz="1400" dirty="0" smtClean="0"/>
              <a:t>eingerichtet</a:t>
            </a:r>
          </a:p>
          <a:p>
            <a:pPr marL="0" indent="0">
              <a:buNone/>
            </a:pPr>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413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92896"/>
            <a:ext cx="3168352" cy="23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3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492896"/>
            <a:ext cx="359659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12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60226" y="1196752"/>
            <a:ext cx="8504262" cy="1440160"/>
          </a:xfrm>
          <a:prstGeom prst="rect">
            <a:avLst/>
          </a:prstGeom>
        </p:spPr>
        <p:txBody>
          <a:bodyPr>
            <a:noAutofit/>
          </a:bodyPr>
          <a:lstStyle/>
          <a:p>
            <a:pPr>
              <a:spcBef>
                <a:spcPts val="0"/>
              </a:spcBef>
              <a:spcAft>
                <a:spcPts val="400"/>
              </a:spcAft>
              <a:buClrTx/>
              <a:buFont typeface="Arial" panose="020B0604020202020204" pitchFamily="34" charset="0"/>
              <a:buChar char="•"/>
            </a:pPr>
            <a:r>
              <a:rPr lang="de-DE" sz="2000" b="1" dirty="0" smtClean="0"/>
              <a:t>6.566 (+743) Fälle; 194 (+49) Todesfälle</a:t>
            </a:r>
            <a:r>
              <a:rPr lang="de-DE" sz="2000" b="1" dirty="0"/>
              <a:t>; </a:t>
            </a:r>
            <a:r>
              <a:rPr lang="de-DE" sz="2000" b="1" dirty="0" smtClean="0"/>
              <a:t>Sterbequote: 3,0%</a:t>
            </a:r>
            <a:r>
              <a:rPr lang="de-DE" sz="2000" b="1" dirty="0" smtClean="0">
                <a:solidFill>
                  <a:srgbClr val="FF0000"/>
                </a:solidFill>
              </a:rPr>
              <a:t> </a:t>
            </a:r>
            <a:r>
              <a:rPr lang="de-DE" sz="1400" dirty="0" smtClean="0"/>
              <a:t>(BNO News: Stand 09.03 0930)</a:t>
            </a:r>
          </a:p>
          <a:p>
            <a:pPr>
              <a:spcBef>
                <a:spcPts val="0"/>
              </a:spcBef>
              <a:spcAft>
                <a:spcPts val="400"/>
              </a:spcAft>
              <a:buClrTx/>
              <a:buFont typeface="Arial" panose="020B0604020202020204" pitchFamily="34" charset="0"/>
              <a:buChar char="•"/>
            </a:pPr>
            <a:r>
              <a:rPr lang="de-DE" sz="2000" dirty="0" smtClean="0"/>
              <a:t>Mehrheit der Fälle in </a:t>
            </a:r>
            <a:r>
              <a:rPr lang="de-DE" sz="2000" b="1" dirty="0" smtClean="0"/>
              <a:t>Teheran</a:t>
            </a:r>
            <a:r>
              <a:rPr lang="de-DE" sz="2000" dirty="0" smtClean="0"/>
              <a:t> (n=1.805), </a:t>
            </a:r>
            <a:r>
              <a:rPr lang="de-DE" sz="2000" b="1" dirty="0" err="1" smtClean="0"/>
              <a:t>Qom</a:t>
            </a:r>
            <a:r>
              <a:rPr lang="de-DE" sz="2000" dirty="0" smtClean="0"/>
              <a:t> (n=685), </a:t>
            </a:r>
            <a:r>
              <a:rPr lang="de-DE" sz="2000" b="1" dirty="0" err="1" smtClean="0"/>
              <a:t>Mazandaran</a:t>
            </a:r>
            <a:r>
              <a:rPr lang="de-DE" sz="2000" dirty="0" smtClean="0"/>
              <a:t> (n=620), </a:t>
            </a:r>
            <a:r>
              <a:rPr lang="de-DE" sz="2000" b="1" dirty="0" err="1" smtClean="0"/>
              <a:t>Esfahan</a:t>
            </a:r>
            <a:r>
              <a:rPr lang="de-DE" sz="2000" dirty="0" smtClean="0"/>
              <a:t> (n=564), </a:t>
            </a:r>
            <a:r>
              <a:rPr lang="de-DE" sz="2000" b="1" dirty="0" err="1" smtClean="0"/>
              <a:t>Gilan</a:t>
            </a:r>
            <a:r>
              <a:rPr lang="de-DE" sz="2000" dirty="0" smtClean="0"/>
              <a:t> (n=496), </a:t>
            </a:r>
            <a:r>
              <a:rPr lang="de-DE" sz="2000" b="1" dirty="0" err="1" smtClean="0"/>
              <a:t>Markazi</a:t>
            </a:r>
            <a:r>
              <a:rPr lang="de-DE" sz="2000" dirty="0" smtClean="0"/>
              <a:t> (n=335)</a:t>
            </a:r>
          </a:p>
          <a:p>
            <a:pPr>
              <a:spcBef>
                <a:spcPts val="0"/>
              </a:spcBef>
              <a:buClrTx/>
              <a:buFont typeface="Arial" panose="020B0604020202020204" pitchFamily="34" charset="0"/>
              <a:buChar char="•"/>
            </a:pPr>
            <a:endParaRPr lang="de-DE" sz="2000" dirty="0" smtClean="0"/>
          </a:p>
          <a:p>
            <a:pPr marL="0" indent="0">
              <a:buClrTx/>
              <a:buNone/>
            </a:pP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5971593" y="2312694"/>
            <a:ext cx="2867025" cy="3927326"/>
            <a:chOff x="6275388" y="2276872"/>
            <a:chExt cx="2867025" cy="3927326"/>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2276872"/>
              <a:ext cx="286702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106" y="4880223"/>
              <a:ext cx="17145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74" y="2852936"/>
            <a:ext cx="5814776" cy="32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07975" y="6240020"/>
            <a:ext cx="5056113" cy="461665"/>
          </a:xfrm>
          <a:prstGeom prst="rect">
            <a:avLst/>
          </a:prstGeom>
          <a:noFill/>
        </p:spPr>
        <p:txBody>
          <a:bodyPr wrap="square" rtlCol="0">
            <a:spAutoFit/>
          </a:bodyPr>
          <a:lstStyle/>
          <a:p>
            <a:r>
              <a:rPr lang="de-DE" sz="1200" dirty="0">
                <a:solidFill>
                  <a:prstClr val="black"/>
                </a:solidFill>
              </a:rPr>
              <a:t>Quelle: </a:t>
            </a:r>
            <a:r>
              <a:rPr lang="de-DE" sz="1200" dirty="0">
                <a:solidFill>
                  <a:prstClr val="black"/>
                </a:solidFill>
                <a:hlinkClick r:id="rId6"/>
              </a:rPr>
              <a:t>https://</a:t>
            </a:r>
            <a:r>
              <a:rPr lang="de-DE" sz="1200" dirty="0" smtClean="0">
                <a:solidFill>
                  <a:prstClr val="black"/>
                </a:solidFill>
                <a:hlinkClick r:id="rId6"/>
              </a:rPr>
              <a:t>en.wikipedia.org/wiki/2020_coronavirus_outbreak_in_Iran</a:t>
            </a:r>
            <a:endParaRPr lang="de-DE" sz="1200" dirty="0" smtClean="0">
              <a:solidFill>
                <a:prstClr val="black"/>
              </a:solidFill>
            </a:endParaRPr>
          </a:p>
          <a:p>
            <a:endParaRPr lang="de-DE" sz="1200" dirty="0">
              <a:solidFill>
                <a:prstClr val="black"/>
              </a:solidFill>
            </a:endParaRPr>
          </a:p>
        </p:txBody>
      </p:sp>
    </p:spTree>
    <p:extLst>
      <p:ext uri="{BB962C8B-B14F-4D97-AF65-F5344CB8AC3E}">
        <p14:creationId xmlns:p14="http://schemas.microsoft.com/office/powerpoint/2010/main" val="2240240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60375" y="1268760"/>
            <a:ext cx="8280919" cy="3528392"/>
          </a:xfrm>
          <a:prstGeom prst="rect">
            <a:avLst/>
          </a:prstGeom>
        </p:spPr>
        <p:txBody>
          <a:bodyPr>
            <a:noAutofit/>
          </a:bodyPr>
          <a:lstStyle/>
          <a:p>
            <a:pPr marL="0" indent="0">
              <a:spcBef>
                <a:spcPts val="0"/>
              </a:spcBef>
              <a:spcAft>
                <a:spcPts val="400"/>
              </a:spcAft>
              <a:buClrTx/>
              <a:buNone/>
            </a:pPr>
            <a:r>
              <a:rPr lang="de-DE" sz="2000" b="1" dirty="0" smtClean="0"/>
              <a:t>Maßnahmen</a:t>
            </a:r>
            <a:endParaRPr lang="de-DE" sz="2000" dirty="0" smtClean="0"/>
          </a:p>
          <a:p>
            <a:pPr>
              <a:spcBef>
                <a:spcPts val="0"/>
              </a:spcBef>
              <a:spcAft>
                <a:spcPts val="400"/>
              </a:spcAft>
              <a:buClrTx/>
              <a:buFont typeface="Arial" panose="020B0604020202020204" pitchFamily="34" charset="0"/>
              <a:buChar char="•"/>
            </a:pPr>
            <a:r>
              <a:rPr lang="en-US" sz="2000" b="1" dirty="0" err="1" smtClean="0"/>
              <a:t>Reiseverkehr</a:t>
            </a:r>
            <a:r>
              <a:rPr lang="en-US" sz="2000" b="1" dirty="0" smtClean="0"/>
              <a:t> </a:t>
            </a:r>
            <a:r>
              <a:rPr lang="en-US" sz="2000" b="1" dirty="0" err="1" smtClean="0"/>
              <a:t>zwischen</a:t>
            </a:r>
            <a:r>
              <a:rPr lang="en-US" sz="2000" b="1" dirty="0" smtClean="0"/>
              <a:t> </a:t>
            </a:r>
            <a:r>
              <a:rPr lang="en-US" sz="2000" b="1" dirty="0" err="1" smtClean="0"/>
              <a:t>großen</a:t>
            </a:r>
            <a:r>
              <a:rPr lang="en-US" sz="2000" b="1" dirty="0" smtClean="0"/>
              <a:t> </a:t>
            </a:r>
            <a:r>
              <a:rPr lang="en-US" sz="2000" b="1" dirty="0" err="1" smtClean="0"/>
              <a:t>Städten</a:t>
            </a:r>
            <a:r>
              <a:rPr lang="en-US" sz="2000" b="1" dirty="0" smtClean="0"/>
              <a:t> </a:t>
            </a:r>
            <a:r>
              <a:rPr lang="en-US" sz="2000" b="1" dirty="0" err="1"/>
              <a:t>b</a:t>
            </a:r>
            <a:r>
              <a:rPr lang="en-US" sz="2000" b="1" dirty="0" err="1" smtClean="0"/>
              <a:t>eschränkt</a:t>
            </a:r>
            <a:r>
              <a:rPr lang="en-US" sz="2000" b="1" dirty="0" smtClean="0"/>
              <a:t> </a:t>
            </a:r>
          </a:p>
          <a:p>
            <a:pPr>
              <a:spcBef>
                <a:spcPts val="0"/>
              </a:spcBef>
              <a:spcAft>
                <a:spcPts val="400"/>
              </a:spcAft>
              <a:buClrTx/>
              <a:buFont typeface="Arial" panose="020B0604020202020204" pitchFamily="34" charset="0"/>
              <a:buChar char="•"/>
            </a:pPr>
            <a:r>
              <a:rPr lang="en-US" sz="2000" b="1" dirty="0" err="1" smtClean="0"/>
              <a:t>Bildungseinrichtungen</a:t>
            </a:r>
            <a:r>
              <a:rPr lang="en-US" sz="2000" b="1" dirty="0" smtClean="0"/>
              <a:t> und </a:t>
            </a:r>
            <a:r>
              <a:rPr lang="en-US" sz="2000" b="1" dirty="0" err="1" smtClean="0"/>
              <a:t>Schulen</a:t>
            </a:r>
            <a:r>
              <a:rPr lang="en-US" sz="2000" b="1" dirty="0" smtClean="0"/>
              <a:t> </a:t>
            </a:r>
            <a:r>
              <a:rPr lang="en-US" sz="2000" b="1" dirty="0" err="1" smtClean="0"/>
              <a:t>bis</a:t>
            </a:r>
            <a:r>
              <a:rPr lang="en-US" sz="2000" b="1" dirty="0" smtClean="0"/>
              <a:t> April </a:t>
            </a:r>
            <a:r>
              <a:rPr lang="en-US" sz="2000" b="1" dirty="0" err="1" smtClean="0"/>
              <a:t>geschlossen</a:t>
            </a:r>
            <a:endParaRPr lang="en-US" sz="2000" b="1" dirty="0" smtClean="0"/>
          </a:p>
          <a:p>
            <a:pPr>
              <a:spcBef>
                <a:spcPts val="0"/>
              </a:spcBef>
              <a:spcAft>
                <a:spcPts val="400"/>
              </a:spcAft>
              <a:buClrTx/>
              <a:buFont typeface="Arial" panose="020B0604020202020204" pitchFamily="34" charset="0"/>
              <a:buChar char="•"/>
            </a:pPr>
            <a:r>
              <a:rPr lang="en-US" sz="2000" b="1" dirty="0" smtClean="0"/>
              <a:t>Die </a:t>
            </a:r>
            <a:r>
              <a:rPr lang="en-US" sz="2000" b="1" dirty="0" err="1" smtClean="0"/>
              <a:t>Öffentlichkeit</a:t>
            </a:r>
            <a:r>
              <a:rPr lang="en-US" sz="2000" b="1" dirty="0" smtClean="0"/>
              <a:t> </a:t>
            </a:r>
            <a:r>
              <a:rPr lang="en-US" sz="2000" b="1" dirty="0" err="1" smtClean="0"/>
              <a:t>gefordert</a:t>
            </a:r>
            <a:r>
              <a:rPr lang="en-US" sz="2000" b="1" dirty="0" smtClean="0"/>
              <a:t> die </a:t>
            </a:r>
            <a:r>
              <a:rPr lang="en-US" sz="2000" b="1" dirty="0" err="1" smtClean="0"/>
              <a:t>Verwendung</a:t>
            </a:r>
            <a:r>
              <a:rPr lang="en-US" sz="2000" b="1" dirty="0" smtClean="0"/>
              <a:t> von </a:t>
            </a:r>
            <a:r>
              <a:rPr lang="en-US" sz="2000" b="1" dirty="0" err="1" smtClean="0"/>
              <a:t>Papierbanknoten</a:t>
            </a:r>
            <a:r>
              <a:rPr lang="en-US" sz="2000" b="1" dirty="0" smtClean="0"/>
              <a:t> </a:t>
            </a:r>
            <a:r>
              <a:rPr lang="en-US" sz="2000" b="1" dirty="0" err="1" smtClean="0"/>
              <a:t>zu</a:t>
            </a:r>
            <a:r>
              <a:rPr lang="en-US" sz="2000" b="1" dirty="0" smtClean="0"/>
              <a:t> </a:t>
            </a:r>
            <a:r>
              <a:rPr lang="en-US" sz="2000" b="1" dirty="0" err="1" smtClean="0"/>
              <a:t>reduzieren</a:t>
            </a:r>
            <a:endParaRPr lang="en-US" sz="2000" b="1" dirty="0" smtClean="0"/>
          </a:p>
          <a:p>
            <a:pPr>
              <a:spcBef>
                <a:spcPts val="0"/>
              </a:spcBef>
              <a:spcAft>
                <a:spcPts val="400"/>
              </a:spcAft>
              <a:buClrTx/>
              <a:buFont typeface="Arial" panose="020B0604020202020204" pitchFamily="34" charset="0"/>
              <a:buChar char="•"/>
            </a:pPr>
            <a:r>
              <a:rPr lang="en-US" sz="1400" dirty="0" err="1" smtClean="0"/>
              <a:t>Horten</a:t>
            </a:r>
            <a:r>
              <a:rPr lang="en-US" sz="1400" dirty="0" smtClean="0"/>
              <a:t> von </a:t>
            </a:r>
            <a:r>
              <a:rPr lang="en-US" sz="1400" dirty="0" err="1" smtClean="0"/>
              <a:t>Atemschutzmasken</a:t>
            </a:r>
            <a:r>
              <a:rPr lang="en-US" sz="1400" dirty="0" smtClean="0"/>
              <a:t> und </a:t>
            </a:r>
            <a:r>
              <a:rPr lang="en-US" sz="1400" dirty="0" err="1" smtClean="0"/>
              <a:t>Vorräten</a:t>
            </a:r>
            <a:r>
              <a:rPr lang="en-US" sz="1400" dirty="0" smtClean="0"/>
              <a:t> </a:t>
            </a:r>
            <a:r>
              <a:rPr lang="en-US" sz="1400" dirty="0" err="1" smtClean="0"/>
              <a:t>mit</a:t>
            </a:r>
            <a:r>
              <a:rPr lang="en-US" sz="1400" dirty="0" smtClean="0"/>
              <a:t> der </a:t>
            </a:r>
            <a:r>
              <a:rPr lang="en-US" sz="1400" dirty="0" err="1" smtClean="0"/>
              <a:t>Todesstrafe</a:t>
            </a:r>
            <a:r>
              <a:rPr lang="en-US" sz="1400" dirty="0" smtClean="0"/>
              <a:t> </a:t>
            </a:r>
            <a:r>
              <a:rPr lang="en-US" sz="1400" dirty="0" err="1" smtClean="0"/>
              <a:t>belegt</a:t>
            </a:r>
            <a:endParaRPr lang="en-US" sz="1400" dirty="0" smtClean="0"/>
          </a:p>
          <a:p>
            <a:pPr>
              <a:spcBef>
                <a:spcPts val="0"/>
              </a:spcBef>
              <a:spcAft>
                <a:spcPts val="400"/>
              </a:spcAft>
              <a:buClrTx/>
              <a:buFont typeface="Arial" panose="020B0604020202020204" pitchFamily="34" charset="0"/>
              <a:buChar char="•"/>
            </a:pPr>
            <a:r>
              <a:rPr lang="en-US" sz="1400" dirty="0" smtClean="0"/>
              <a:t>&gt; 54.000 </a:t>
            </a:r>
            <a:r>
              <a:rPr lang="en-US" sz="1400" dirty="0" err="1" smtClean="0"/>
              <a:t>Gefangene</a:t>
            </a:r>
            <a:r>
              <a:rPr lang="en-US" sz="1400" dirty="0" smtClean="0"/>
              <a:t> </a:t>
            </a:r>
            <a:r>
              <a:rPr lang="en-US" sz="1400" dirty="0" err="1" smtClean="0"/>
              <a:t>freigelassen</a:t>
            </a:r>
            <a:r>
              <a:rPr lang="en-US" sz="1400" dirty="0" smtClean="0"/>
              <a:t>, um die </a:t>
            </a:r>
            <a:r>
              <a:rPr lang="en-US" sz="1400" dirty="0" err="1" smtClean="0"/>
              <a:t>Ausbreitung</a:t>
            </a:r>
            <a:r>
              <a:rPr lang="en-US" sz="1400" dirty="0" smtClean="0"/>
              <a:t> von COVID-19 </a:t>
            </a:r>
            <a:r>
              <a:rPr lang="en-US" sz="1400" dirty="0" err="1" smtClean="0"/>
              <a:t>zu</a:t>
            </a:r>
            <a:r>
              <a:rPr lang="en-US" sz="1400" dirty="0" smtClean="0"/>
              <a:t> </a:t>
            </a:r>
            <a:r>
              <a:rPr lang="en-US" sz="1400" dirty="0" err="1" smtClean="0"/>
              <a:t>adressieren</a:t>
            </a:r>
            <a:endParaRPr lang="en-US" sz="1400" dirty="0" smtClean="0"/>
          </a:p>
          <a:p>
            <a:pPr>
              <a:spcBef>
                <a:spcPts val="0"/>
              </a:spcBef>
              <a:spcAft>
                <a:spcPts val="400"/>
              </a:spcAft>
              <a:buClrTx/>
              <a:buFont typeface="Arial" panose="020B0604020202020204" pitchFamily="34" charset="0"/>
              <a:buChar char="•"/>
            </a:pPr>
            <a:r>
              <a:rPr lang="en-US" sz="1400" dirty="0" smtClean="0"/>
              <a:t>300.000 Teams </a:t>
            </a:r>
            <a:r>
              <a:rPr lang="en-US" sz="1400" dirty="0" err="1" smtClean="0"/>
              <a:t>mobilisiert</a:t>
            </a:r>
            <a:r>
              <a:rPr lang="en-US" sz="1400" dirty="0" smtClean="0"/>
              <a:t> um </a:t>
            </a:r>
            <a:r>
              <a:rPr lang="en-US" sz="1400" dirty="0" err="1" smtClean="0"/>
              <a:t>Tür</a:t>
            </a:r>
            <a:r>
              <a:rPr lang="en-US" sz="1400" dirty="0" smtClean="0"/>
              <a:t> </a:t>
            </a:r>
            <a:r>
              <a:rPr lang="en-US" sz="1400" dirty="0" err="1" smtClean="0"/>
              <a:t>zu</a:t>
            </a:r>
            <a:r>
              <a:rPr lang="en-US" sz="1400" dirty="0" smtClean="0"/>
              <a:t> </a:t>
            </a:r>
            <a:r>
              <a:rPr lang="en-US" sz="1400" dirty="0" err="1" smtClean="0"/>
              <a:t>Tür</a:t>
            </a:r>
            <a:r>
              <a:rPr lang="en-US" sz="1400" dirty="0" smtClean="0"/>
              <a:t> </a:t>
            </a:r>
            <a:r>
              <a:rPr lang="en-US" sz="1400" dirty="0" err="1" smtClean="0"/>
              <a:t>Kontrollen</a:t>
            </a:r>
            <a:r>
              <a:rPr lang="en-US" sz="1400" dirty="0" smtClean="0"/>
              <a:t> </a:t>
            </a:r>
            <a:r>
              <a:rPr lang="en-US" sz="1400" dirty="0" err="1" smtClean="0"/>
              <a:t>durchzuführen</a:t>
            </a:r>
            <a:endParaRPr lang="en-US" sz="1400" dirty="0" smtClean="0"/>
          </a:p>
          <a:p>
            <a:pPr>
              <a:spcBef>
                <a:spcPts val="0"/>
              </a:spcBef>
              <a:spcAft>
                <a:spcPts val="400"/>
              </a:spcAft>
              <a:buClrTx/>
              <a:buFont typeface="Arial" panose="020B0604020202020204" pitchFamily="34" charset="0"/>
              <a:buChar char="•"/>
            </a:pPr>
            <a:r>
              <a:rPr lang="en-US" sz="1400" dirty="0" err="1" smtClean="0"/>
              <a:t>Drohnen</a:t>
            </a:r>
            <a:r>
              <a:rPr lang="en-US" sz="1400" dirty="0" smtClean="0"/>
              <a:t> </a:t>
            </a:r>
            <a:r>
              <a:rPr lang="en-US" sz="1400" dirty="0" err="1" smtClean="0"/>
              <a:t>zur</a:t>
            </a:r>
            <a:r>
              <a:rPr lang="en-US" sz="1400" dirty="0" smtClean="0"/>
              <a:t> </a:t>
            </a:r>
            <a:r>
              <a:rPr lang="en-US" sz="1400" dirty="0" err="1" smtClean="0"/>
              <a:t>Desinfektion</a:t>
            </a:r>
            <a:r>
              <a:rPr lang="en-US" sz="1400" dirty="0" smtClean="0"/>
              <a:t> von </a:t>
            </a:r>
            <a:r>
              <a:rPr lang="en-US" sz="1400" dirty="0" err="1" smtClean="0"/>
              <a:t>Straßen</a:t>
            </a:r>
            <a:r>
              <a:rPr lang="en-US" sz="1400" dirty="0" smtClean="0"/>
              <a:t> </a:t>
            </a:r>
            <a:r>
              <a:rPr lang="en-US" sz="1400" dirty="0" err="1" smtClean="0"/>
              <a:t>eingesetzt</a:t>
            </a:r>
            <a:endParaRPr lang="en-US" sz="1400" dirty="0" smtClean="0"/>
          </a:p>
          <a:p>
            <a:pPr>
              <a:spcBef>
                <a:spcPts val="0"/>
              </a:spcBef>
              <a:spcAft>
                <a:spcPts val="400"/>
              </a:spcAft>
              <a:buClrTx/>
              <a:buFont typeface="Arial" panose="020B0604020202020204" pitchFamily="34" charset="0"/>
              <a:buChar char="•"/>
            </a:pPr>
            <a:r>
              <a:rPr lang="en-US" sz="1400" dirty="0" smtClean="0"/>
              <a:t>WHO </a:t>
            </a:r>
            <a:r>
              <a:rPr lang="en-US" sz="1400" dirty="0" err="1" smtClean="0"/>
              <a:t>lieferte</a:t>
            </a:r>
            <a:r>
              <a:rPr lang="en-US" sz="1400" dirty="0" smtClean="0"/>
              <a:t> 7.5 </a:t>
            </a:r>
            <a:r>
              <a:rPr lang="en-US" sz="1400" dirty="0" err="1" smtClean="0"/>
              <a:t>Tonnen</a:t>
            </a:r>
            <a:r>
              <a:rPr lang="en-US" sz="1400" dirty="0" smtClean="0"/>
              <a:t> </a:t>
            </a:r>
            <a:r>
              <a:rPr lang="en-US" sz="1400" dirty="0" err="1" smtClean="0"/>
              <a:t>medizinisches</a:t>
            </a:r>
            <a:r>
              <a:rPr lang="en-US" sz="1400" dirty="0" smtClean="0"/>
              <a:t> Material und 1.000 Test Kits </a:t>
            </a:r>
          </a:p>
          <a:p>
            <a:pPr>
              <a:spcBef>
                <a:spcPts val="0"/>
              </a:spcBef>
              <a:spcAft>
                <a:spcPts val="400"/>
              </a:spcAft>
              <a:buClrTx/>
              <a:buFont typeface="Arial" panose="020B0604020202020204" pitchFamily="34" charset="0"/>
              <a:buChar char="•"/>
            </a:pPr>
            <a:r>
              <a:rPr lang="en-US" sz="1400" dirty="0" err="1" smtClean="0"/>
              <a:t>Präsident</a:t>
            </a:r>
            <a:r>
              <a:rPr lang="en-US" sz="1400" dirty="0" smtClean="0"/>
              <a:t> </a:t>
            </a:r>
            <a:r>
              <a:rPr lang="en-US" sz="1400" dirty="0" err="1" smtClean="0"/>
              <a:t>kündigte</a:t>
            </a:r>
            <a:r>
              <a:rPr lang="en-US" sz="1400" dirty="0" smtClean="0"/>
              <a:t> am 26.02: </a:t>
            </a:r>
            <a:r>
              <a:rPr lang="en-US" sz="1400" dirty="0" err="1"/>
              <a:t>k</a:t>
            </a:r>
            <a:r>
              <a:rPr lang="en-US" sz="1400" dirty="0" err="1" smtClean="0"/>
              <a:t>eine</a:t>
            </a:r>
            <a:r>
              <a:rPr lang="en-US" sz="1400" dirty="0" smtClean="0"/>
              <a:t> </a:t>
            </a:r>
            <a:r>
              <a:rPr lang="en-US" sz="1400" dirty="0" err="1" smtClean="0"/>
              <a:t>Pläne</a:t>
            </a:r>
            <a:r>
              <a:rPr lang="en-US" sz="1400" dirty="0" smtClean="0"/>
              <a:t> </a:t>
            </a:r>
            <a:r>
              <a:rPr lang="en-US" sz="1400" dirty="0" err="1" smtClean="0"/>
              <a:t>Gebiete</a:t>
            </a:r>
            <a:r>
              <a:rPr lang="en-US" sz="1400" dirty="0" smtClean="0"/>
              <a:t> / </a:t>
            </a:r>
            <a:r>
              <a:rPr lang="en-US" sz="1400" dirty="0" err="1" smtClean="0"/>
              <a:t>Städte</a:t>
            </a:r>
            <a:r>
              <a:rPr lang="en-US" sz="1400" dirty="0" smtClean="0"/>
              <a:t> </a:t>
            </a:r>
            <a:r>
              <a:rPr lang="en-US" sz="1400" dirty="0" err="1" smtClean="0"/>
              <a:t>abzuriegeln</a:t>
            </a:r>
            <a:endParaRPr lang="en-US" sz="1400" dirty="0" smtClean="0"/>
          </a:p>
          <a:p>
            <a:pPr>
              <a:spcBef>
                <a:spcPts val="0"/>
              </a:spcBef>
              <a:spcAft>
                <a:spcPts val="400"/>
              </a:spcAft>
              <a:buClrTx/>
              <a:buFont typeface="Arial" panose="020B0604020202020204" pitchFamily="34" charset="0"/>
              <a:buChar char="•"/>
            </a:pPr>
            <a:r>
              <a:rPr lang="de-DE" sz="1400" dirty="0"/>
              <a:t>Alle Landesgrenzen </a:t>
            </a:r>
            <a:r>
              <a:rPr lang="de-DE" sz="1400" dirty="0" smtClean="0"/>
              <a:t>geschlossen</a:t>
            </a:r>
            <a:endParaRPr lang="de-DE" sz="14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extfeld 1"/>
          <p:cNvSpPr txBox="1"/>
          <p:nvPr/>
        </p:nvSpPr>
        <p:spPr>
          <a:xfrm>
            <a:off x="3175" y="5733256"/>
            <a:ext cx="8136904" cy="923330"/>
          </a:xfrm>
          <a:prstGeom prst="rect">
            <a:avLst/>
          </a:prstGeom>
          <a:noFill/>
        </p:spPr>
        <p:txBody>
          <a:bodyPr wrap="square" rtlCol="0">
            <a:spAutoFit/>
          </a:bodyPr>
          <a:lstStyle/>
          <a:p>
            <a:r>
              <a:rPr lang="de-DE" sz="900" dirty="0" smtClean="0">
                <a:solidFill>
                  <a:prstClr val="black"/>
                </a:solidFill>
              </a:rPr>
              <a:t>Quellen: </a:t>
            </a:r>
          </a:p>
          <a:p>
            <a:r>
              <a:rPr lang="de-DE" sz="900" dirty="0">
                <a:solidFill>
                  <a:prstClr val="black"/>
                </a:solidFill>
              </a:rPr>
              <a:t>Frankfurter Rundschau: </a:t>
            </a:r>
            <a:r>
              <a:rPr lang="de-DE" sz="900" dirty="0">
                <a:solidFill>
                  <a:prstClr val="black"/>
                </a:solidFill>
                <a:hlinkClick r:id="rId3"/>
              </a:rPr>
              <a:t>https://</a:t>
            </a:r>
            <a:r>
              <a:rPr lang="de-DE" sz="900" dirty="0" smtClean="0">
                <a:solidFill>
                  <a:prstClr val="black"/>
                </a:solidFill>
                <a:hlinkClick r:id="rId3"/>
              </a:rPr>
              <a:t>www.fr.de/panorama/coronavirus-iran-belegt-horten-masken-vorraeten-todesstrafe-zr-13559208.html</a:t>
            </a:r>
            <a:endParaRPr lang="de-DE" sz="900" dirty="0" smtClean="0">
              <a:solidFill>
                <a:prstClr val="black"/>
              </a:solidFill>
            </a:endParaRPr>
          </a:p>
          <a:p>
            <a:r>
              <a:rPr lang="de-DE" sz="900" dirty="0" smtClean="0">
                <a:solidFill>
                  <a:prstClr val="black"/>
                </a:solidFill>
              </a:rPr>
              <a:t>RNZ</a:t>
            </a:r>
            <a:r>
              <a:rPr lang="de-DE" sz="900" dirty="0">
                <a:solidFill>
                  <a:prstClr val="black"/>
                </a:solidFill>
              </a:rPr>
              <a:t>: </a:t>
            </a:r>
            <a:r>
              <a:rPr lang="de-DE" sz="900" dirty="0">
                <a:solidFill>
                  <a:prstClr val="black"/>
                </a:solidFill>
                <a:hlinkClick r:id="rId4"/>
              </a:rPr>
              <a:t>https://</a:t>
            </a:r>
            <a:r>
              <a:rPr lang="de-DE" sz="900" dirty="0" smtClean="0">
                <a:solidFill>
                  <a:prstClr val="black"/>
                </a:solidFill>
                <a:hlinkClick r:id="rId4"/>
              </a:rPr>
              <a:t>www.rnz.co.nz/news/world/410931/coronavirus-iran-temporarily-frees-54-000-prisoners-to-combat-spread</a:t>
            </a:r>
            <a:endParaRPr lang="de-DE" sz="900" dirty="0" smtClean="0">
              <a:solidFill>
                <a:prstClr val="black"/>
              </a:solidFill>
            </a:endParaRPr>
          </a:p>
          <a:p>
            <a:r>
              <a:rPr lang="de-DE" sz="900" dirty="0" smtClean="0">
                <a:solidFill>
                  <a:prstClr val="black"/>
                </a:solidFill>
              </a:rPr>
              <a:t>BBC </a:t>
            </a:r>
            <a:r>
              <a:rPr lang="de-DE" sz="900" dirty="0">
                <a:solidFill>
                  <a:prstClr val="black"/>
                </a:solidFill>
              </a:rPr>
              <a:t>News: </a:t>
            </a:r>
            <a:r>
              <a:rPr lang="de-DE" sz="900" dirty="0">
                <a:solidFill>
                  <a:prstClr val="black"/>
                </a:solidFill>
                <a:hlinkClick r:id="rId5"/>
              </a:rPr>
              <a:t>https://</a:t>
            </a:r>
            <a:r>
              <a:rPr lang="de-DE" sz="900" dirty="0" smtClean="0">
                <a:solidFill>
                  <a:prstClr val="black"/>
                </a:solidFill>
                <a:hlinkClick r:id="rId5"/>
              </a:rPr>
              <a:t>www.bbc.com/news/world-middle-east-51642926</a:t>
            </a:r>
            <a:endParaRPr lang="de-DE" sz="900" dirty="0" smtClean="0">
              <a:solidFill>
                <a:prstClr val="black"/>
              </a:solidFill>
            </a:endParaRPr>
          </a:p>
          <a:p>
            <a:r>
              <a:rPr lang="de-DE" sz="900" dirty="0">
                <a:solidFill>
                  <a:prstClr val="black"/>
                </a:solidFill>
                <a:hlinkClick r:id="rId6"/>
              </a:rPr>
              <a:t>https://</a:t>
            </a:r>
            <a:r>
              <a:rPr lang="de-DE" sz="900" dirty="0" smtClean="0">
                <a:solidFill>
                  <a:prstClr val="black"/>
                </a:solidFill>
                <a:hlinkClick r:id="rId6"/>
              </a:rPr>
              <a:t>www.bbc.com/news/world-middle-east-51760563</a:t>
            </a:r>
            <a:endParaRPr lang="de-DE" sz="900" dirty="0" smtClean="0">
              <a:solidFill>
                <a:prstClr val="black"/>
              </a:solidFill>
            </a:endParaRPr>
          </a:p>
          <a:p>
            <a:r>
              <a:rPr lang="de-DE" sz="900" dirty="0" smtClean="0">
                <a:solidFill>
                  <a:prstClr val="black"/>
                </a:solidFill>
              </a:rPr>
              <a:t>Wall </a:t>
            </a:r>
            <a:r>
              <a:rPr lang="de-DE" sz="900" dirty="0">
                <a:solidFill>
                  <a:prstClr val="black"/>
                </a:solidFill>
              </a:rPr>
              <a:t>Street Journal: </a:t>
            </a:r>
            <a:r>
              <a:rPr lang="de-DE" sz="900" dirty="0">
                <a:solidFill>
                  <a:prstClr val="black"/>
                </a:solidFill>
                <a:hlinkClick r:id="rId7"/>
              </a:rPr>
              <a:t>https://</a:t>
            </a:r>
            <a:r>
              <a:rPr lang="de-DE" sz="900" dirty="0" smtClean="0">
                <a:solidFill>
                  <a:prstClr val="black"/>
                </a:solidFill>
                <a:hlinkClick r:id="rId7"/>
              </a:rPr>
              <a:t>www.wsj.com/articles/iran-mobilizes-300-000-people-and-deploys-drones-and-water-cannon-to-halt-the-spread-of-coronavirus-11583157765</a:t>
            </a:r>
            <a:endParaRPr lang="de-DE" sz="900" dirty="0" smtClean="0">
              <a:solidFill>
                <a:prstClr val="black"/>
              </a:solidFill>
            </a:endParaRP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711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195421" cy="5400600"/>
          </a:xfrm>
          <a:prstGeom prst="rect">
            <a:avLst/>
          </a:prstGeom>
        </p:spPr>
        <p:txBody>
          <a:bodyPr>
            <a:noAutofit/>
          </a:bodyPr>
          <a:lstStyle/>
          <a:p>
            <a:pPr marL="0" indent="0">
              <a:buNone/>
            </a:pPr>
            <a:r>
              <a:rPr lang="de-DE" sz="1400" b="1" dirty="0" smtClean="0"/>
              <a:t>Insgesamt 55 Fälle , davon </a:t>
            </a:r>
            <a:r>
              <a:rPr lang="de-DE" sz="1400" b="1" dirty="0"/>
              <a:t>33 Fälle River </a:t>
            </a:r>
            <a:r>
              <a:rPr lang="de-DE" sz="1400" b="1" dirty="0" err="1"/>
              <a:t>Nile</a:t>
            </a:r>
            <a:r>
              <a:rPr lang="de-DE" sz="1400" b="1" dirty="0"/>
              <a:t> </a:t>
            </a:r>
            <a:r>
              <a:rPr lang="de-DE" sz="1400" b="1" dirty="0" smtClean="0"/>
              <a:t>Cruise </a:t>
            </a:r>
            <a:r>
              <a:rPr lang="de-DE" sz="1400" b="1" dirty="0" err="1" smtClean="0"/>
              <a:t>Ship</a:t>
            </a:r>
            <a:r>
              <a:rPr lang="de-DE" sz="1400" b="1" dirty="0" smtClean="0"/>
              <a:t> (Indexfall aus Taiwan)</a:t>
            </a:r>
          </a:p>
          <a:p>
            <a:pPr marL="0" indent="0">
              <a:buNone/>
            </a:pPr>
            <a:r>
              <a:rPr lang="de-DE" sz="1400" b="1" dirty="0" smtClean="0"/>
              <a:t>1 Todesfall</a:t>
            </a:r>
            <a:r>
              <a:rPr lang="de-DE" sz="1400" dirty="0" smtClean="0"/>
              <a:t>. Er handelt </a:t>
            </a:r>
            <a:r>
              <a:rPr lang="de-DE" sz="1400" dirty="0"/>
              <a:t>sich um ein 60-jähriger Deutscher, der am 1. März nach Ägypten eingereist war. Er wurde am Freitag mit Fieber ins Krankenhaus eingeliefert, und sein Zustand war zufriedenstellend, bis er am Samstag durch eine akute Lungenentzündung </a:t>
            </a:r>
            <a:r>
              <a:rPr lang="de-DE" sz="1400" dirty="0" smtClean="0"/>
              <a:t>erlitt. </a:t>
            </a:r>
            <a:r>
              <a:rPr lang="de-DE" sz="1400" dirty="0"/>
              <a:t>Er starb am </a:t>
            </a:r>
            <a:r>
              <a:rPr lang="de-DE" sz="1400" dirty="0" smtClean="0"/>
              <a:t>8.03.2020</a:t>
            </a:r>
          </a:p>
          <a:p>
            <a:pPr marL="0" indent="0">
              <a:buNone/>
            </a:pPr>
            <a:r>
              <a:rPr lang="de-DE" sz="1400" b="1" u="sng" dirty="0" smtClean="0"/>
              <a:t>Importierte Fälle aus Ägypten</a:t>
            </a:r>
          </a:p>
          <a:p>
            <a:r>
              <a:rPr lang="de-DE" sz="1400" dirty="0"/>
              <a:t>2 Fälle in Frankreich, die mit einer Gruppe in Ägypten verreist waren</a:t>
            </a:r>
          </a:p>
          <a:p>
            <a:r>
              <a:rPr lang="de-DE" sz="1400" dirty="0"/>
              <a:t>Fall 1: 72-jähriger Mann, am 27.02. auf SAR-CoV-2 positiv getestet</a:t>
            </a:r>
          </a:p>
          <a:p>
            <a:r>
              <a:rPr lang="de-DE" sz="1400" dirty="0"/>
              <a:t>Fall 2: Mit Reisegruppe in Ägypten</a:t>
            </a:r>
          </a:p>
          <a:p>
            <a:r>
              <a:rPr lang="de-DE" sz="1400" dirty="0"/>
              <a:t>1 Fall in Kanada mit Reiseanamnese in Ägypten</a:t>
            </a:r>
          </a:p>
          <a:p>
            <a:r>
              <a:rPr lang="de-DE" sz="1400" dirty="0"/>
              <a:t>2 Fäll in den USA mit Reiseanamnese in Ägypten</a:t>
            </a:r>
          </a:p>
          <a:p>
            <a:r>
              <a:rPr lang="de-DE" sz="1400" dirty="0"/>
              <a:t>1 Fall in Libanon mit Reiseanamnese in Ägypten</a:t>
            </a:r>
          </a:p>
          <a:p>
            <a:pPr marL="0" indent="0">
              <a:buNone/>
            </a:pPr>
            <a:endParaRPr lang="de-DE" sz="1400" dirty="0" smtClean="0"/>
          </a:p>
          <a:p>
            <a:pPr marL="0" indent="0">
              <a:buNone/>
            </a:pPr>
            <a:endParaRPr lang="de-DE" sz="1400" dirty="0" smtClean="0"/>
          </a:p>
          <a:p>
            <a:pPr marL="0" indent="0">
              <a:buNone/>
            </a:pPr>
            <a:endParaRPr lang="de-DE" sz="1400" dirty="0" smtClean="0"/>
          </a:p>
          <a:p>
            <a:pPr marL="0" indent="0">
              <a:buNone/>
            </a:pPr>
            <a:endParaRPr lang="de-DE" sz="1400" dirty="0" smtClean="0"/>
          </a:p>
          <a:p>
            <a:pPr marL="0" indent="0">
              <a:buNone/>
            </a:pPr>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a:latin typeface="ScalaSansPro-Bold" pitchFamily="50" charset="0"/>
              </a:rPr>
              <a:t>Ägypten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82768"/>
            <a:ext cx="5498125" cy="2520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439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7607180" y="3573373"/>
            <a:ext cx="1185625" cy="532497"/>
            <a:chOff x="7282659" y="3812654"/>
            <a:chExt cx="1972269" cy="81915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659" y="3812654"/>
              <a:ext cx="19526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778" y="4107929"/>
              <a:ext cx="19621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250" y="4365104"/>
              <a:ext cx="18478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9552" y="1196752"/>
            <a:ext cx="5400600" cy="30777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solidFill>
                  <a:prstClr val="black"/>
                </a:solidFill>
                <a:latin typeface="ScalaSansPro-Bold" pitchFamily="50" charset="0"/>
              </a:rPr>
              <a:t>1126 (+177) Fälle, </a:t>
            </a:r>
            <a:r>
              <a:rPr lang="de-DE" sz="1400" b="1" dirty="0">
                <a:solidFill>
                  <a:prstClr val="black"/>
                </a:solidFill>
                <a:latin typeface="ScalaSansPro-Bold" pitchFamily="50" charset="0"/>
              </a:rPr>
              <a:t>19 </a:t>
            </a:r>
            <a:r>
              <a:rPr lang="de-DE" sz="1400" b="1" dirty="0" smtClean="0">
                <a:solidFill>
                  <a:prstClr val="black"/>
                </a:solidFill>
                <a:latin typeface="ScalaSansPro-Bold" pitchFamily="50" charset="0"/>
              </a:rPr>
              <a:t>Todesfälle (Sterbequote 1,5 %)</a:t>
            </a:r>
          </a:p>
        </p:txBody>
      </p:sp>
      <p:sp>
        <p:nvSpPr>
          <p:cNvPr id="15" name="Inhaltsplatzhalter 1"/>
          <p:cNvSpPr>
            <a:spLocks noGrp="1"/>
          </p:cNvSpPr>
          <p:nvPr>
            <p:ph sz="quarter" idx="4294967295"/>
          </p:nvPr>
        </p:nvSpPr>
        <p:spPr>
          <a:xfrm>
            <a:off x="539552" y="1776843"/>
            <a:ext cx="5785921" cy="216024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smtClean="0"/>
              <a:t>Alle Versammlungen sind im Departement </a:t>
            </a:r>
            <a:r>
              <a:rPr lang="de-DE" sz="1400" b="1" dirty="0" smtClean="0"/>
              <a:t>Oise</a:t>
            </a:r>
            <a:r>
              <a:rPr lang="de-DE" sz="1400" dirty="0" smtClean="0"/>
              <a:t> untersagt</a:t>
            </a:r>
          </a:p>
          <a:p>
            <a:r>
              <a:rPr lang="de-DE" sz="1400" dirty="0" smtClean="0"/>
              <a:t>5 Gemeinden in </a:t>
            </a:r>
            <a:r>
              <a:rPr lang="de-DE" sz="1400" b="1" dirty="0" smtClean="0"/>
              <a:t>Oise</a:t>
            </a:r>
            <a:r>
              <a:rPr lang="de-DE" sz="1400" dirty="0" smtClean="0"/>
              <a:t> und eine in Haute-Savoie sind unter „Quarantäne“ (Schulschließungen + Eingeschränkte Bewegungsmöglichkeiten für Bürger)</a:t>
            </a:r>
          </a:p>
          <a:p>
            <a:pPr marL="0" indent="0">
              <a:buNone/>
            </a:pPr>
            <a:r>
              <a:rPr lang="de-DE" sz="1400" b="1" u="sng" dirty="0" smtClean="0"/>
              <a:t>Export von Fällen: </a:t>
            </a:r>
          </a:p>
          <a:p>
            <a:r>
              <a:rPr lang="de-DE" sz="1400" dirty="0" smtClean="0"/>
              <a:t>2 in Algerien (2 hatten Kontakt mit Franzosen, die später positiv getestet wurden)</a:t>
            </a:r>
          </a:p>
          <a:p>
            <a:r>
              <a:rPr lang="de-DE" sz="1400" dirty="0" smtClean="0"/>
              <a:t>1 in Belgien</a:t>
            </a:r>
          </a:p>
          <a:p>
            <a:r>
              <a:rPr lang="de-DE" sz="1400" dirty="0"/>
              <a:t>1 in Senegal</a:t>
            </a:r>
          </a:p>
          <a:p>
            <a:endParaRPr lang="de-DE" sz="1800" dirty="0" smtClean="0"/>
          </a:p>
          <a:p>
            <a:endParaRPr lang="de-DE" sz="1800" dirty="0"/>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4420" y="4365104"/>
            <a:ext cx="4831482" cy="231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0028" y="1412776"/>
            <a:ext cx="2147867" cy="197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72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9. </a:t>
            </a:r>
            <a:r>
              <a:rPr lang="de-DE" sz="2400" dirty="0">
                <a:latin typeface="ScalaSansPro-Bold" pitchFamily="50" charset="0"/>
              </a:rPr>
              <a:t>März 2020</a:t>
            </a:r>
            <a:endParaRPr lang="en-GB" sz="2400" dirty="0">
              <a:latin typeface="ScalaSansPro-Bold" pitchFamily="50" charset="0"/>
            </a:endParaRPr>
          </a:p>
        </p:txBody>
      </p:sp>
      <p:cxnSp>
        <p:nvCxnSpPr>
          <p:cNvPr id="11" name="Gerade Verbindung 10"/>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 name="AutoShape 2" descr="Distribution of COVID-19 cases by continent (except China), as of 24 February 2020 (according to the applied case definition in the count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555079365"/>
              </p:ext>
            </p:extLst>
          </p:nvPr>
        </p:nvGraphicFramePr>
        <p:xfrm>
          <a:off x="191576" y="1052736"/>
          <a:ext cx="8664900" cy="1567012"/>
        </p:xfrm>
        <a:graphic>
          <a:graphicData uri="http://schemas.openxmlformats.org/drawingml/2006/table">
            <a:tbl>
              <a:tblPr firstRow="1" firstCol="1" bandRow="1">
                <a:tableStyleId>{3B4B98B0-60AC-42C2-AFA5-B58CD77FA1E5}</a:tableStyleId>
              </a:tblPr>
              <a:tblGrid>
                <a:gridCol w="1427209"/>
                <a:gridCol w="792975"/>
                <a:gridCol w="1066641"/>
                <a:gridCol w="1143173"/>
                <a:gridCol w="1143173"/>
                <a:gridCol w="1028695"/>
                <a:gridCol w="1142367"/>
                <a:gridCol w="920667"/>
              </a:tblGrid>
              <a:tr h="537232">
                <a:tc>
                  <a:txBody>
                    <a:bodyPr/>
                    <a:lstStyle/>
                    <a:p>
                      <a:pPr algn="ctr">
                        <a:lnSpc>
                          <a:spcPct val="115000"/>
                        </a:lnSpc>
                        <a:spcAft>
                          <a:spcPts val="0"/>
                        </a:spcAft>
                      </a:pPr>
                      <a:r>
                        <a:rPr lang="de-DE" sz="1600" dirty="0">
                          <a:effectLst/>
                        </a:rPr>
                        <a:t> </a:t>
                      </a:r>
                      <a:endParaRPr lang="de-DE"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Sterbequote</a:t>
                      </a:r>
                      <a:endParaRPr lang="de-DE" sz="1400" b="1" dirty="0">
                        <a:effectLst/>
                        <a:latin typeface="+mn-lt"/>
                        <a:ea typeface="Calibri"/>
                        <a:cs typeface="Times New Roman"/>
                      </a:endParaRPr>
                    </a:p>
                  </a:txBody>
                  <a:tcPr marL="68580" marR="68580" marT="0" marB="0"/>
                </a:tc>
              </a:tr>
              <a:tr h="537232">
                <a:tc>
                  <a:txBody>
                    <a:bodyPr/>
                    <a:lstStyle/>
                    <a:p>
                      <a:pPr algn="ctr">
                        <a:lnSpc>
                          <a:spcPct val="115000"/>
                        </a:lnSpc>
                        <a:spcAft>
                          <a:spcPts val="0"/>
                        </a:spcAft>
                      </a:pPr>
                      <a:r>
                        <a:rPr lang="de-DE" sz="1400" dirty="0">
                          <a:effectLst/>
                        </a:rPr>
                        <a:t>Außerhalb China</a:t>
                      </a:r>
                    </a:p>
                    <a:p>
                      <a:pPr algn="ctr">
                        <a:lnSpc>
                          <a:spcPct val="115000"/>
                        </a:lnSpc>
                        <a:spcAft>
                          <a:spcPts val="0"/>
                        </a:spcAft>
                      </a:pPr>
                      <a:r>
                        <a:rPr lang="de-DE" sz="1400" dirty="0" smtClean="0">
                          <a:effectLst/>
                        </a:rPr>
                        <a:t>(80 Länder</a:t>
                      </a:r>
                    </a:p>
                    <a:p>
                      <a:pPr algn="ctr">
                        <a:lnSpc>
                          <a:spcPct val="115000"/>
                        </a:lnSpc>
                        <a:spcAft>
                          <a:spcPts val="0"/>
                        </a:spcAft>
                      </a:pPr>
                      <a:r>
                        <a:rPr lang="de-DE" sz="1400" dirty="0" smtClean="0">
                          <a:effectLst/>
                        </a:rPr>
                        <a:t>inkl. Taiwan)</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+11.701</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29.154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633</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3.560</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+363</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707</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2,4 %</a:t>
                      </a:r>
                      <a:endParaRPr lang="de-DE" sz="1400" b="1" dirty="0">
                        <a:effectLst/>
                        <a:latin typeface="Calibri"/>
                        <a:ea typeface="Calibri"/>
                        <a:cs typeface="Times New Roman"/>
                      </a:endParaRPr>
                    </a:p>
                  </a:txBody>
                  <a:tcPr marL="68580" marR="68580" marT="0" marB="0" anchor="ctr"/>
                </a:tc>
              </a:tr>
              <a:tr h="293688">
                <a:tc>
                  <a:txBody>
                    <a:bodyPr/>
                    <a:lstStyle/>
                    <a:p>
                      <a:pPr algn="ctr">
                        <a:lnSpc>
                          <a:spcPct val="115000"/>
                        </a:lnSpc>
                        <a:spcAft>
                          <a:spcPts val="0"/>
                        </a:spcAft>
                      </a:pPr>
                      <a:r>
                        <a:rPr lang="de-DE" sz="1400" dirty="0" smtClean="0">
                          <a:effectLst/>
                        </a:rPr>
                        <a:t>WHO</a:t>
                      </a:r>
                      <a:r>
                        <a:rPr lang="de-DE" sz="1400" baseline="0" dirty="0" smtClean="0">
                          <a:effectLst/>
                        </a:rPr>
                        <a:t> EURO</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+6.659</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12.333</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507</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708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a:effectLst/>
                        </a:rPr>
                        <a:t> </a:t>
                      </a:r>
                      <a:r>
                        <a:rPr lang="de-DE" sz="1400" b="1" dirty="0" smtClean="0">
                          <a:effectLst/>
                        </a:rPr>
                        <a:t>+250</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411</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3,3 %</a:t>
                      </a:r>
                      <a:endParaRPr lang="de-DE" sz="1400" b="1" dirty="0">
                        <a:effectLst/>
                        <a:latin typeface="Calibri"/>
                        <a:ea typeface="Calibri"/>
                        <a:cs typeface="Times New Roman"/>
                      </a:endParaRPr>
                    </a:p>
                  </a:txBody>
                  <a:tcPr marL="68580" marR="68580" marT="0" marB="0" anchor="ctr"/>
                </a:tc>
              </a:tr>
            </a:tbl>
          </a:graphicData>
        </a:graphic>
      </p:graphicFrame>
      <p:sp>
        <p:nvSpPr>
          <p:cNvPr id="3" name="Rechteck 2"/>
          <p:cNvSpPr/>
          <p:nvPr/>
        </p:nvSpPr>
        <p:spPr>
          <a:xfrm>
            <a:off x="155575" y="2780928"/>
            <a:ext cx="8736903" cy="1384995"/>
          </a:xfrm>
          <a:prstGeom prst="rect">
            <a:avLst/>
          </a:prstGeom>
        </p:spPr>
        <p:txBody>
          <a:bodyPr wrap="square">
            <a:spAutoFit/>
          </a:bodyPr>
          <a:lstStyle/>
          <a:p>
            <a:r>
              <a:rPr lang="de-DE" sz="1200" dirty="0"/>
              <a:t>*neue Fälle </a:t>
            </a:r>
            <a:r>
              <a:rPr lang="de-DE" sz="1200" dirty="0" smtClean="0"/>
              <a:t>seit Freitag in </a:t>
            </a:r>
            <a:r>
              <a:rPr lang="de-DE" sz="1200" dirty="0"/>
              <a:t>Italien </a:t>
            </a:r>
            <a:r>
              <a:rPr lang="de-DE" sz="1200" dirty="0" smtClean="0"/>
              <a:t>(+3517), </a:t>
            </a:r>
            <a:r>
              <a:rPr lang="de-DE" sz="1200" dirty="0"/>
              <a:t>Iran </a:t>
            </a:r>
            <a:r>
              <a:rPr lang="de-DE" sz="1200" dirty="0" smtClean="0"/>
              <a:t>(+3053), Südkorea (+1098), Frankreich (+786), </a:t>
            </a:r>
            <a:r>
              <a:rPr lang="de-DE" sz="1200" dirty="0"/>
              <a:t>Deutschland </a:t>
            </a:r>
            <a:r>
              <a:rPr lang="de-DE" sz="1200" dirty="0" smtClean="0"/>
              <a:t>(+640), </a:t>
            </a:r>
            <a:r>
              <a:rPr lang="de-DE" sz="1200" dirty="0"/>
              <a:t>USA (+64), Spanien </a:t>
            </a:r>
            <a:r>
              <a:rPr lang="de-DE" sz="1200" dirty="0" smtClean="0"/>
              <a:t>(+426), USA (+325), Schweiz (252), Niederlande (+183), Vereinigtes </a:t>
            </a:r>
            <a:r>
              <a:rPr lang="de-DE" sz="1200" dirty="0"/>
              <a:t>Königreich </a:t>
            </a:r>
            <a:r>
              <a:rPr lang="de-DE" sz="1200" dirty="0" smtClean="0"/>
              <a:t>(+163), </a:t>
            </a:r>
            <a:r>
              <a:rPr lang="de-DE" sz="1200" dirty="0"/>
              <a:t>Belgien </a:t>
            </a:r>
            <a:r>
              <a:rPr lang="de-DE" sz="1200" dirty="0" smtClean="0"/>
              <a:t>(+150), Japan (+147</a:t>
            </a:r>
            <a:r>
              <a:rPr lang="de-DE" sz="1200" dirty="0"/>
              <a:t>), Schweden </a:t>
            </a:r>
            <a:r>
              <a:rPr lang="de-DE" sz="1200" dirty="0" smtClean="0"/>
              <a:t>(+113), </a:t>
            </a:r>
            <a:r>
              <a:rPr lang="de-DE" sz="1200" dirty="0"/>
              <a:t>Norwegen </a:t>
            </a:r>
            <a:r>
              <a:rPr lang="de-DE" sz="1200" dirty="0" smtClean="0"/>
              <a:t>(+104), Österreich (67), Ägypten (52).</a:t>
            </a:r>
            <a:r>
              <a:rPr lang="de-DE" sz="1200" dirty="0"/>
              <a:t/>
            </a:r>
            <a:br>
              <a:rPr lang="de-DE" sz="1200" dirty="0"/>
            </a:br>
            <a:r>
              <a:rPr lang="de-DE" sz="1200" dirty="0"/>
              <a:t>Alle weiteren Länder haben jeweils weniger als </a:t>
            </a:r>
            <a:r>
              <a:rPr lang="de-DE" sz="1200" dirty="0" smtClean="0"/>
              <a:t>50 </a:t>
            </a:r>
            <a:r>
              <a:rPr lang="de-DE" sz="1200" dirty="0"/>
              <a:t>neue Fälle.</a:t>
            </a:r>
          </a:p>
          <a:p>
            <a:r>
              <a:rPr lang="de-DE" sz="1200" dirty="0"/>
              <a:t>**Todesfälle kumulativ: </a:t>
            </a:r>
            <a:r>
              <a:rPr lang="de-DE" sz="1200" dirty="0" err="1"/>
              <a:t>Italy</a:t>
            </a:r>
            <a:r>
              <a:rPr lang="de-DE" sz="1200" dirty="0"/>
              <a:t> </a:t>
            </a:r>
            <a:r>
              <a:rPr lang="de-DE" sz="1200" dirty="0" smtClean="0"/>
              <a:t>(366), </a:t>
            </a:r>
            <a:r>
              <a:rPr lang="de-DE" sz="1200" dirty="0"/>
              <a:t>Iran (</a:t>
            </a:r>
            <a:r>
              <a:rPr lang="de-DE" sz="1200" dirty="0" smtClean="0"/>
              <a:t>194), </a:t>
            </a:r>
            <a:r>
              <a:rPr lang="de-DE" sz="1200" dirty="0"/>
              <a:t>South Korea </a:t>
            </a:r>
            <a:r>
              <a:rPr lang="de-DE" sz="1200" dirty="0" smtClean="0"/>
              <a:t>(53), </a:t>
            </a:r>
            <a:r>
              <a:rPr lang="de-DE" sz="1200" dirty="0"/>
              <a:t>United States </a:t>
            </a:r>
            <a:r>
              <a:rPr lang="de-DE" sz="1200" dirty="0" smtClean="0"/>
              <a:t>(22), </a:t>
            </a:r>
            <a:r>
              <a:rPr lang="de-DE" sz="1200" dirty="0"/>
              <a:t>France </a:t>
            </a:r>
            <a:r>
              <a:rPr lang="de-DE" sz="1200" dirty="0" smtClean="0"/>
              <a:t>(19</a:t>
            </a:r>
            <a:r>
              <a:rPr lang="de-DE" sz="1200" dirty="0"/>
              <a:t>), Spain </a:t>
            </a:r>
            <a:r>
              <a:rPr lang="de-DE" sz="1200" dirty="0" smtClean="0"/>
              <a:t>(17), Diamond </a:t>
            </a:r>
            <a:r>
              <a:rPr lang="de-DE" sz="1200" dirty="0" err="1"/>
              <a:t>Princess</a:t>
            </a:r>
            <a:r>
              <a:rPr lang="de-DE" sz="1200" dirty="0"/>
              <a:t> </a:t>
            </a:r>
            <a:r>
              <a:rPr lang="de-DE" sz="1200" dirty="0" smtClean="0"/>
              <a:t>(7</a:t>
            </a:r>
            <a:r>
              <a:rPr lang="de-DE" sz="1200" dirty="0"/>
              <a:t>), Japan (7), Irak (5), </a:t>
            </a:r>
            <a:r>
              <a:rPr lang="de-DE" sz="1200" dirty="0" err="1"/>
              <a:t>Australia</a:t>
            </a:r>
            <a:r>
              <a:rPr lang="de-DE" sz="1200" dirty="0"/>
              <a:t> </a:t>
            </a:r>
            <a:r>
              <a:rPr lang="de-DE" sz="1200" dirty="0" smtClean="0"/>
              <a:t>(3), </a:t>
            </a:r>
            <a:r>
              <a:rPr lang="de-DE" sz="1200" dirty="0"/>
              <a:t>Vereinigtes Königreich </a:t>
            </a:r>
            <a:r>
              <a:rPr lang="de-DE" sz="1200" dirty="0" smtClean="0"/>
              <a:t>(3), Schweiz (2</a:t>
            </a:r>
            <a:r>
              <a:rPr lang="de-DE" sz="1200" dirty="0"/>
              <a:t>), Argentinien (1), Ägypten (1), </a:t>
            </a:r>
            <a:r>
              <a:rPr lang="de-DE" sz="1200" dirty="0" smtClean="0"/>
              <a:t>Philippines </a:t>
            </a:r>
            <a:r>
              <a:rPr lang="de-DE" sz="1200" dirty="0"/>
              <a:t>(1), </a:t>
            </a:r>
            <a:r>
              <a:rPr lang="de-DE" sz="1200" dirty="0" smtClean="0"/>
              <a:t>San </a:t>
            </a:r>
            <a:r>
              <a:rPr lang="de-DE" sz="1200" dirty="0"/>
              <a:t>Marino (1), Thailand (1) Taiwan (1) ), </a:t>
            </a:r>
          </a:p>
        </p:txBody>
      </p:sp>
      <p:sp>
        <p:nvSpPr>
          <p:cNvPr id="9" name="Textfeld 8"/>
          <p:cNvSpPr txBox="1"/>
          <p:nvPr/>
        </p:nvSpPr>
        <p:spPr>
          <a:xfrm>
            <a:off x="5813888" y="6331397"/>
            <a:ext cx="3111897" cy="261610"/>
          </a:xfrm>
          <a:prstGeom prst="rect">
            <a:avLst/>
          </a:prstGeom>
          <a:noFill/>
        </p:spPr>
        <p:txBody>
          <a:bodyPr wrap="square" rtlCol="0">
            <a:spAutoFit/>
          </a:bodyPr>
          <a:lstStyle/>
          <a:p>
            <a:pPr algn="r"/>
            <a:r>
              <a:rPr lang="de-DE" sz="1100" b="1" i="1" dirty="0"/>
              <a:t>ECDC ; Stand </a:t>
            </a:r>
            <a:r>
              <a:rPr lang="de-DE" sz="1100" b="1" i="1" dirty="0" smtClean="0"/>
              <a:t>08.03.2020</a:t>
            </a:r>
            <a:endParaRPr lang="de-DE" sz="1100" b="1" i="1"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927396"/>
            <a:ext cx="5655037" cy="2796416"/>
          </a:xfrm>
          <a:prstGeom prst="rect">
            <a:avLst/>
          </a:prstGeom>
        </p:spPr>
      </p:pic>
    </p:spTree>
    <p:extLst>
      <p:ext uri="{BB962C8B-B14F-4D97-AF65-F5344CB8AC3E}">
        <p14:creationId xmlns:p14="http://schemas.microsoft.com/office/powerpoint/2010/main" val="145274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5. </a:t>
            </a:r>
            <a:r>
              <a:rPr lang="de-DE" sz="2400" dirty="0">
                <a:latin typeface="ScalaSansPro-Bold" pitchFamily="50" charset="0"/>
              </a:rPr>
              <a:t>März 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08.03.2020</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305991794"/>
              </p:ext>
            </p:extLst>
          </p:nvPr>
        </p:nvGraphicFramePr>
        <p:xfrm>
          <a:off x="467544" y="1412776"/>
          <a:ext cx="7937950" cy="4890486"/>
        </p:xfrm>
        <a:graphic>
          <a:graphicData uri="http://schemas.openxmlformats.org/drawingml/2006/table">
            <a:tbl>
              <a:tblPr firstRow="1" firstCol="1" bandRow="1"/>
              <a:tblGrid>
                <a:gridCol w="1826071"/>
                <a:gridCol w="1078719"/>
                <a:gridCol w="1193696"/>
                <a:gridCol w="1161399"/>
                <a:gridCol w="1121997"/>
                <a:gridCol w="1556068"/>
              </a:tblGrid>
              <a:tr h="601179">
                <a:tc>
                  <a:txBody>
                    <a:bodyPr/>
                    <a:lstStyle/>
                    <a:p>
                      <a:pPr>
                        <a:lnSpc>
                          <a:spcPct val="115000"/>
                        </a:lnSpc>
                        <a:spcAft>
                          <a:spcPts val="0"/>
                        </a:spcAft>
                      </a:pPr>
                      <a:r>
                        <a:rPr lang="de-DE" sz="1100" b="1" dirty="0">
                          <a:effectLst/>
                          <a:latin typeface="Cambria"/>
                          <a:ea typeface="Times New Roman"/>
                          <a:cs typeface="Times New Roman"/>
                        </a:rPr>
                        <a:t>Provinz</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Kumulative Inzidenz /100.000 EW</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dirty="0">
                          <a:effectLst/>
                          <a:latin typeface="Cambria"/>
                          <a:ea typeface="Times New Roman"/>
                          <a:cs typeface="Times New Roman"/>
                        </a:rPr>
                        <a:t>Δ </a:t>
                      </a:r>
                      <a:endParaRPr lang="de-DE" sz="1100" dirty="0">
                        <a:effectLst/>
                        <a:latin typeface="Calibri"/>
                        <a:ea typeface="Calibri"/>
                        <a:cs typeface="Times New Roman"/>
                      </a:endParaRPr>
                    </a:p>
                    <a:p>
                      <a:pPr algn="ctr">
                        <a:lnSpc>
                          <a:spcPct val="115000"/>
                        </a:lnSpc>
                        <a:spcAft>
                          <a:spcPts val="0"/>
                        </a:spcAft>
                      </a:pPr>
                      <a:r>
                        <a:rPr lang="de-DE" sz="1000" dirty="0">
                          <a:effectLst/>
                          <a:latin typeface="Cambria"/>
                          <a:ea typeface="Times New Roman"/>
                          <a:cs typeface="Times New Roman"/>
                        </a:rPr>
                        <a:t>(zum Vortag, absolut)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Trend</a:t>
                      </a:r>
                      <a:endParaRPr lang="de-DE" sz="1100">
                        <a:effectLst/>
                        <a:latin typeface="Calibri"/>
                        <a:ea typeface="Calibri"/>
                        <a:cs typeface="Times New Roman"/>
                      </a:endParaRPr>
                    </a:p>
                    <a:p>
                      <a:pPr>
                        <a:lnSpc>
                          <a:spcPct val="115000"/>
                        </a:lnSpc>
                        <a:spcAft>
                          <a:spcPts val="0"/>
                        </a:spcAft>
                      </a:pPr>
                      <a:r>
                        <a:rPr lang="de-DE" sz="1000">
                          <a:effectLst/>
                          <a:latin typeface="Cambria"/>
                          <a:ea typeface="Times New Roman"/>
                          <a:cs typeface="Times New Roman"/>
                        </a:rPr>
                        <a:t>(exponentieller Anstieg)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Maßnahmen</a:t>
                      </a:r>
                      <a:r>
                        <a:rPr lang="de-DE" sz="1100" b="1" baseline="30000">
                          <a:effectLst/>
                          <a:latin typeface="Cambria"/>
                          <a:ea typeface="Times New Roman"/>
                          <a:cs typeface="Times New Roman"/>
                        </a:rPr>
                        <a:t>1</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Bekannte exportierte Fälle ins Ausland</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CHINA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5,67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mn-lt"/>
                          <a:ea typeface="Calibri"/>
                          <a:cs typeface="Calibri"/>
                        </a:rPr>
                        <a:t>+</a:t>
                      </a:r>
                      <a:r>
                        <a:rPr lang="en-US" sz="1100" b="1" dirty="0" smtClean="0">
                          <a:effectLst/>
                          <a:latin typeface="+mn-lt"/>
                          <a:ea typeface="Calibri"/>
                          <a:cs typeface="Calibri"/>
                        </a:rPr>
                        <a:t>53</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Ja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solidFill>
                            <a:srgbClr val="FF0000"/>
                          </a:solidFill>
                          <a:effectLst/>
                          <a:latin typeface="Cambria"/>
                          <a:ea typeface="Times New Roman"/>
                          <a:cs typeface="Times New Roman"/>
                        </a:rPr>
                        <a:t>Hubei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114,7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mn-lt"/>
                          <a:ea typeface="Calibri"/>
                          <a:cs typeface="Calibri"/>
                        </a:rPr>
                        <a:t>+</a:t>
                      </a:r>
                      <a:r>
                        <a:rPr lang="de-DE" sz="1100" b="1" dirty="0" smtClean="0">
                          <a:effectLst/>
                        </a:rPr>
                        <a:t>41</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effectLst/>
                          <a:latin typeface="Calibri"/>
                          <a:ea typeface="Calibri"/>
                          <a:cs typeface="Times New Roman"/>
                        </a:rPr>
                        <a:t>+</a:t>
                      </a:r>
                      <a:r>
                        <a:rPr lang="en-US" sz="1100">
                          <a:effectLst/>
                          <a:latin typeface="Calibri"/>
                          <a:ea typeface="Calibri"/>
                          <a:cs typeface="Times New Roman"/>
                        </a:rPr>
                        <a:t>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1179">
                <a:tc>
                  <a:txBody>
                    <a:bodyPr/>
                    <a:lstStyle/>
                    <a:p>
                      <a:pPr>
                        <a:lnSpc>
                          <a:spcPct val="115000"/>
                        </a:lnSpc>
                        <a:spcAft>
                          <a:spcPts val="0"/>
                        </a:spcAft>
                      </a:pPr>
                      <a:r>
                        <a:rPr lang="de-DE" sz="1100" b="1">
                          <a:effectLst/>
                          <a:latin typeface="Cambria"/>
                          <a:ea typeface="Times New Roman"/>
                          <a:cs typeface="Times New Roman"/>
                        </a:rPr>
                        <a:t>Zhejiang (v.a. </a:t>
                      </a:r>
                      <a:r>
                        <a:rPr lang="de-DE" sz="1100" b="1">
                          <a:solidFill>
                            <a:srgbClr val="FF0000"/>
                          </a:solidFill>
                          <a:effectLst/>
                          <a:latin typeface="Cambria"/>
                          <a:ea typeface="Times New Roman"/>
                          <a:cs typeface="Times New Roman"/>
                        </a:rPr>
                        <a:t>Wenzhou, Hangzhou, Ningbo und Taizhou</a:t>
                      </a:r>
                      <a:r>
                        <a:rPr lang="de-DE" sz="1100" b="1">
                          <a:effectLst/>
                          <a:latin typeface="Cambria"/>
                          <a:ea typeface="Times New Roman"/>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2,15</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Calibri"/>
                        </a:rPr>
                        <a:t>0</a:t>
                      </a:r>
                      <a:endParaRPr lang="de-DE" sz="1100" kern="1200" dirty="0">
                        <a:solidFill>
                          <a:schemeClr val="tx1"/>
                        </a:solidFill>
                        <a:effectLst/>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J</a:t>
                      </a:r>
                      <a:r>
                        <a:rPr lang="de-DE" sz="1100" b="1">
                          <a:effectLst/>
                          <a:latin typeface="Cambria"/>
                          <a:ea typeface="Times New Roman"/>
                          <a:cs typeface="Times New Roman"/>
                        </a:rPr>
                        <a:t>iangxi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2,02</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gn="just">
                        <a:lnSpc>
                          <a:spcPct val="115000"/>
                        </a:lnSpc>
                        <a:spcAft>
                          <a:spcPts val="0"/>
                        </a:spcAft>
                      </a:pPr>
                      <a:r>
                        <a:rPr lang="en-US" sz="1100" b="1">
                          <a:effectLst/>
                          <a:latin typeface="Cambria"/>
                          <a:ea typeface="Times New Roman"/>
                          <a:cs typeface="Times New Roman"/>
                        </a:rPr>
                        <a:t>Hainan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1,83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Chongqing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Bejing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1,97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+2</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(Russland)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Anhui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1,58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Macau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1,49</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b="1">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(Malaysia, Südkorea)</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89104">
                <a:tc>
                  <a:txBody>
                    <a:bodyPr/>
                    <a:lstStyle/>
                    <a:p>
                      <a:pPr>
                        <a:lnSpc>
                          <a:spcPct val="115000"/>
                        </a:lnSpc>
                        <a:spcAft>
                          <a:spcPts val="0"/>
                        </a:spcAft>
                      </a:pPr>
                      <a:r>
                        <a:rPr lang="de-DE" sz="1100" b="1">
                          <a:effectLst/>
                          <a:latin typeface="Cambria"/>
                          <a:ea typeface="Times New Roman"/>
                          <a:cs typeface="Times New Roman"/>
                        </a:rPr>
                        <a:t>Hunan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1,48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Shanghai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1,41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Henan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1,33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786">
                <a:tc>
                  <a:txBody>
                    <a:bodyPr/>
                    <a:lstStyle/>
                    <a:p>
                      <a:pPr>
                        <a:lnSpc>
                          <a:spcPct val="115000"/>
                        </a:lnSpc>
                        <a:spcAft>
                          <a:spcPts val="0"/>
                        </a:spcAft>
                      </a:pPr>
                      <a:r>
                        <a:rPr lang="en-US" sz="1100" b="1">
                          <a:effectLst/>
                          <a:latin typeface="Cambria"/>
                          <a:ea typeface="Times New Roman"/>
                          <a:cs typeface="Times New Roman"/>
                        </a:rPr>
                        <a:t>Heilongjiang </a:t>
                      </a:r>
                      <a:r>
                        <a:rPr lang="de-DE" sz="1100" b="1">
                          <a:effectLst/>
                          <a:latin typeface="Cambria"/>
                          <a:ea typeface="Times New Roman"/>
                          <a:cs typeface="Times New Roman"/>
                        </a:rPr>
                        <a:t>(v.a. Harbin)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1,27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Calibri"/>
                        </a:rPr>
                        <a:t>+1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0786">
                <a:tc>
                  <a:txBody>
                    <a:bodyPr/>
                    <a:lstStyle/>
                    <a:p>
                      <a:pPr>
                        <a:lnSpc>
                          <a:spcPct val="115000"/>
                        </a:lnSpc>
                        <a:spcAft>
                          <a:spcPts val="0"/>
                        </a:spcAft>
                      </a:pPr>
                      <a:r>
                        <a:rPr lang="en-GB" sz="1100" b="1">
                          <a:effectLst/>
                          <a:latin typeface="Cambria"/>
                          <a:ea typeface="Times New Roman"/>
                          <a:cs typeface="Times New Roman"/>
                        </a:rPr>
                        <a:t>Guangdong (v.a. Shenzhen, Guangzhou)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1,21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libri"/>
                          <a:ea typeface="Calibri"/>
                          <a:cs typeface="Times New Roman"/>
                        </a:rPr>
                        <a:t>+</a:t>
                      </a:r>
                      <a:r>
                        <a:rPr lang="de-DE" sz="1100">
                          <a:effectLst/>
                          <a:latin typeface="Calibri"/>
                          <a:ea typeface="Calibri"/>
                          <a:cs typeface="Times New Roman"/>
                        </a:rPr>
                        <a:t> (Südkorea, Ägypten)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Ningxia</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1,10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dirty="0">
                          <a:effectLst/>
                          <a:latin typeface="Cambria"/>
                          <a:ea typeface="Times New Roman"/>
                          <a:cs typeface="Times New Roman"/>
                        </a:rPr>
                        <a:t>Tianjin</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0,87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2736">
                <a:tc gridSpan="6">
                  <a:txBody>
                    <a:bodyPr/>
                    <a:lstStyle/>
                    <a:p>
                      <a:pPr>
                        <a:lnSpc>
                          <a:spcPct val="115000"/>
                        </a:lnSpc>
                        <a:spcBef>
                          <a:spcPts val="600"/>
                        </a:spcBef>
                        <a:spcAft>
                          <a:spcPts val="600"/>
                        </a:spcAft>
                      </a:pPr>
                      <a:r>
                        <a:rPr lang="de-DE" sz="1100" baseline="30000" dirty="0">
                          <a:effectLst/>
                          <a:latin typeface="Cambria"/>
                          <a:ea typeface="Times New Roman"/>
                          <a:cs typeface="Times New Roman"/>
                        </a:rPr>
                        <a:t>+ Ein- und Ausreisebeschränkungen und empfohlene Ausgangssperren für die Bewohner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332032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0688"/>
            <a:ext cx="8456737" cy="574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38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5" name="Grafik 4"/>
          <p:cNvPicPr/>
          <p:nvPr/>
        </p:nvPicPr>
        <p:blipFill>
          <a:blip r:embed="rId3"/>
          <a:stretch>
            <a:fillRect/>
          </a:stretch>
        </p:blipFill>
        <p:spPr>
          <a:xfrm>
            <a:off x="467544" y="764704"/>
            <a:ext cx="7920879" cy="5184576"/>
          </a:xfrm>
          <a:prstGeom prst="rect">
            <a:avLst/>
          </a:prstGeom>
        </p:spPr>
      </p:pic>
    </p:spTree>
    <p:extLst>
      <p:ext uri="{BB962C8B-B14F-4D97-AF65-F5344CB8AC3E}">
        <p14:creationId xmlns:p14="http://schemas.microsoft.com/office/powerpoint/2010/main" val="316110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056276" y="6529413"/>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5" name="Grafik 4"/>
          <p:cNvPicPr/>
          <p:nvPr/>
        </p:nvPicPr>
        <p:blipFill>
          <a:blip r:embed="rId3"/>
          <a:stretch>
            <a:fillRect/>
          </a:stretch>
        </p:blipFill>
        <p:spPr>
          <a:xfrm>
            <a:off x="323528" y="692696"/>
            <a:ext cx="8208912" cy="5544616"/>
          </a:xfrm>
          <a:prstGeom prst="rect">
            <a:avLst/>
          </a:prstGeom>
        </p:spPr>
      </p:pic>
    </p:spTree>
    <p:extLst>
      <p:ext uri="{BB962C8B-B14F-4D97-AF65-F5344CB8AC3E}">
        <p14:creationId xmlns:p14="http://schemas.microsoft.com/office/powerpoint/2010/main" val="212393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05290"/>
            <a:ext cx="850225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64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51776"/>
            <a:ext cx="8461325" cy="580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24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052736"/>
            <a:ext cx="8198246" cy="1682512"/>
          </a:xfrm>
          <a:prstGeom prst="rect">
            <a:avLst/>
          </a:prstGeom>
          <a:solidFill>
            <a:schemeClr val="bg1">
              <a:lumMod val="95000"/>
            </a:schemeClr>
          </a:solidFill>
        </p:spPr>
        <p:txBody>
          <a:bodyPr wrap="square" rtlCol="0">
            <a:spAutoFit/>
          </a:bodyPr>
          <a:lstStyle/>
          <a:p>
            <a:pPr marL="285750" indent="-285750">
              <a:spcAft>
                <a:spcPts val="200"/>
              </a:spcAft>
              <a:buFont typeface="Arial" panose="020B0604020202020204" pitchFamily="34" charset="0"/>
              <a:buChar char="•"/>
            </a:pPr>
            <a:r>
              <a:rPr lang="de-DE" sz="2000" b="1" dirty="0" smtClean="0">
                <a:solidFill>
                  <a:prstClr val="black"/>
                </a:solidFill>
              </a:rPr>
              <a:t>7.382 (+69); 50 </a:t>
            </a:r>
            <a:r>
              <a:rPr lang="de-DE" sz="2000" b="1" dirty="0">
                <a:solidFill>
                  <a:prstClr val="black"/>
                </a:solidFill>
              </a:rPr>
              <a:t>Todesfälle </a:t>
            </a:r>
            <a:r>
              <a:rPr lang="de-DE" sz="2000" b="1" dirty="0" smtClean="0">
                <a:solidFill>
                  <a:prstClr val="black"/>
                </a:solidFill>
              </a:rPr>
              <a:t>(+3); Sterbequote: 0,7%</a:t>
            </a:r>
            <a:r>
              <a:rPr lang="de-DE" sz="2000" b="1" dirty="0" smtClean="0">
                <a:solidFill>
                  <a:srgbClr val="FF0000"/>
                </a:solidFill>
              </a:rPr>
              <a:t> </a:t>
            </a:r>
            <a:r>
              <a:rPr lang="de-DE" sz="1400" dirty="0">
                <a:solidFill>
                  <a:prstClr val="black"/>
                </a:solidFill>
              </a:rPr>
              <a:t>(BNO News: Stand </a:t>
            </a:r>
            <a:r>
              <a:rPr lang="de-DE" sz="1400" dirty="0" smtClean="0">
                <a:solidFill>
                  <a:prstClr val="black"/>
                </a:solidFill>
              </a:rPr>
              <a:t>09.03., 0845)</a:t>
            </a:r>
            <a:endParaRPr lang="de-DE" sz="1400" dirty="0">
              <a:solidFill>
                <a:prstClr val="black"/>
              </a:solidFill>
            </a:endParaRPr>
          </a:p>
          <a:p>
            <a:pPr marL="800100" lvl="1" indent="-342900">
              <a:spcAft>
                <a:spcPts val="200"/>
              </a:spcAft>
              <a:buFont typeface="Symbol" panose="05050102010706020507" pitchFamily="18" charset="2"/>
              <a:buChar char="-"/>
            </a:pPr>
            <a:r>
              <a:rPr lang="de-DE" sz="2000" dirty="0" smtClean="0">
                <a:solidFill>
                  <a:prstClr val="black"/>
                </a:solidFill>
              </a:rPr>
              <a:t>Abstieg in den letzten Tagen</a:t>
            </a:r>
          </a:p>
          <a:p>
            <a:pPr marL="800100" lvl="1" indent="-342900">
              <a:spcAft>
                <a:spcPts val="200"/>
              </a:spcAft>
              <a:buFont typeface="Symbol" panose="05050102010706020507" pitchFamily="18" charset="2"/>
              <a:buChar char="-"/>
            </a:pPr>
            <a:r>
              <a:rPr lang="de-DE" sz="2000" dirty="0" smtClean="0">
                <a:solidFill>
                  <a:prstClr val="black"/>
                </a:solidFill>
              </a:rPr>
              <a:t>79,4% der Fälle haben epidemiologische Links; 62% gehören zum Cluster (</a:t>
            </a:r>
            <a:r>
              <a:rPr lang="de-DE" sz="2000" dirty="0" err="1" smtClean="0">
                <a:solidFill>
                  <a:prstClr val="black"/>
                </a:solidFill>
              </a:rPr>
              <a:t>Shincheonji</a:t>
            </a:r>
            <a:r>
              <a:rPr lang="de-DE" sz="2000" dirty="0" smtClean="0">
                <a:solidFill>
                  <a:prstClr val="black"/>
                </a:solidFill>
              </a:rPr>
              <a:t> Church), 20,6% sind sporadisch oder unter Ermittlung </a:t>
            </a:r>
            <a:r>
              <a:rPr lang="de-DE" sz="1400" dirty="0" smtClean="0">
                <a:solidFill>
                  <a:prstClr val="black"/>
                </a:solidFill>
              </a:rPr>
              <a:t>(KCDC: Stand 08.03.)</a:t>
            </a:r>
          </a:p>
        </p:txBody>
      </p:sp>
      <p:sp>
        <p:nvSpPr>
          <p:cNvPr id="12" name="Textfeld 11"/>
          <p:cNvSpPr txBox="1"/>
          <p:nvPr/>
        </p:nvSpPr>
        <p:spPr>
          <a:xfrm>
            <a:off x="558254" y="6185335"/>
            <a:ext cx="5093866" cy="430887"/>
          </a:xfrm>
          <a:prstGeom prst="rect">
            <a:avLst/>
          </a:prstGeom>
          <a:noFill/>
        </p:spPr>
        <p:txBody>
          <a:bodyPr wrap="square" rtlCol="0">
            <a:spAutoFit/>
          </a:bodyPr>
          <a:lstStyle/>
          <a:p>
            <a:r>
              <a:rPr lang="de-DE" sz="1100" dirty="0" smtClean="0">
                <a:solidFill>
                  <a:prstClr val="black"/>
                </a:solidFill>
              </a:rPr>
              <a:t>Stand 08.03</a:t>
            </a:r>
          </a:p>
          <a:p>
            <a:r>
              <a:rPr lang="de-DE" sz="1100" dirty="0" smtClean="0">
                <a:solidFill>
                  <a:prstClr val="black"/>
                </a:solidFill>
              </a:rPr>
              <a:t>Quelle:  </a:t>
            </a:r>
            <a:r>
              <a:rPr lang="de-DE" sz="1100" dirty="0" smtClean="0">
                <a:solidFill>
                  <a:prstClr val="black"/>
                </a:solidFill>
                <a:hlinkClick r:id="rId3"/>
              </a:rPr>
              <a:t>https</a:t>
            </a:r>
            <a:r>
              <a:rPr lang="de-DE" sz="1100" dirty="0">
                <a:solidFill>
                  <a:prstClr val="black"/>
                </a:solidFill>
                <a:hlinkClick r:id="rId3"/>
              </a:rPr>
              <a:t>://</a:t>
            </a:r>
            <a:r>
              <a:rPr lang="de-DE" sz="1100" dirty="0" smtClean="0">
                <a:solidFill>
                  <a:prstClr val="black"/>
                </a:solidFill>
                <a:hlinkClick r:id="rId3"/>
              </a:rPr>
              <a:t>en.wikipedia.org/wiki/2020_coronavirus_outbreak_in_South_Korea</a:t>
            </a:r>
            <a:endParaRPr lang="de-DE" sz="1100" dirty="0">
              <a:solidFill>
                <a:prstClr val="black"/>
              </a:solidFill>
            </a:endParaRPr>
          </a:p>
        </p:txBody>
      </p:sp>
      <p:sp>
        <p:nvSpPr>
          <p:cNvPr id="11"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914628"/>
            <a:ext cx="24765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5" y="5345905"/>
            <a:ext cx="96010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914628"/>
            <a:ext cx="4946603" cy="176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549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RKI_PPT_4zu3_Vorlage_EN_NEU</Template>
  <TotalTime>0</TotalTime>
  <Words>1111</Words>
  <Application>Microsoft Office PowerPoint</Application>
  <PresentationFormat>Bildschirmpräsentation (4:3)</PresentationFormat>
  <Paragraphs>273</Paragraphs>
  <Slides>17</Slides>
  <Notes>16</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Office-Design</vt:lpstr>
      <vt:lpstr>Update zu COVID-19, 9. März 2020</vt:lpstr>
      <vt:lpstr>Update zu COVID-19, 9. März 2020</vt:lpstr>
      <vt:lpstr>Update zu COVID-19, 5. März 2020</vt:lpstr>
      <vt:lpstr>PowerPoint-Präsentation</vt:lpstr>
      <vt:lpstr>PowerPoint-Präsentation</vt:lpstr>
      <vt:lpstr>PowerPoint-Präsentation</vt:lpstr>
      <vt:lpstr>PowerPoint-Präsentation</vt:lpstr>
      <vt:lpstr>PowerPoint-Präsentation</vt:lpstr>
      <vt:lpstr>COVID-19/ Südkorea</vt:lpstr>
      <vt:lpstr>PowerPoint-Präsentation</vt:lpstr>
      <vt:lpstr>PowerPoint-Präsentation</vt:lpstr>
      <vt:lpstr>COVID-19/ Italien </vt:lpstr>
      <vt:lpstr>COVID-19/ Italien</vt:lpstr>
      <vt:lpstr>COVID-19/ Iran</vt:lpstr>
      <vt:lpstr>COVID-19/ Iran</vt:lpstr>
      <vt:lpstr>COVID-19/ Ägypten</vt:lpstr>
      <vt:lpstr>COVID-19/ Frankreich</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Karo, Basel</dc:creator>
  <cp:lastModifiedBy>Karo, Basel</cp:lastModifiedBy>
  <cp:revision>402</cp:revision>
  <cp:lastPrinted>2020-02-21T11:12:50Z</cp:lastPrinted>
  <dcterms:created xsi:type="dcterms:W3CDTF">2020-02-03T08:44:15Z</dcterms:created>
  <dcterms:modified xsi:type="dcterms:W3CDTF">2020-03-09T11:40:18Z</dcterms:modified>
</cp:coreProperties>
</file>