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326" r:id="rId4"/>
    <p:sldId id="333" r:id="rId5"/>
    <p:sldId id="334" r:id="rId6"/>
    <p:sldId id="340" r:id="rId7"/>
    <p:sldId id="341" r:id="rId8"/>
    <p:sldId id="342" r:id="rId9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7384" autoAdjust="0"/>
  </p:normalViewPr>
  <p:slideViewPr>
    <p:cSldViewPr>
      <p:cViewPr>
        <p:scale>
          <a:sx n="110" d="100"/>
          <a:sy n="110" d="100"/>
        </p:scale>
        <p:origin x="-215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595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A0050C8F-7430-4065-AF7F-F6CF7E4050CF}" type="datetimeFigureOut">
              <a:rPr lang="de-DE" smtClean="0"/>
              <a:t>20.02.2020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595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C214FDFF-57F4-45F7-9070-06FACBEA3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692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926" y="1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5F75C241-34BA-47B5-A481-0FECBE3B4B13}" type="datetimeFigureOut">
              <a:rPr lang="de-DE" smtClean="0"/>
              <a:t>20.02.2020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188" y="3228976"/>
            <a:ext cx="7943850" cy="3059113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364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926" y="6456364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5D94784D-ACB2-4C06-BA24-2437C87E07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17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Provinzen</a:t>
            </a:r>
            <a:r>
              <a:rPr lang="de-DE" baseline="0" dirty="0" smtClean="0"/>
              <a:t> in China mit einer Inzidenz &gt;1 plus Tianjin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&gt;5 Fällen (plus „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“ Länder zusammengefasst)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20.02.2020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15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20.02.2020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72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20.02.2020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76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20.02.2020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26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20.02.2020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92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20.02.2020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24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20.02.2020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6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20.02.2020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72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20.02.2020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69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20.02.2020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848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20.02.2020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78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8AB66-73C6-482C-A963-78CAF95DF4BE}" type="datetimeFigureOut">
              <a:rPr lang="de-DE" smtClean="0"/>
              <a:t>20.02.2020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660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hp.gov.hk/en/index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 smtClean="0"/>
              <a:t>Update zum (COVID-19), 20.Februar 2020</a:t>
            </a:r>
            <a:endParaRPr lang="de-DE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6947248" y="6519446"/>
            <a:ext cx="2196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ECDC; Stand 19.02.2020</a:t>
            </a:r>
            <a:endParaRPr lang="de-DE" sz="160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199" y="1052737"/>
            <a:ext cx="8524403" cy="1296144"/>
          </a:xfrm>
        </p:spPr>
        <p:txBody>
          <a:bodyPr>
            <a:normAutofit lnSpcReduction="10000"/>
          </a:bodyPr>
          <a:lstStyle/>
          <a:p>
            <a:r>
              <a:rPr lang="de-DE" sz="2000" b="1" dirty="0" smtClean="0">
                <a:ea typeface="Calibri"/>
              </a:rPr>
              <a:t>Weltweit </a:t>
            </a:r>
            <a:r>
              <a:rPr lang="de-DE" sz="2000" b="1" dirty="0"/>
              <a:t>75.734 </a:t>
            </a:r>
            <a:r>
              <a:rPr lang="de-DE" sz="2000" b="1" dirty="0" smtClean="0"/>
              <a:t>Fälle </a:t>
            </a:r>
            <a:r>
              <a:rPr lang="de-DE" sz="2000" dirty="0" smtClean="0"/>
              <a:t>(+527</a:t>
            </a:r>
            <a:r>
              <a:rPr lang="de-DE" sz="2000" dirty="0" smtClean="0">
                <a:ea typeface="Calibri"/>
              </a:rPr>
              <a:t>), </a:t>
            </a:r>
            <a:r>
              <a:rPr lang="de-DE" sz="2000" dirty="0">
                <a:ea typeface="Calibri"/>
              </a:rPr>
              <a:t>davon </a:t>
            </a:r>
            <a:r>
              <a:rPr lang="de-DE" sz="2000" dirty="0" smtClean="0">
                <a:ea typeface="Calibri"/>
              </a:rPr>
              <a:t>2.128 </a:t>
            </a:r>
            <a:r>
              <a:rPr lang="de-DE" sz="2000" dirty="0">
                <a:ea typeface="Calibri"/>
              </a:rPr>
              <a:t>Todesfälle (+</a:t>
            </a:r>
            <a:r>
              <a:rPr lang="de-DE" sz="2000" dirty="0" smtClean="0">
                <a:ea typeface="Calibri"/>
              </a:rPr>
              <a:t>118; 2,8% CFR), </a:t>
            </a:r>
          </a:p>
          <a:p>
            <a:pPr>
              <a:spcAft>
                <a:spcPts val="0"/>
              </a:spcAft>
            </a:pPr>
            <a:r>
              <a:rPr lang="de-DE" sz="2000" b="1" dirty="0" smtClean="0">
                <a:ea typeface="Calibri"/>
              </a:rPr>
              <a:t>China </a:t>
            </a:r>
            <a:r>
              <a:rPr lang="de-DE" sz="2000" b="1" dirty="0" smtClean="0"/>
              <a:t>74.676</a:t>
            </a:r>
            <a:r>
              <a:rPr lang="de-DE" sz="2000" dirty="0" smtClean="0"/>
              <a:t> </a:t>
            </a:r>
            <a:r>
              <a:rPr lang="de-DE" sz="2000" dirty="0"/>
              <a:t>Fälle </a:t>
            </a:r>
            <a:r>
              <a:rPr lang="de-DE" sz="2000" dirty="0" smtClean="0"/>
              <a:t>(+397</a:t>
            </a:r>
            <a:r>
              <a:rPr lang="de-DE" sz="2000" dirty="0" smtClean="0">
                <a:ea typeface="Calibri"/>
              </a:rPr>
              <a:t>), 2.121 </a:t>
            </a:r>
            <a:r>
              <a:rPr lang="de-DE" sz="2000" dirty="0">
                <a:ea typeface="Calibri"/>
              </a:rPr>
              <a:t>Todesfälle </a:t>
            </a:r>
            <a:r>
              <a:rPr lang="de-DE" sz="2000" dirty="0" smtClean="0">
                <a:ea typeface="Calibri"/>
              </a:rPr>
              <a:t>(+114, 2,8% CFR), </a:t>
            </a:r>
            <a:r>
              <a:rPr lang="de-DE" sz="2000" dirty="0">
                <a:solidFill>
                  <a:prstClr val="black"/>
                </a:solidFill>
                <a:ea typeface="Calibri"/>
              </a:rPr>
              <a:t>11.983</a:t>
            </a:r>
            <a:r>
              <a:rPr lang="de-DE" sz="2000" dirty="0" smtClean="0">
                <a:ea typeface="Calibri"/>
              </a:rPr>
              <a:t> </a:t>
            </a:r>
            <a:r>
              <a:rPr lang="de-DE" sz="2000" dirty="0">
                <a:ea typeface="Calibri"/>
              </a:rPr>
              <a:t>(</a:t>
            </a:r>
            <a:r>
              <a:rPr lang="de-DE" sz="2000" dirty="0" smtClean="0">
                <a:ea typeface="Calibri"/>
              </a:rPr>
              <a:t>16%) ernsthaft erkrankt.</a:t>
            </a:r>
          </a:p>
          <a:p>
            <a:pPr lvl="1"/>
            <a:r>
              <a:rPr lang="de-DE" sz="1600" dirty="0" err="1" smtClean="0">
                <a:ea typeface="Calibri"/>
              </a:rPr>
              <a:t>Hubei</a:t>
            </a:r>
            <a:r>
              <a:rPr lang="de-DE" sz="1600" dirty="0">
                <a:ea typeface="Calibri"/>
              </a:rPr>
              <a:t>: </a:t>
            </a:r>
            <a:r>
              <a:rPr lang="de-DE" sz="1600" dirty="0" smtClean="0">
                <a:solidFill>
                  <a:prstClr val="black"/>
                </a:solidFill>
                <a:ea typeface="Calibri"/>
              </a:rPr>
              <a:t>62.013 (+331) </a:t>
            </a:r>
            <a:r>
              <a:rPr lang="de-DE" sz="1600" dirty="0">
                <a:solidFill>
                  <a:prstClr val="black"/>
                </a:solidFill>
                <a:ea typeface="Calibri"/>
              </a:rPr>
              <a:t>Fälle (83% von Gesamt</a:t>
            </a:r>
            <a:r>
              <a:rPr lang="de-DE" sz="1600" dirty="0" smtClean="0">
                <a:ea typeface="Calibri"/>
              </a:rPr>
              <a:t>), </a:t>
            </a:r>
            <a:r>
              <a:rPr lang="de-DE" sz="1600" dirty="0" smtClean="0"/>
              <a:t>2.029</a:t>
            </a:r>
            <a:r>
              <a:rPr lang="de-DE" sz="1600" dirty="0" smtClean="0">
                <a:ea typeface="Calibri"/>
              </a:rPr>
              <a:t> </a:t>
            </a:r>
            <a:r>
              <a:rPr lang="de-DE" sz="1600" dirty="0">
                <a:ea typeface="Calibri"/>
              </a:rPr>
              <a:t>Todesfälle </a:t>
            </a:r>
            <a:r>
              <a:rPr lang="de-DE" sz="1600" dirty="0" smtClean="0">
                <a:ea typeface="Calibri"/>
              </a:rPr>
              <a:t>(+107, 3,3 % CFR)</a:t>
            </a:r>
            <a:endParaRPr lang="de-DE" sz="1600" dirty="0">
              <a:ea typeface="Calibri"/>
            </a:endParaRPr>
          </a:p>
          <a:p>
            <a:pPr>
              <a:spcAft>
                <a:spcPts val="0"/>
              </a:spcAft>
            </a:pPr>
            <a:endParaRPr lang="de-DE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8621656" cy="3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2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002813"/>
            <a:ext cx="5256584" cy="35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796136" y="635853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/>
              <a:t>ECDC ; </a:t>
            </a:r>
            <a:r>
              <a:rPr lang="de-DE" sz="1400" b="1" i="1" dirty="0"/>
              <a:t>Stand </a:t>
            </a:r>
            <a:r>
              <a:rPr lang="de-DE" sz="1400" b="1" i="1" dirty="0" smtClean="0"/>
              <a:t>19.02.2020</a:t>
            </a:r>
            <a:endParaRPr lang="de-DE" sz="1400" b="1" i="1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179512" y="1051200"/>
            <a:ext cx="8712968" cy="2208691"/>
          </a:xfrm>
        </p:spPr>
        <p:txBody>
          <a:bodyPr>
            <a:normAutofit fontScale="77500" lnSpcReduction="20000"/>
          </a:bodyPr>
          <a:lstStyle/>
          <a:p>
            <a:pPr marL="228600" lvl="0" indent="0">
              <a:buNone/>
            </a:pPr>
            <a:r>
              <a:rPr lang="de-DE" sz="2000" dirty="0" smtClean="0">
                <a:solidFill>
                  <a:prstClr val="black"/>
                </a:solidFill>
                <a:ea typeface="Calibri"/>
              </a:rPr>
              <a:t>International</a:t>
            </a:r>
            <a:r>
              <a:rPr lang="de-DE" sz="2000" dirty="0">
                <a:solidFill>
                  <a:prstClr val="black"/>
                </a:solidFill>
                <a:ea typeface="Calibri"/>
              </a:rPr>
              <a:t>: </a:t>
            </a:r>
            <a:r>
              <a:rPr lang="de-DE" sz="2000" b="1" dirty="0" smtClean="0">
                <a:solidFill>
                  <a:prstClr val="black"/>
                </a:solidFill>
                <a:ea typeface="Calibri"/>
              </a:rPr>
              <a:t>25 </a:t>
            </a:r>
            <a:r>
              <a:rPr lang="de-DE" sz="2000" b="1" dirty="0">
                <a:solidFill>
                  <a:prstClr val="black"/>
                </a:solidFill>
                <a:ea typeface="Calibri"/>
              </a:rPr>
              <a:t>Länder</a:t>
            </a:r>
            <a:r>
              <a:rPr lang="de-DE" sz="2000" dirty="0">
                <a:solidFill>
                  <a:prstClr val="black"/>
                </a:solidFill>
                <a:ea typeface="Calibri"/>
              </a:rPr>
              <a:t> verzeichnen </a:t>
            </a:r>
            <a:r>
              <a:rPr lang="de-DE" sz="2000" b="1" dirty="0" smtClean="0">
                <a:solidFill>
                  <a:prstClr val="black"/>
                </a:solidFill>
                <a:ea typeface="Calibri"/>
              </a:rPr>
              <a:t>1.058 </a:t>
            </a:r>
            <a:r>
              <a:rPr lang="de-DE" sz="2000" dirty="0" smtClean="0">
                <a:solidFill>
                  <a:prstClr val="black"/>
                </a:solidFill>
                <a:ea typeface="Calibri"/>
              </a:rPr>
              <a:t>(+132):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de-DE" sz="2000" dirty="0"/>
              <a:t>Die neuen Fälle kommen von dem Kreuzfahrtschiff </a:t>
            </a:r>
            <a:r>
              <a:rPr lang="de-DE" sz="2000" dirty="0" smtClean="0"/>
              <a:t>(+76), Iran (+2), Japan </a:t>
            </a:r>
            <a:r>
              <a:rPr lang="de-DE" sz="2000" dirty="0"/>
              <a:t>(+</a:t>
            </a:r>
            <a:r>
              <a:rPr lang="de-DE" sz="2000" dirty="0" smtClean="0"/>
              <a:t>10), </a:t>
            </a:r>
            <a:r>
              <a:rPr lang="de-DE" sz="2000" dirty="0"/>
              <a:t>Singapur (+4) und Südkorea </a:t>
            </a:r>
            <a:r>
              <a:rPr lang="de-DE" sz="2000" dirty="0" smtClean="0"/>
              <a:t>(+41)</a:t>
            </a:r>
            <a:endParaRPr lang="de-DE" sz="2000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de-DE" sz="2000" b="1" dirty="0" smtClean="0">
                <a:solidFill>
                  <a:prstClr val="black"/>
                </a:solidFill>
                <a:ea typeface="Calibri"/>
              </a:rPr>
              <a:t>7 Todesfälle (+4) </a:t>
            </a:r>
            <a:r>
              <a:rPr lang="de-DE" sz="2000" dirty="0" smtClean="0">
                <a:solidFill>
                  <a:prstClr val="black"/>
                </a:solidFill>
                <a:ea typeface="Calibri"/>
              </a:rPr>
              <a:t>- jeweils 2 Todesfälle werden zum Kreuzfahrtschiff und zu Iran berechnet, sowie jeweils 1 Todesfall auf den Philippinen, in Japan und in Frankreich (CFR 0,7%)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prstClr val="black"/>
                </a:solidFill>
                <a:ea typeface="Calibri"/>
              </a:rPr>
              <a:t>39 schwere Krankheitsverläufe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prstClr val="black"/>
                </a:solidFill>
                <a:ea typeface="Calibri"/>
              </a:rPr>
              <a:t>9 </a:t>
            </a:r>
            <a:r>
              <a:rPr lang="de-DE" sz="2000" dirty="0">
                <a:solidFill>
                  <a:prstClr val="black"/>
                </a:solidFill>
                <a:ea typeface="Calibri"/>
              </a:rPr>
              <a:t>Länder in Europa </a:t>
            </a:r>
            <a:r>
              <a:rPr lang="de-DE" sz="2000" dirty="0" smtClean="0">
                <a:solidFill>
                  <a:prstClr val="black"/>
                </a:solidFill>
                <a:ea typeface="Calibri"/>
              </a:rPr>
              <a:t>(WHO Region) mit </a:t>
            </a:r>
            <a:r>
              <a:rPr lang="de-DE" sz="2000" dirty="0">
                <a:solidFill>
                  <a:prstClr val="black"/>
                </a:solidFill>
                <a:ea typeface="Calibri"/>
              </a:rPr>
              <a:t>insgesamt </a:t>
            </a:r>
            <a:r>
              <a:rPr lang="de-DE" sz="2000" b="1" dirty="0" smtClean="0">
                <a:solidFill>
                  <a:prstClr val="black"/>
                </a:solidFill>
                <a:ea typeface="Calibri"/>
              </a:rPr>
              <a:t>47 </a:t>
            </a:r>
            <a:r>
              <a:rPr lang="de-DE" sz="2000" b="1" dirty="0">
                <a:solidFill>
                  <a:prstClr val="black"/>
                </a:solidFill>
                <a:ea typeface="Calibri"/>
              </a:rPr>
              <a:t>Fällen </a:t>
            </a:r>
            <a:r>
              <a:rPr lang="de-DE" sz="2000" dirty="0">
                <a:solidFill>
                  <a:prstClr val="black"/>
                </a:solidFill>
                <a:ea typeface="Calibri"/>
              </a:rPr>
              <a:t>(FR, DE, IT, </a:t>
            </a:r>
            <a:r>
              <a:rPr lang="de-DE" sz="2000" dirty="0" smtClean="0">
                <a:solidFill>
                  <a:prstClr val="black"/>
                </a:solidFill>
                <a:ea typeface="Calibri"/>
              </a:rPr>
              <a:t>ES, </a:t>
            </a:r>
            <a:r>
              <a:rPr lang="de-DE" sz="2000" dirty="0">
                <a:solidFill>
                  <a:prstClr val="black"/>
                </a:solidFill>
                <a:ea typeface="Calibri"/>
              </a:rPr>
              <a:t>SE, UK, FI, </a:t>
            </a:r>
            <a:r>
              <a:rPr lang="de-DE" sz="2000" dirty="0" smtClean="0">
                <a:solidFill>
                  <a:prstClr val="black"/>
                </a:solidFill>
                <a:ea typeface="Calibri"/>
              </a:rPr>
              <a:t>BE, RU)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prstClr val="black"/>
                </a:solidFill>
              </a:rPr>
              <a:t>621 bestätigte Fälle auf dem Kreuzfahrtschiff „ Diamond </a:t>
            </a:r>
            <a:r>
              <a:rPr lang="de-DE" sz="2000" dirty="0" err="1" smtClean="0">
                <a:solidFill>
                  <a:prstClr val="black"/>
                </a:solidFill>
              </a:rPr>
              <a:t>Princess</a:t>
            </a:r>
            <a:r>
              <a:rPr lang="de-DE" sz="2000" dirty="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 smtClean="0"/>
              <a:t>Update zum (COVID-19), 20.Februar 2020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3197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 smtClean="0"/>
              <a:t>Update zum (COVID-19), 20.Februar 2020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05273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Stand 19.02.2020</a:t>
            </a:r>
            <a:endParaRPr lang="de-DE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811542"/>
              </p:ext>
            </p:extLst>
          </p:nvPr>
        </p:nvGraphicFramePr>
        <p:xfrm>
          <a:off x="467544" y="1422068"/>
          <a:ext cx="9215494" cy="4898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kument" r:id="rId4" imgW="9222451" imgH="4900326" progId="Word.Document.12">
                  <p:embed/>
                </p:oleObj>
              </mc:Choice>
              <mc:Fallback>
                <p:oleObj name="Dokument" r:id="rId4" imgW="9222451" imgH="49003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422068"/>
                        <a:ext cx="9215494" cy="4898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539552" y="6309320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Quelle: Johns Hopkins Dashboard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15668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3" y="369000"/>
            <a:ext cx="9018595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181252" y="646989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Stand: 19.02.2020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56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5" y="351000"/>
            <a:ext cx="9088431" cy="61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181252" y="646989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Stand: 19.02.2020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752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 smtClean="0"/>
              <a:t>Länder mit „limited community transmission“</a:t>
            </a:r>
            <a:endParaRPr lang="de-DE" sz="3200" dirty="0"/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101917"/>
              </p:ext>
            </p:extLst>
          </p:nvPr>
        </p:nvGraphicFramePr>
        <p:xfrm>
          <a:off x="1475656" y="1772816"/>
          <a:ext cx="554461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5"/>
                <a:gridCol w="1440160"/>
                <a:gridCol w="773348"/>
                <a:gridCol w="17469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Land/</a:t>
                      </a:r>
                      <a:r>
                        <a:rPr lang="en-US" dirty="0" err="1" smtClean="0"/>
                        <a:t>Provinz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Confirmed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Lokal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Unklare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Quelle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Hong Kong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15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Singapore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468052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691680" y="4931876"/>
            <a:ext cx="2385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Epikurve </a:t>
            </a:r>
            <a:r>
              <a:rPr lang="en-US" sz="1400" dirty="0" err="1" smtClean="0"/>
              <a:t>Singapur</a:t>
            </a:r>
            <a:r>
              <a:rPr lang="en-US" sz="1400" dirty="0" smtClean="0"/>
              <a:t>, 20.20.2020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93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Centre for Health Protection | The Government of the Hong Kong Special Administrative Region | Department of Health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6" descr="Centre for Health Protection | The Government of the Hong Kong Special Administrative Region | Department of Healt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US CDC, Hong Kong</a:t>
            </a:r>
            <a:r>
              <a:rPr lang="de-DE" sz="3200" dirty="0" smtClean="0"/>
              <a:t>, 20.02.2020</a:t>
            </a:r>
            <a:endParaRPr lang="de-DE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5862833" cy="469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804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 smtClean="0"/>
              <a:t>COVID 19/Iran – 20.02.2020</a:t>
            </a:r>
            <a:endParaRPr lang="de-DE" sz="320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199" y="1052736"/>
            <a:ext cx="5915001" cy="5466709"/>
          </a:xfrm>
        </p:spPr>
        <p:txBody>
          <a:bodyPr>
            <a:normAutofit/>
          </a:bodyPr>
          <a:lstStyle/>
          <a:p>
            <a:r>
              <a:rPr lang="de-DE" sz="2000" dirty="0" smtClean="0"/>
              <a:t>Zwei “ältere Personen” sind am 19.2. an einer COVID-19 Erkrankung verstorben.</a:t>
            </a:r>
          </a:p>
          <a:p>
            <a:r>
              <a:rPr lang="de-DE" sz="2000" dirty="0"/>
              <a:t>Ort: </a:t>
            </a:r>
            <a:r>
              <a:rPr lang="de-DE" sz="2000" dirty="0" err="1"/>
              <a:t>Qom</a:t>
            </a:r>
            <a:r>
              <a:rPr lang="de-DE" sz="2000" dirty="0"/>
              <a:t>, 78 km südlich von </a:t>
            </a:r>
            <a:r>
              <a:rPr lang="de-DE" sz="2000" dirty="0" smtClean="0"/>
              <a:t>Teheran</a:t>
            </a:r>
            <a:r>
              <a:rPr lang="de-DE" sz="2000" dirty="0"/>
              <a:t>, ca. 1.3 Millionen EW</a:t>
            </a:r>
          </a:p>
          <a:p>
            <a:r>
              <a:rPr lang="de-DE" sz="2000" dirty="0" smtClean="0"/>
              <a:t>Die staatliche Nachrichtenagentur IRNA berichtete, dass sie vor ihrem Tod nicht ins Ausland oder außerhalb der Provinz </a:t>
            </a:r>
            <a:r>
              <a:rPr lang="de-DE" sz="2000" dirty="0" err="1" smtClean="0"/>
              <a:t>Qom</a:t>
            </a:r>
            <a:r>
              <a:rPr lang="de-DE" sz="2000" dirty="0" smtClean="0"/>
              <a:t> vereist waren.</a:t>
            </a:r>
          </a:p>
          <a:p>
            <a:r>
              <a:rPr lang="de-DE" sz="2000" dirty="0" smtClean="0"/>
              <a:t>Die Agentur teilte später mit, dass Schulen und Universitäten in der Provinz am Donnerstag als Vorsichtsmaßnahme gegen eine weitere Ausbreitung der Krankheit geschlossen würden.</a:t>
            </a:r>
          </a:p>
          <a:p>
            <a:r>
              <a:rPr lang="de-DE" sz="2000" dirty="0" smtClean="0"/>
              <a:t>Bereits am 18.2. besuchte der iranische Vize-Gesundheitsminister Jan-</a:t>
            </a:r>
            <a:r>
              <a:rPr lang="de-DE" sz="2000" dirty="0" err="1" smtClean="0"/>
              <a:t>Babaei</a:t>
            </a:r>
            <a:r>
              <a:rPr lang="de-DE" sz="2000" dirty="0" smtClean="0"/>
              <a:t> in </a:t>
            </a:r>
            <a:r>
              <a:rPr lang="de-DE" sz="2000" dirty="0" err="1" smtClean="0"/>
              <a:t>Qom</a:t>
            </a:r>
            <a:r>
              <a:rPr lang="de-DE" sz="2000" dirty="0" smtClean="0"/>
              <a:t> um ein neu errichtetes „Notfallzentrum zur Behandlung von übertragbaren Erkrankungen“.</a:t>
            </a:r>
          </a:p>
        </p:txBody>
      </p:sp>
      <p:sp>
        <p:nvSpPr>
          <p:cNvPr id="3" name="AutoShape 2" descr="Bildergebnis für Qom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68760"/>
            <a:ext cx="2262758" cy="245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4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Bildschirmpräsentation (4:3)</PresentationFormat>
  <Paragraphs>46</Paragraphs>
  <Slides>8</Slides>
  <Notes>5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0" baseType="lpstr">
      <vt:lpstr>Larissa</vt:lpstr>
      <vt:lpstr>Dokument</vt:lpstr>
      <vt:lpstr>Update zum (COVID-19), 20.Februar 2020</vt:lpstr>
      <vt:lpstr>Update zum (COVID-19), 20.Februar 2020</vt:lpstr>
      <vt:lpstr>Update zum (COVID-19), 20.Februar 2020</vt:lpstr>
      <vt:lpstr>PowerPoint-Präsentation</vt:lpstr>
      <vt:lpstr>PowerPoint-Präsentation</vt:lpstr>
      <vt:lpstr>Länder mit „limited community transmission“</vt:lpstr>
      <vt:lpstr>US CDC, Hong Kong, 20.02.2020</vt:lpstr>
      <vt:lpstr>COVID 19/Iran – 20.02.2020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Karo, Basel</dc:creator>
  <cp:lastModifiedBy>Rexroth, Ute</cp:lastModifiedBy>
  <cp:revision>204</cp:revision>
  <cp:lastPrinted>2020-02-14T11:49:31Z</cp:lastPrinted>
  <dcterms:created xsi:type="dcterms:W3CDTF">2020-02-03T08:44:15Z</dcterms:created>
  <dcterms:modified xsi:type="dcterms:W3CDTF">2020-02-20T11:56:15Z</dcterms:modified>
</cp:coreProperties>
</file>