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7"/>
  </p:sldMasterIdLst>
  <p:notesMasterIdLst>
    <p:notesMasterId r:id="rId18"/>
  </p:notesMasterIdLst>
  <p:sldIdLst>
    <p:sldId id="256" r:id="rId8"/>
    <p:sldId id="259" r:id="rId9"/>
    <p:sldId id="260" r:id="rId10"/>
    <p:sldId id="261" r:id="rId11"/>
    <p:sldId id="270" r:id="rId12"/>
    <p:sldId id="262" r:id="rId13"/>
    <p:sldId id="271" r:id="rId14"/>
    <p:sldId id="266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A5A4-8B6D-4504-A8C4-1D05537D5F0E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C4438-05CF-4422-80F6-43EA6CF5331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SARS-CoV-2 (COVID-19) </a:t>
            </a:r>
            <a:r>
              <a:rPr lang="en-GB" dirty="0"/>
              <a:t>– CHINA – 2020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698097"/>
            <a:ext cx="10869432" cy="7817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GB" sz="2000" dirty="0" smtClean="0">
                <a:solidFill>
                  <a:prstClr val="white"/>
                </a:solidFill>
                <a:latin typeface="Tahoma" pitchFamily="34" charset="0"/>
              </a:rPr>
              <a:t>Stockholm</a:t>
            </a:r>
            <a:r>
              <a:rPr lang="en-GB" sz="2000" dirty="0">
                <a:solidFill>
                  <a:prstClr val="white"/>
                </a:solidFill>
                <a:latin typeface="Tahoma" pitchFamily="34" charset="0"/>
              </a:rPr>
              <a:t>, </a:t>
            </a:r>
            <a:r>
              <a:rPr lang="en-GB" sz="2000" dirty="0" smtClean="0">
                <a:solidFill>
                  <a:prstClr val="white"/>
                </a:solidFill>
                <a:latin typeface="Tahoma" pitchFamily="34" charset="0"/>
              </a:rPr>
              <a:t>20 </a:t>
            </a:r>
            <a:r>
              <a:rPr lang="en-GB" sz="2000" dirty="0">
                <a:solidFill>
                  <a:prstClr val="white"/>
                </a:solidFill>
                <a:latin typeface="Tahoma" pitchFamily="34" charset="0"/>
              </a:rPr>
              <a:t>February 2020 </a:t>
            </a:r>
          </a:p>
        </p:txBody>
      </p:sp>
    </p:spTree>
    <p:extLst>
      <p:ext uri="{BB962C8B-B14F-4D97-AF65-F5344CB8AC3E}">
        <p14:creationId xmlns:p14="http://schemas.microsoft.com/office/powerpoint/2010/main" val="22745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/>
              <a:t>Geographical distribution of COVID-19 cases according to the applied case definition in the </a:t>
            </a:r>
            <a:r>
              <a:rPr lang="en-GB" sz="1800" dirty="0" smtClean="0"/>
              <a:t>related countries worldwide</a:t>
            </a:r>
            <a:r>
              <a:rPr lang="en-GB" sz="1800" dirty="0"/>
              <a:t>, </a:t>
            </a:r>
            <a:r>
              <a:rPr lang="en-GB" sz="1800" dirty="0" smtClean="0"/>
              <a:t>as </a:t>
            </a:r>
            <a:r>
              <a:rPr lang="en-GB" sz="1800" dirty="0"/>
              <a:t>of </a:t>
            </a:r>
            <a:r>
              <a:rPr lang="en-GB" sz="1800" dirty="0" smtClean="0"/>
              <a:t>20 </a:t>
            </a:r>
            <a:r>
              <a:rPr lang="en-GB" sz="1800" dirty="0"/>
              <a:t>February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3" y="1003100"/>
            <a:ext cx="7880467" cy="55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Distribution of </a:t>
            </a:r>
            <a:r>
              <a:rPr lang="en-GB" sz="1800" dirty="0"/>
              <a:t>COVID-19 </a:t>
            </a:r>
            <a:r>
              <a:rPr lang="en-GB" sz="1800" dirty="0" smtClean="0"/>
              <a:t>cases </a:t>
            </a:r>
            <a:r>
              <a:rPr lang="en-GB" sz="1800" dirty="0"/>
              <a:t>according to the applied case definition in </a:t>
            </a:r>
            <a:r>
              <a:rPr lang="en-GB" sz="1800" dirty="0" smtClean="0"/>
              <a:t>the related countries by country and region, as of 19 and 20 February 2020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995705" y="913540"/>
            <a:ext cx="187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 February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4461" y="955162"/>
            <a:ext cx="187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 February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2" y="1282872"/>
            <a:ext cx="5785097" cy="5575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76" y="1211269"/>
            <a:ext cx="5242999" cy="553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3" y="1183754"/>
            <a:ext cx="10827434" cy="5291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/>
              <a:t>Distribution of COVID-19 cases according to the applied case definition in the </a:t>
            </a:r>
            <a:r>
              <a:rPr lang="en-GB" sz="1800" dirty="0" smtClean="0"/>
              <a:t>related countries, </a:t>
            </a:r>
            <a:r>
              <a:rPr lang="en-GB" sz="1800" dirty="0"/>
              <a:t>as of </a:t>
            </a:r>
            <a:r>
              <a:rPr lang="en-GB" sz="1800" dirty="0" smtClean="0"/>
              <a:t>20 </a:t>
            </a:r>
            <a:r>
              <a:rPr lang="en-GB" sz="1800" dirty="0"/>
              <a:t>February </a:t>
            </a:r>
            <a:r>
              <a:rPr lang="en-GB" sz="1800" dirty="0" smtClean="0"/>
              <a:t>2020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0804" y="6375460"/>
            <a:ext cx="2743200" cy="365125"/>
          </a:xfrm>
        </p:spPr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275593" y="6229721"/>
            <a:ext cx="26639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* Case definition change</a:t>
            </a:r>
            <a:endParaRPr lang="en-GB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9875520" y="5029201"/>
            <a:ext cx="207818" cy="31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81259" y="1695796"/>
            <a:ext cx="229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9913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39" y="223936"/>
            <a:ext cx="10354188" cy="951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/>
              <a:t>Distribution of COVID-19 cases according to the applied case definition in the </a:t>
            </a:r>
            <a:r>
              <a:rPr lang="en-GB" sz="1800" dirty="0" smtClean="0"/>
              <a:t>related countries </a:t>
            </a:r>
            <a:r>
              <a:rPr lang="en-GB" sz="1800" dirty="0"/>
              <a:t>by continent, </a:t>
            </a:r>
            <a:r>
              <a:rPr lang="en-GB" sz="1800" dirty="0" smtClean="0"/>
              <a:t>outside </a:t>
            </a:r>
            <a:r>
              <a:rPr lang="en-GB" sz="1800" dirty="0"/>
              <a:t>China Mainland, as of </a:t>
            </a:r>
            <a:r>
              <a:rPr lang="en-GB" sz="1800" dirty="0" smtClean="0"/>
              <a:t>20 </a:t>
            </a:r>
            <a:r>
              <a:rPr lang="en-GB" sz="1800" dirty="0"/>
              <a:t>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25" y="1762394"/>
            <a:ext cx="6939503" cy="39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/>
              <a:t>Distribution of </a:t>
            </a:r>
            <a:r>
              <a:rPr lang="en-GB" sz="1800" dirty="0" smtClean="0"/>
              <a:t>laboratory-confirmed </a:t>
            </a:r>
            <a:r>
              <a:rPr lang="en-GB" sz="1800" dirty="0"/>
              <a:t>cases of </a:t>
            </a:r>
            <a:r>
              <a:rPr lang="en-GB" sz="1800" dirty="0" smtClean="0"/>
              <a:t>COVID-19 in EU/EEA and the UK, </a:t>
            </a:r>
            <a:br>
              <a:rPr lang="en-GB" sz="1800" dirty="0" smtClean="0"/>
            </a:br>
            <a:r>
              <a:rPr lang="en-GB" sz="1800" dirty="0" smtClean="0"/>
              <a:t>as </a:t>
            </a:r>
            <a:r>
              <a:rPr lang="en-GB" sz="1800" dirty="0"/>
              <a:t>of </a:t>
            </a:r>
            <a:r>
              <a:rPr lang="en-GB" sz="1800" dirty="0" smtClean="0"/>
              <a:t>20 </a:t>
            </a:r>
            <a:r>
              <a:rPr lang="en-GB" sz="1800" dirty="0"/>
              <a:t>February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291" y="1551269"/>
            <a:ext cx="8047417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9" y="299350"/>
            <a:ext cx="10354188" cy="951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/>
              <a:t>Distribution of </a:t>
            </a:r>
            <a:r>
              <a:rPr lang="en-GB" sz="1800" dirty="0" smtClean="0"/>
              <a:t>laboratory-confirmed </a:t>
            </a:r>
            <a:r>
              <a:rPr lang="en-GB" sz="1800" dirty="0"/>
              <a:t>cases of </a:t>
            </a:r>
            <a:r>
              <a:rPr lang="en-GB" sz="1800" dirty="0" smtClean="0"/>
              <a:t>COVID-19 </a:t>
            </a:r>
            <a:r>
              <a:rPr lang="en-GB" sz="1800" dirty="0"/>
              <a:t>by country in EU/EEA and in the UK, as of </a:t>
            </a:r>
            <a:r>
              <a:rPr lang="en-GB" sz="1800" dirty="0" smtClean="0"/>
              <a:t>20 </a:t>
            </a:r>
            <a:r>
              <a:rPr lang="en-GB" sz="1800" dirty="0"/>
              <a:t>February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96" y="2034925"/>
            <a:ext cx="9144189" cy="31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5" y="1175657"/>
            <a:ext cx="11213107" cy="50831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2713" y="1209987"/>
            <a:ext cx="2292151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ym typeface="Wingdings 2" panose="05020102010507070707" pitchFamily="18" charset="2"/>
              </a:rPr>
              <a:t></a:t>
            </a:r>
            <a:r>
              <a:rPr lang="en-GB" dirty="0" smtClean="0">
                <a:sym typeface="Wingdings 2" panose="05020102010507070707" pitchFamily="18" charset="2"/>
              </a:rPr>
              <a:t>  </a:t>
            </a:r>
            <a:r>
              <a:rPr lang="en-GB" dirty="0" smtClean="0"/>
              <a:t>Confirmed cases</a:t>
            </a:r>
          </a:p>
          <a:p>
            <a:r>
              <a:rPr lang="en-GB" sz="1600" dirty="0" smtClean="0">
                <a:sym typeface="Wingdings 2" panose="05020102010507070707" pitchFamily="18" charset="2"/>
              </a:rPr>
              <a:t></a:t>
            </a:r>
            <a:r>
              <a:rPr lang="en-GB" dirty="0" smtClean="0">
                <a:sym typeface="Wingdings 2" panose="05020102010507070707" pitchFamily="18" charset="2"/>
              </a:rPr>
              <a:t>  </a:t>
            </a:r>
            <a:r>
              <a:rPr lang="en-GB" dirty="0" smtClean="0"/>
              <a:t>Close contacts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 smtClean="0"/>
              <a:t>Transmission chain of cases related to the conference in Singapore (n = 21), as of 20 February 2020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347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/>
              <a:t>Geographical distribution of </a:t>
            </a:r>
            <a:r>
              <a:rPr lang="en-GB" sz="1800" dirty="0" smtClean="0"/>
              <a:t>laboratory-confirmed </a:t>
            </a:r>
            <a:r>
              <a:rPr lang="en-GB" sz="1800" dirty="0"/>
              <a:t>cases of </a:t>
            </a:r>
            <a:r>
              <a:rPr lang="en-GB" sz="1800" dirty="0" smtClean="0"/>
              <a:t>COVID-19 </a:t>
            </a:r>
            <a:br>
              <a:rPr lang="en-GB" sz="1800" dirty="0" smtClean="0"/>
            </a:br>
            <a:r>
              <a:rPr lang="en-GB" sz="1800" dirty="0" smtClean="0"/>
              <a:t>in </a:t>
            </a:r>
            <a:r>
              <a:rPr lang="en-GB" sz="1800" dirty="0"/>
              <a:t>the EU/EEA and the UK, as of </a:t>
            </a:r>
            <a:r>
              <a:rPr lang="en-GB" sz="1800" dirty="0" smtClean="0"/>
              <a:t>20 </a:t>
            </a:r>
            <a:r>
              <a:rPr lang="en-GB" sz="1800" dirty="0"/>
              <a:t>February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96" y="982019"/>
            <a:ext cx="7487737" cy="52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9" y="223936"/>
            <a:ext cx="10578507" cy="10392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/>
              <a:t>Geographical distribution of COVID-19 cases according to the applied case definition in the </a:t>
            </a:r>
            <a:r>
              <a:rPr lang="en-GB" sz="1800" dirty="0" smtClean="0"/>
              <a:t>related countries in </a:t>
            </a:r>
            <a:r>
              <a:rPr lang="en-GB" sz="1800" dirty="0"/>
              <a:t>South-East Asia, as of </a:t>
            </a:r>
            <a:r>
              <a:rPr lang="en-GB" sz="1800" dirty="0" smtClean="0"/>
              <a:t>20 </a:t>
            </a:r>
            <a:r>
              <a:rPr lang="en-GB" sz="1800" dirty="0"/>
              <a:t>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76" y="994361"/>
            <a:ext cx="7007629" cy="54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CDC_PowerPoint_Template_2018-newbuilding-16-9 V4 - Copy.potx" id="{17D98BBD-48FA-4D80-9A55-A1935E07CB2B}" vid="{6C950942-4CA1-45AB-B304-D6B565DD9F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MS_Is_Public xmlns="a31fd676-cc33-4bdc-a8b6-cb1016b85608">false</ECDC_DMS_Is_Public>
    <ECDC_Description xmlns="http://schemas.microsoft.com/sharepoint/v3" xsi:nil="true"/>
    <ECDC_Subject_whatTaxHTField0 xmlns="a31fd676-cc33-4bdc-a8b6-cb1016b8560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Topic Not Identified</TermName>
          <TermId xmlns="http://schemas.microsoft.com/office/infopath/2007/PartnerControls">1bc9b571-1e74-46ed-9b11-99937b1f373f</TermId>
        </TermInfo>
      </Terms>
    </ECDC_Subject_whatTaxHTField0>
    <TaxKeywordTaxHTField xmlns="d23a570b-d7a9-49ca-a34c-8afb8206b4bf">
      <Terms xmlns="http://schemas.microsoft.com/office/infopath/2007/PartnerControls"/>
    </TaxKeywordTaxHTField>
    <ECDC_DMS_Project0 xmlns="a31fd676-cc33-4bdc-a8b6-cb1016b85608">
      <Terms xmlns="http://schemas.microsoft.com/office/infopath/2007/PartnerControls"/>
    </ECDC_DMS_Project0>
    <ECDC_DMS_MIS_Activity_code0 xmlns="a31fd676-cc33-4bdc-a8b6-cb1016b85608">
      <Terms xmlns="http://schemas.microsoft.com/office/infopath/2007/PartnerControls"/>
    </ECDC_DMS_MIS_Activity_code0>
    <To xmlns="d23a570b-d7a9-49ca-a34c-8afb8206b4bf" xsi:nil="true"/>
    <TaxCatchAll xmlns="d23a570b-d7a9-49ca-a34c-8afb8206b4bf">
      <Value>608</Value>
      <Value>40</Value>
    </TaxCatchAll>
    <ECDC_DMS_Country0 xmlns="a31fd676-cc33-4bdc-a8b6-cb1016b85608">
      <Terms xmlns="http://schemas.microsoft.com/office/infopath/2007/PartnerControls"/>
    </ECDC_DMS_Country0>
    <From1 xmlns="d23a570b-d7a9-49ca-a34c-8afb8206b4bf" xsi:nil="true"/>
    <ECDC_DMS_Section xmlns="a31fd676-cc33-4bdc-a8b6-cb1016b85608" xsi:nil="true"/>
    <ff0459edc9514eb0baaeb2ab50aaa8de xmlns="d23a570b-d7a9-49ca-a34c-8afb8206b4bf">
      <Terms xmlns="http://schemas.microsoft.com/office/infopath/2007/PartnerControls"/>
    </ff0459edc9514eb0baaeb2ab50aaa8de>
    <ECDC_Subject_whoTaxHTField0 xmlns="a31fd676-cc33-4bdc-a8b6-cb1016b85608">
      <Terms xmlns="http://schemas.microsoft.com/office/infopath/2007/PartnerControls"/>
    </ECDC_Subject_whoTaxHTField0>
    <ECDC_DMS_Previous_Location xmlns="a31fd676-cc33-4bdc-a8b6-cb1016b85608" xsi:nil="true"/>
    <ECDC_Subject_doesTaxHTField0 xmlns="a31fd676-cc33-4bdc-a8b6-cb1016b85608">
      <Terms xmlns="http://schemas.microsoft.com/office/infopath/2007/PartnerControls"/>
    </ECDC_Subject_doesTaxHTField0>
    <m4f2abd528a9430bb1514981700fe204 xmlns="d23a570b-d7a9-49ca-a34c-8afb8206b4bf">
      <Terms xmlns="http://schemas.microsoft.com/office/infopath/2007/PartnerControls"/>
    </m4f2abd528a9430bb1514981700fe204>
    <ECDC_DMS_Previous_Creation_Date xmlns="a31fd676-cc33-4bdc-a8b6-cb1016b85608">2018-09-11T08:20:31+00:00</ECDC_DMS_Previous_Creation_Date>
    <ECDC_Target_audienceTaxHTField0 xmlns="a31fd676-cc33-4bdc-a8b6-cb1016b85608">
      <Terms xmlns="http://schemas.microsoft.com/office/infopath/2007/PartnerControls"/>
    </ECDC_Target_audienceTaxHTField0>
    <ECDC_DMS_Author xmlns="a31fd676-cc33-4bdc-a8b6-cb1016b85608">
      <UserInfo>
        <DisplayName/>
        <AccountId xsi:nil="true"/>
        <AccountType/>
      </UserInfo>
    </ECDC_DMS_Author>
    <ECDC_DMS_Group xmlns="a31fd676-cc33-4bdc-a8b6-cb1016b85608" xsi:nil="true"/>
    <ECDC_DMS_Administrative_Document_Type0 xmlns="a31fd676-cc33-4bdc-a8b6-cb1016b8560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771af309-516d-4f07-977a-efd7f17987c1</TermId>
        </TermInfo>
      </Terms>
    </ECDC_DMS_Administrative_Document_Type0>
    <ECDC_DMS_Meeting_Date xmlns="d23a570b-d7a9-49ca-a34c-8afb8206b4bf" xsi:nil="true"/>
    <bf6f88d3567d49708e6ddfea625f3427 xmlns="d23a570b-d7a9-49ca-a34c-8afb8206b4bf">
      <Terms xmlns="http://schemas.microsoft.com/office/infopath/2007/PartnerControls"/>
    </bf6f88d3567d49708e6ddfea625f3427>
  </documentManagement>
</p:properties>
</file>

<file path=customXml/item2.xml><?xml version="1.0" encoding="utf-8"?>
<?mso-contentType ?>
<SharedContentType xmlns="Microsoft.SharePoint.Taxonomy.ContentTypeSync" SourceId="de887f88-4a24-49db-a549-4c3cbb517053" ContentTypeId="0x010100F92FB91056B24E40ACCE93A804002EFF001822ADB6403249B6AC60D10F8970E85E0001D97A142CFB4CD1BB0876B3669E30D3" PreviousValue="true"/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?mso-contentType ?>
<spe:Receivers xmlns:spe="http://schemas.microsoft.com/sharepoint/events">
  <Receiver>
    <Name>ECDC DMS Prevent Creating Folders</Name>
    <Synchronization>Synchronous</Synchronization>
    <Type>1</Type>
    <SequenceNumber>500</SequenceNumber>
    <Assembly>ECDC.DMS.EventReceivers, Version=1.0.0.0, Culture=neutral, PublicKeyToken=17e62c86e86476c3, processorArchitecture=MSIL</Assembly>
    <Class>ECDC.DMS.EventReceivers.PreventCreatingFolders.PreventCreatingFolders</Class>
    <Data>Data</Data>
    <Filter/>
  </Receiver>
  <Receiver>
    <Name>ECDC DMS Fix User Columns</Name>
    <Synchronization>Synchronous</Synchronization>
    <Type>10001</Type>
    <SequenceNumber>1000</SequenceNumber>
    <Assembly>ECDC.DMS.EventReceivers, Version=1.0.0.0, Culture=neutral, PublicKeyToken=17e62c86e86476c3, processorArchitecture=MSIL</Assembly>
    <Class>ECDC.DMS.EventReceivers.FixUserColumns.FixUserColumns</Class>
    <Data>Data</Data>
    <Filter/>
  </Receiver>
  <Receiver>
    <Name>ECDC DMS Preconfigure Fiels</Name>
    <Synchronization>Synchronous</Synchronization>
    <Type>1</Type>
    <SequenceNumber>1000</SequenceNumber>
    <Assembly>ECDC.DMS.EventReceivers, Version=1.0.0.0, Culture=neutral, PublicKeyToken=17e62c86e86476c3, processorArchitecture=MSIL</Assembly>
    <Class>ECDC.DMS.EventReceivers.PreconfigureFields.PreconfigureFields</Class>
    <Data>Data</Data>
    <Filter/>
  </Receiver>
  <Receiver>
    <Name>ECDC DMS Prevent Deleting</Name>
    <Synchronization>Synchronous</Synchronization>
    <Type>3</Type>
    <SequenceNumber>1000</SequenceNumber>
    <Assembly>ECDC.DMS.EventReceivers, Version=1.0.0.0, Culture=neutral, PublicKeyToken=17e62c86e86476c3, processorArchitecture=MSIL</Assembly>
    <Class>ECDC.DMS.EventReceivers.PreventDeleting.PreventDeleting</Class>
    <Data>Data</Data>
    <Filter/>
  </Receiver>
  <Receiver>
    <Name>ECDC DMS Restricted Access</Name>
    <Synchronization>Asynchronous</Synchronization>
    <Type>10002</Type>
    <SequenceNumber>1000</SequenceNumber>
    <Assembly>ECDC.DMS.EventReceivers, Version=1.0.0.0, Culture=neutral, PublicKeyToken=17e62c86e86476c3, processorArchitecture=MSIL</Assembly>
    <Class>ECDC.DMS.EventReceivers.RestrictedAccess.RestrictedAccess</Class>
    <Data>Data</Data>
    <Filter/>
  </Receiver>
  <Receiver>
    <Name>ECDC DMS Restricted AccessAdded</Name>
    <Synchronization>Synchronous</Synchronization>
    <Type>10001</Type>
    <SequenceNumber>2000</SequenceNumber>
    <Assembly>ECDC.DMS.EventReceivers, Version=1.0.0.0, Culture=neutral, PublicKeyToken=17e62c86e86476c3, processorArchitecture=MSIL</Assembly>
    <Class>ECDC.DMS.EventReceivers.RestrictedAccess.RestrictedAccess</Class>
    <Data>Data</Data>
    <Filter/>
  </Receiver>
  <Receiver>
    <Name>ECDC DMS Restricted Document Types</Name>
    <Synchronization>Synchronous</Synchronization>
    <Type>2</Type>
    <SequenceNumber>1050</SequenceNumber>
    <Assembly>ECDC.DMS.EventReceivers, Version=1.0.0.0, Culture=neutral, PublicKeyToken=17e62c86e86476c3, processorArchitecture=MSIL</Assembly>
    <Class>ECDC.DMS.EventReceivers.RestrictedDocumentTypes.RestrictedDocumentTypes</Class>
    <Data>Data</Data>
    <Filter/>
  </Receiver>
  <Receiver>
    <Name>ECDC DMS Restricted Document TypesAdding</Name>
    <Synchronization>Synchronous</Synchronization>
    <Type>1</Type>
    <SequenceNumber>2050</SequenceNumber>
    <Assembly>ECDC.DMS.EventReceivers, Version=1.0.0.0, Culture=neutral, PublicKeyToken=17e62c86e86476c3, processorArchitecture=MSIL</Assembly>
    <Class>ECDC.DMS.EventReceivers.RestrictedDocumentTypes.RestrictedDocumentTypes</Class>
    <Data>Data</Data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Administrative" ma:contentTypeID="0x010100F92FB91056B24E40ACCE93A804002EFF001822ADB6403249B6AC60D10F8970E85E0001D97A142CFB4CD1BB0876B3669E30D30016D6AF2B069C3742A4149462B2534BA2" ma:contentTypeVersion="195" ma:contentTypeDescription="The main level of classification for the document" ma:contentTypeScope="" ma:versionID="39b64342fc52899e0446af3a29b9b302">
  <xsd:schema xmlns:xsd="http://www.w3.org/2001/XMLSchema" xmlns:xs="http://www.w3.org/2001/XMLSchema" xmlns:p="http://schemas.microsoft.com/office/2006/metadata/properties" xmlns:ns1="http://schemas.microsoft.com/sharepoint/v3" xmlns:ns2="a31fd676-cc33-4bdc-a8b6-cb1016b85608" xmlns:ns3="d23a570b-d7a9-49ca-a34c-8afb8206b4bf" targetNamespace="http://schemas.microsoft.com/office/2006/metadata/properties" ma:root="true" ma:fieldsID="c576b821e7e40c922179ffe3c9be7999" ns1:_="" ns2:_="" ns3:_="">
    <xsd:import namespace="http://schemas.microsoft.com/sharepoint/v3"/>
    <xsd:import namespace="a31fd676-cc33-4bdc-a8b6-cb1016b85608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3:m4f2abd528a9430bb1514981700fe204" minOccurs="0"/>
                <xsd:element ref="ns3:TaxCatchAll" minOccurs="0"/>
                <xsd:element ref="ns3:TaxCatchAllLabel" minOccurs="0"/>
                <xsd:element ref="ns2:ECDC_DMS_Administrative_Document_Type0" minOccurs="0"/>
                <xsd:element ref="ns3:From1" minOccurs="0"/>
                <xsd:element ref="ns3:To" minOccurs="0"/>
                <xsd:element ref="ns2:ECDC_Subject_whatTaxHTField0" minOccurs="0"/>
                <xsd:element ref="ns2:ECDC_Subject_doesTaxHTField0" minOccurs="0"/>
                <xsd:element ref="ns2:ECDC_Subject_whoTaxHTField0" minOccurs="0"/>
                <xsd:element ref="ns3:ff0459edc9514eb0baaeb2ab50aaa8de" minOccurs="0"/>
                <xsd:element ref="ns3:ECDC_DMS_Meeting_Date" minOccurs="0"/>
                <xsd:element ref="ns3:TaxKeywordTaxHTField" minOccurs="0"/>
                <xsd:element ref="ns2:ECDC_DMS_Project0" minOccurs="0"/>
                <xsd:element ref="ns3:bf6f88d3567d49708e6ddfea625f3427" minOccurs="0"/>
                <xsd:element ref="ns2:ECDC_DMS_MIS_Activity_code0" minOccurs="0"/>
                <xsd:element ref="ns2:ECDC_DMS_Country0" minOccurs="0"/>
                <xsd:element ref="ns2:ECDC_DMS_Section" minOccurs="0"/>
                <xsd:element ref="ns2:ECDC_DMS_Group" minOccurs="0"/>
                <xsd:element ref="ns2:ECDC_DMS_Is_Public" minOccurs="0"/>
                <xsd:element ref="ns2:ECDC_DMS_Previous_Location" minOccurs="0"/>
                <xsd:element ref="ns2:ECDC_DMS_Previous_Creation_Date" minOccurs="0"/>
                <xsd:element ref="ns2:ECDC_Target_audience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ECDC_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fd676-cc33-4bdc-a8b6-cb1016b85608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Administrative_Document_Type0" ma:index="8" ma:taxonomy="true" ma:internalName="ECDC_DMS_Administrative_Document_Type0" ma:taxonomyFieldName="ECDC_DMS_Administrative_Document_Type" ma:displayName="Document Type" ma:readOnly="false" ma:default="" ma:fieldId="{9982b643-eae1-4497-b5b1-46d2cbcc9e3b}" ma:taxonomyMulti="true" ma:sspId="de887f88-4a24-49db-a549-4c3cbb517053" ma:termSetId="05694767-788d-4e99-ad07-3dd6ddb61ccc" ma:anchorId="66355854-6dae-4ec3-90e7-4f737f5f06ce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2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Subject_doesTaxHTField0" ma:index="14" nillable="true" ma:taxonomy="true" ma:internalName="ECDC_Subject_doesTaxHTField0" ma:taxonomyFieldName="ECDC_Subject_does" ma:displayName="Activity" ma:default="" ma:fieldId="{f4f89794-25e3-44dd-a94e-7e4212ed52cb}" ma:taxonomyMulti="true" ma:sspId="de887f88-4a24-49db-a549-4c3cbb517053" ma:termSetId="380f87da-0f7e-4cf1-ad09-525006c4d1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Subject_whoTaxHTField0" ma:index="16" nillable="true" ma:taxonomy="true" ma:internalName="ECDC_Subject_whoTaxHTField0" ma:taxonomyFieldName="ECDC_Subject_who" ma:displayName="Actor" ma:default="" ma:fieldId="{abe70a07-b4c4-4a08-b47f-19f4275c5dd3}" ma:taxonomyMulti="true" ma:sspId="de887f88-4a24-49db-a549-4c3cbb517053" ma:termSetId="725f5f6f-0471-44ec-8ccb-6de6d3e490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26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30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ountry0" ma:index="32" nillable="true" ma:taxonomy="true" ma:internalName="ECDC_DMS_Country0" ma:taxonomyFieldName="ECDC_DMS_Country" ma:displayName="Country" ma:readOnly="false" ma:default="" ma:fieldId="{55706165-e828-40c8-8ef4-7f53aaba5845}" ma:taxonomyMulti="true" ma:sspId="de887f88-4a24-49db-a549-4c3cbb517053" ma:termSetId="1ff710a1-673a-41e0-bfbc-1a0da05ecc9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DC_DMS_Section" ma:index="34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35" nillable="true" ma:displayName="Group" ma:description="Indicates the creator users ECDC Group" ma:hidden="true" ma:internalName="ECDC_DMS_Group" ma:readOnly="false">
      <xsd:simpleType>
        <xsd:restriction base="dms:Text"/>
      </xsd:simpleType>
    </xsd:element>
    <xsd:element name="ECDC_DMS_Is_Public" ma:index="36" nillable="true" ma:displayName="Is Public" ma:default="0" ma:description="The document could be made available in external systems (Eg: Portal)" ma:internalName="ECDC_DMS_Is_Public" ma:readOnly="false">
      <xsd:simpleType>
        <xsd:restriction base="dms:Boolean"/>
      </xsd:simpleType>
    </xsd:element>
    <xsd:element name="ECDC_DMS_Previous_Location" ma:index="37" nillable="true" ma:displayName="Previous Location" ma:description="Some useful information about where the document was stored before (Eg: Shared Drives, Unit Drives, etc.)" ma:hidden="true" ma:internalName="ECDC_DMS_Previous_Location" ma:readOnly="false">
      <xsd:simpleType>
        <xsd:restriction base="dms:Text"/>
      </xsd:simpleType>
    </xsd:element>
    <xsd:element name="ECDC_DMS_Previous_Creation_Date" ma:index="38" nillable="true" ma:displayName="Previous Creation Date" ma:default="[today]" ma:description="An earlier publication date or a previous relevant date of the document" ma:hidden="true" ma:internalName="ECDC_DMS_Previous_Creation_Date" ma:readOnly="false">
      <xsd:simpleType>
        <xsd:restriction base="dms:DateTime"/>
      </xsd:simpleType>
    </xsd:element>
    <xsd:element name="ECDC_Target_audienceTaxHTField0" ma:index="39" nillable="true" ma:taxonomy="true" ma:internalName="ECDC_Target_audienceTaxHTField0" ma:taxonomyFieldName="ECDC_Target_audience" ma:displayName="Target audience" ma:default="" ma:fieldId="{234ea4f9-252c-4d49-a519-4a376f3ed4d7}" ma:taxonomyMulti="true" ma:sspId="de887f88-4a24-49db-a549-4c3cbb517053" ma:termSetId="de5002ed-06b4-47ae-8592-fd6a24aa93a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m4f2abd528a9430bb1514981700fe204" ma:index="4" nillable="true" ma:taxonomy="true" ma:internalName="m4f2abd528a9430bb1514981700fe204" ma:taxonomyFieldName="ECDC_DMS_Organigramme" ma:displayName="ECDC Organigramme" ma:readOnly="false" ma:fieldId="{64f2abd5-28a9-430b-b151-4981700fe204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5" nillable="true" ma:displayName="Taxonomy Catch All Column" ma:description="" ma:hidden="true" ma:list="{0596fb77-e102-4c34-806d-b7e8d0f8e4af}" ma:internalName="TaxCatchAll" ma:showField="CatchAllData" ma:web="a31fd676-cc33-4bdc-a8b6-cb1016b856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0596fb77-e102-4c34-806d-b7e8d0f8e4af}" ma:internalName="TaxCatchAllLabel" ma:readOnly="true" ma:showField="CatchAllDataLabel" ma:web="a31fd676-cc33-4bdc-a8b6-cb1016b856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rom1" ma:index="10" nillable="true" ma:displayName="From" ma:internalName="From1" ma:readOnly="false">
      <xsd:simpleType>
        <xsd:restriction base="dms:Text"/>
      </xsd:simpleType>
    </xsd:element>
    <xsd:element name="To" ma:index="11" nillable="true" ma:displayName="To" ma:internalName="To" ma:readOnly="false">
      <xsd:simpleType>
        <xsd:restriction base="dms:Text"/>
      </xsd:simpleType>
    </xsd:element>
    <xsd:element name="ff0459edc9514eb0baaeb2ab50aaa8de" ma:index="18" nillable="true" ma:taxonomy="true" ma:internalName="ff0459edc9514eb0baaeb2ab50aaa8de" ma:taxonomyFieldName="Meeting_x0020_Code" ma:displayName="Meeting Code" ma:readOnly="false" ma:default="" ma:fieldId="{ff0459ed-c951-4eb0-baae-b2ab50aaa8de}" ma:sspId="de887f88-4a24-49db-a549-4c3cbb517053" ma:termSetId="edec69b4-0510-43be-8a98-012c8d4b4d6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DC_DMS_Meeting_Date" ma:index="20" nillable="true" ma:displayName="Meeting date" ma:description="The date of meeting (1) the document belongs to or (2) was discussed, reviewed or approved." ma:format="DateOnly" ma:internalName="ECDC_DMS_Meeting_Date" ma:readOnly="false">
      <xsd:simpleType>
        <xsd:restriction base="dms:DateTime"/>
      </xsd:simpleType>
    </xsd:element>
    <xsd:element name="TaxKeywordTaxHTField" ma:index="24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bf6f88d3567d49708e6ddfea625f3427" ma:index="28" nillable="true" ma:taxonomy="true" ma:internalName="bf6f88d3567d49708e6ddfea625f3427" ma:taxonomyFieldName="DMS_x0020_Product" ma:displayName="Product" ma:readOnly="false" ma:default="" ma:fieldId="{bf6f88d3-567d-4970-8e6d-dfea625f3427}" ma:taxonomyMulti="true" ma:sspId="de887f88-4a24-49db-a549-4c3cbb517053" ma:termSetId="765c2105-95ad-4131-ade8-84f64ee0a1c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8B38C-6744-4843-A352-8FDFD3EEA0AD}">
  <ds:schemaRefs>
    <ds:schemaRef ds:uri="http://purl.org/dc/elements/1.1/"/>
    <ds:schemaRef ds:uri="http://schemas.microsoft.com/office/infopath/2007/PartnerControls"/>
    <ds:schemaRef ds:uri="a31fd676-cc33-4bdc-a8b6-cb1016b85608"/>
    <ds:schemaRef ds:uri="http://purl.org/dc/terms/"/>
    <ds:schemaRef ds:uri="http://schemas.microsoft.com/office/2006/metadata/properties"/>
    <ds:schemaRef ds:uri="d23a570b-d7a9-49ca-a34c-8afb8206b4bf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AA32EB-92E7-4387-B2D0-19D8EE355B1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8923238-2B5F-4D0A-AF0E-E7E77073C9F5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6726922F-DA27-464C-86B7-3E5844C5636E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26B7BA82-A36A-4D12-A119-CAAAD2558031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929ED680-1AD2-454B-9603-4542462D4D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1fd676-cc33-4bdc-a8b6-cb1016b85608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ECDC_presentation_16.9 (1)</Template>
  <TotalTime>0</TotalTime>
  <Words>215</Words>
  <Application>Microsoft Office PowerPoint</Application>
  <PresentationFormat>Benutzerdefiniert</PresentationFormat>
  <Paragraphs>27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Theme_ECDC</vt:lpstr>
      <vt:lpstr>SARS-CoV-2 (COVID-19) – CHINA – 2020 </vt:lpstr>
      <vt:lpstr>Distribution of COVID-19 cases according to the applied case definition in the related countries by country and region, as of 19 and 20 February 2020</vt:lpstr>
      <vt:lpstr>Distribution of COVID-19 cases according to the applied case definition in the related countries, as of 20 February 2020</vt:lpstr>
      <vt:lpstr>Distribution of COVID-19 cases according to the applied case definition in the related countries by continent, outside China Mainland, as of 20 February 2020</vt:lpstr>
      <vt:lpstr>Distribution of laboratory-confirmed cases of COVID-19 in EU/EEA and the UK,  as of 20 February 2020</vt:lpstr>
      <vt:lpstr>Distribution of laboratory-confirmed cases of COVID-19 by country in EU/EEA and in the UK, as of 20 February 2020</vt:lpstr>
      <vt:lpstr>Transmission chain of cases related to the conference in Singapore (n = 21), as of 20 February 2020</vt:lpstr>
      <vt:lpstr>Geographical distribution of laboratory-confirmed cases of COVID-19  in the EU/EEA and the UK, as of 20 February 2020</vt:lpstr>
      <vt:lpstr>Geographical distribution of COVID-19 cases according to the applied case definition in the related countries in South-East Asia, as of 20 February 2020</vt:lpstr>
      <vt:lpstr>Geographical distribution of COVID-19 cases according to the applied case definition in the related countries worldwide, as of 20 February 2020</vt:lpstr>
    </vt:vector>
  </TitlesOfParts>
  <Company>ECDC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Jordi Borrell</dc:creator>
  <cp:lastModifiedBy>Meinen, Anika</cp:lastModifiedBy>
  <cp:revision>142</cp:revision>
  <dcterms:created xsi:type="dcterms:W3CDTF">2018-09-12T12:26:05Z</dcterms:created>
  <dcterms:modified xsi:type="dcterms:W3CDTF">2020-02-20T10:10:16Z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0x010100F92FB91056B24E40ACCE93A804002EFF001822ADB6403249B6AC60D10F8970E85E0001D97A142CFB4CD1BB0876B3669E30D30016D6AF2B069C3742A4149462B2534BA2</vt:lpwstr>
  </property>
  <property fmtid="{D5CDD505-2E9C-101B-9397-08002B2CF9AE}" pid="3" name="_dlc_DocId">
    <vt:lpwstr>K2H7XUE7KNMN-8-940</vt:lpwstr>
  </property>
  <property fmtid="{D5CDD505-2E9C-101B-9397-08002B2CF9AE}" pid="4" name="_dlc_DocIdUrl">
    <vt:lpwstr>http://dms.ecdcnet.europa.eu/_layouts/15/DocIdRedir.aspx?ID=K2H7XUE7KNMN-8-940, K2H7XUE7KNMN-8-940</vt:lpwstr>
  </property>
  <property fmtid="{D5CDD505-2E9C-101B-9397-08002B2CF9AE}" pid="5" name="_dlc_DocIdItemGuid">
    <vt:lpwstr>4c14d55c-038b-42a5-85e7-b80f556f2c01</vt:lpwstr>
  </property>
  <property fmtid="{D5CDD505-2E9C-101B-9397-08002B2CF9AE}" pid="6" name="ECDC_Subject_does">
    <vt:lpwstr/>
  </property>
  <property fmtid="{D5CDD505-2E9C-101B-9397-08002B2CF9AE}" pid="7" name="TaxKeyword">
    <vt:lpwstr/>
  </property>
  <property fmtid="{D5CDD505-2E9C-101B-9397-08002B2CF9AE}" pid="8" name="DMS Product">
    <vt:lpwstr/>
  </property>
  <property fmtid="{D5CDD505-2E9C-101B-9397-08002B2CF9AE}" pid="9" name="Order">
    <vt:r8>94000</vt:r8>
  </property>
  <property fmtid="{D5CDD505-2E9C-101B-9397-08002B2CF9AE}" pid="10" name="ECDC_Target_audience">
    <vt:lpwstr/>
  </property>
  <property fmtid="{D5CDD505-2E9C-101B-9397-08002B2CF9AE}" pid="11" name="ECDC_DMS_Country">
    <vt:lpwstr/>
  </property>
  <property fmtid="{D5CDD505-2E9C-101B-9397-08002B2CF9AE}" pid="12" name="ECDC_DMS_Administrative_Document_Type">
    <vt:lpwstr>608;#Presentations|771af309-516d-4f07-977a-efd7f17987c1</vt:lpwstr>
  </property>
  <property fmtid="{D5CDD505-2E9C-101B-9397-08002B2CF9AE}" pid="13" name="ECDC_DMS_RestrictedAccess">
    <vt:lpwstr/>
  </property>
  <property fmtid="{D5CDD505-2E9C-101B-9397-08002B2CF9AE}" pid="14" name="ECDC_DMS_MIS_Activity_code">
    <vt:lpwstr/>
  </property>
  <property fmtid="{D5CDD505-2E9C-101B-9397-08002B2CF9AE}" pid="15" name="ECDC_DMS_Organigramme">
    <vt:lpwstr/>
  </property>
  <property fmtid="{D5CDD505-2E9C-101B-9397-08002B2CF9AE}" pid="16" name="Meeting Code">
    <vt:lpwstr/>
  </property>
  <property fmtid="{D5CDD505-2E9C-101B-9397-08002B2CF9AE}" pid="17" name="ECDC_DMS_Project">
    <vt:lpwstr/>
  </property>
  <property fmtid="{D5CDD505-2E9C-101B-9397-08002B2CF9AE}" pid="18" name="ECDC_Subject_who">
    <vt:lpwstr/>
  </property>
  <property fmtid="{D5CDD505-2E9C-101B-9397-08002B2CF9AE}" pid="19" name="ECDC_Subject_what">
    <vt:lpwstr>40;#Topic Not Identified|1bc9b571-1e74-46ed-9b11-99937b1f373f</vt:lpwstr>
  </property>
</Properties>
</file>