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6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326" r:id="rId5"/>
    <p:sldId id="334" r:id="rId6"/>
    <p:sldId id="333" r:id="rId7"/>
    <p:sldId id="337" r:id="rId8"/>
    <p:sldId id="339" r:id="rId9"/>
    <p:sldId id="340" r:id="rId10"/>
    <p:sldId id="343" r:id="rId11"/>
    <p:sldId id="341" r:id="rId12"/>
    <p:sldId id="342" r:id="rId13"/>
    <p:sldId id="335" r:id="rId14"/>
    <p:sldId id="336" r:id="rId15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1236" autoAdjust="0"/>
  </p:normalViewPr>
  <p:slideViewPr>
    <p:cSldViewPr>
      <p:cViewPr>
        <p:scale>
          <a:sx n="90" d="100"/>
          <a:sy n="90" d="100"/>
        </p:scale>
        <p:origin x="-22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9168146684129"/>
          <c:y val="7.5364918030997791E-2"/>
          <c:w val="0.83285213534967117"/>
          <c:h val="0.75237423266201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numRef>
              <c:f>Tabelle1!$A$2:$A$6</c:f>
              <c:numCache>
                <c:formatCode>m/d/yyyy</c:formatCode>
                <c:ptCount val="5"/>
                <c:pt idx="0">
                  <c:v>43861</c:v>
                </c:pt>
                <c:pt idx="1">
                  <c:v>43867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17</c:v>
                </c:pt>
                <c:pt idx="3">
                  <c:v>59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844928"/>
        <c:axId val="216854912"/>
      </c:barChart>
      <c:dateAx>
        <c:axId val="216844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16854912"/>
        <c:crosses val="autoZero"/>
        <c:auto val="1"/>
        <c:lblOffset val="100"/>
        <c:baseTimeUnit val="days"/>
      </c:dateAx>
      <c:valAx>
        <c:axId val="21685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844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Fällen (plus „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“ Länder zusammengefasst)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rapid response team, sent to Daegu, is conducting epidemiological investigation and environmental disinfection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Shincheonji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Shincheonji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members have been monitored for the symptoms, and they get tested upon the onset of symptoms. Also, their travel history is being investigated.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8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1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3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4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0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AB66-73C6-482C-A963-78CAF95DF4B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D785-DE91-4437-8C59-C2026FC9AFE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96752"/>
            <a:ext cx="8524403" cy="1296144"/>
          </a:xfrm>
        </p:spPr>
        <p:txBody>
          <a:bodyPr>
            <a:normAutofit/>
          </a:bodyPr>
          <a:lstStyle/>
          <a:p>
            <a:r>
              <a:rPr lang="de-DE" sz="1800" b="1" dirty="0" smtClean="0">
                <a:ea typeface="Calibri"/>
              </a:rPr>
              <a:t>Weltweit </a:t>
            </a:r>
            <a:r>
              <a:rPr lang="de-DE" sz="1800" b="1" dirty="0"/>
              <a:t>79.562 (+743</a:t>
            </a:r>
            <a:r>
              <a:rPr lang="de-DE" sz="1800" dirty="0">
                <a:ea typeface="Calibri"/>
              </a:rPr>
              <a:t>), davon 2.619 (+156) Todesfälle; Letalität: </a:t>
            </a:r>
            <a:r>
              <a:rPr lang="de-DE" sz="1800" dirty="0" smtClean="0">
                <a:ea typeface="Calibri"/>
              </a:rPr>
              <a:t>3,3 </a:t>
            </a:r>
            <a:r>
              <a:rPr lang="de-DE" sz="1800" dirty="0">
                <a:ea typeface="Calibri"/>
              </a:rPr>
              <a:t>%.</a:t>
            </a:r>
            <a:endParaRPr lang="de-DE" sz="1800" dirty="0" smtClean="0"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800" b="1" dirty="0" smtClean="0">
                <a:ea typeface="Calibri"/>
              </a:rPr>
              <a:t>China </a:t>
            </a:r>
            <a:r>
              <a:rPr lang="de-DE" sz="1800" b="1" dirty="0"/>
              <a:t> </a:t>
            </a:r>
            <a:r>
              <a:rPr lang="de-DE" sz="1800" b="1" dirty="0" smtClean="0"/>
              <a:t>77.457 </a:t>
            </a:r>
            <a:r>
              <a:rPr lang="de-DE" sz="1800" dirty="0" smtClean="0"/>
              <a:t> </a:t>
            </a:r>
            <a:r>
              <a:rPr lang="de-DE" sz="1800" dirty="0"/>
              <a:t>Fälle (+413</a:t>
            </a:r>
            <a:r>
              <a:rPr lang="de-DE" sz="1800" dirty="0" smtClean="0">
                <a:ea typeface="Calibri"/>
              </a:rPr>
              <a:t>), </a:t>
            </a:r>
            <a:r>
              <a:rPr lang="de-DE" sz="1800" dirty="0"/>
              <a:t>2.595</a:t>
            </a:r>
            <a:r>
              <a:rPr lang="de-DE" sz="1800" dirty="0" smtClean="0">
                <a:ea typeface="Calibri"/>
              </a:rPr>
              <a:t> </a:t>
            </a:r>
            <a:r>
              <a:rPr lang="de-DE" sz="1800" dirty="0">
                <a:ea typeface="Calibri"/>
              </a:rPr>
              <a:t>Todesfälle </a:t>
            </a:r>
            <a:r>
              <a:rPr lang="de-DE" sz="1800" dirty="0" smtClean="0">
                <a:ea typeface="Calibri"/>
              </a:rPr>
              <a:t>(+148; 3,4% CFR), </a:t>
            </a:r>
            <a:r>
              <a:rPr lang="de-DE" sz="1800" dirty="0">
                <a:solidFill>
                  <a:prstClr val="black"/>
                </a:solidFill>
                <a:ea typeface="Calibri"/>
              </a:rPr>
              <a:t>11.477 </a:t>
            </a:r>
            <a:r>
              <a:rPr lang="de-DE" sz="1800" dirty="0" smtClean="0">
                <a:ea typeface="Calibri"/>
              </a:rPr>
              <a:t>(15,5%) ernsthaft erkrankt</a:t>
            </a:r>
          </a:p>
          <a:p>
            <a:pPr lvl="1"/>
            <a:r>
              <a:rPr lang="de-DE" sz="1400" dirty="0" err="1" smtClean="0">
                <a:ea typeface="Calibri"/>
              </a:rPr>
              <a:t>Hubei</a:t>
            </a:r>
            <a:r>
              <a:rPr lang="de-DE" sz="1400" dirty="0">
                <a:ea typeface="Calibri"/>
              </a:rPr>
              <a:t>: </a:t>
            </a:r>
            <a:r>
              <a:rPr lang="de-DE" sz="1400" dirty="0">
                <a:solidFill>
                  <a:prstClr val="black"/>
                </a:solidFill>
                <a:ea typeface="Calibri"/>
              </a:rPr>
              <a:t>64.482 (+398) Fälle (</a:t>
            </a:r>
            <a:r>
              <a:rPr lang="de-DE" sz="1400" dirty="0" smtClean="0">
                <a:solidFill>
                  <a:prstClr val="black"/>
                </a:solidFill>
                <a:ea typeface="Calibri"/>
              </a:rPr>
              <a:t>81% </a:t>
            </a:r>
            <a:r>
              <a:rPr lang="de-DE" sz="1400" dirty="0">
                <a:solidFill>
                  <a:prstClr val="black"/>
                </a:solidFill>
                <a:ea typeface="Calibri"/>
              </a:rPr>
              <a:t>von Gesamt</a:t>
            </a:r>
            <a:r>
              <a:rPr lang="de-DE" sz="1400" dirty="0" smtClean="0">
                <a:ea typeface="Calibri"/>
              </a:rPr>
              <a:t>), </a:t>
            </a:r>
            <a:r>
              <a:rPr lang="de-DE" sz="1400" dirty="0"/>
              <a:t>2.495 (+</a:t>
            </a:r>
            <a:r>
              <a:rPr lang="de-DE" sz="1400" dirty="0" smtClean="0"/>
              <a:t>148; </a:t>
            </a:r>
            <a:r>
              <a:rPr lang="de-DE" sz="1400" dirty="0" smtClean="0">
                <a:ea typeface="Calibri"/>
              </a:rPr>
              <a:t> 3,9 % CFR)</a:t>
            </a:r>
            <a:endParaRPr lang="de-DE" sz="1400" dirty="0">
              <a:ea typeface="Calibri"/>
            </a:endParaRPr>
          </a:p>
          <a:p>
            <a:pPr>
              <a:spcAft>
                <a:spcPts val="0"/>
              </a:spcAft>
            </a:pPr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24.Februar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860032" y="655049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23.02.2020</a:t>
            </a:r>
            <a:endParaRPr lang="de-DE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9" y="2492896"/>
            <a:ext cx="7833015" cy="39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924944"/>
            <a:ext cx="4392488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Übertragung</a:t>
            </a:r>
            <a:r>
              <a:rPr lang="en-US" sz="2000" dirty="0" smtClean="0"/>
              <a:t> </a:t>
            </a:r>
            <a:r>
              <a:rPr lang="en-US" sz="2000" dirty="0" err="1" smtClean="0"/>
              <a:t>scheinen</a:t>
            </a:r>
            <a:r>
              <a:rPr lang="en-US" sz="2000" dirty="0" smtClean="0"/>
              <a:t> </a:t>
            </a:r>
            <a:r>
              <a:rPr lang="en-US" sz="2000" dirty="0" err="1" smtClean="0"/>
              <a:t>keine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“first </a:t>
            </a:r>
            <a:r>
              <a:rPr lang="en-US" sz="2000" dirty="0"/>
              <a:t>generation </a:t>
            </a:r>
            <a:r>
              <a:rPr lang="en-US" sz="2000" dirty="0" err="1" smtClean="0"/>
              <a:t>transmission”von</a:t>
            </a:r>
            <a:r>
              <a:rPr lang="en-US" sz="2000" dirty="0" smtClean="0"/>
              <a:t> </a:t>
            </a:r>
            <a:r>
              <a:rPr lang="en-US" sz="2000" dirty="0" err="1" smtClean="0"/>
              <a:t>Reisenden</a:t>
            </a:r>
            <a:r>
              <a:rPr lang="en-US" sz="2000" dirty="0"/>
              <a:t> </a:t>
            </a:r>
            <a:r>
              <a:rPr lang="en-US" sz="2000" dirty="0" err="1" smtClean="0"/>
              <a:t>aus</a:t>
            </a:r>
            <a:r>
              <a:rPr lang="en-US" sz="2000" dirty="0"/>
              <a:t> </a:t>
            </a:r>
            <a:r>
              <a:rPr lang="en-US" sz="2000" dirty="0" err="1" smtClean="0"/>
              <a:t>betroffenen</a:t>
            </a:r>
            <a:r>
              <a:rPr lang="en-US" sz="2000" dirty="0" smtClean="0"/>
              <a:t> </a:t>
            </a:r>
            <a:r>
              <a:rPr lang="en-US" sz="2000" dirty="0" err="1" smtClean="0"/>
              <a:t>Regionen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sein,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handelt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 um </a:t>
            </a:r>
            <a:r>
              <a:rPr lang="en-US" sz="2000" dirty="0" err="1" smtClean="0"/>
              <a:t>lokale</a:t>
            </a:r>
            <a:r>
              <a:rPr lang="en-US" sz="2000" dirty="0" smtClean="0"/>
              <a:t> </a:t>
            </a:r>
            <a:r>
              <a:rPr lang="en-US" sz="2000" dirty="0" err="1" smtClean="0"/>
              <a:t>Übertagungen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Übertragungen</a:t>
            </a:r>
            <a:r>
              <a:rPr lang="en-US" sz="2000" dirty="0" smtClean="0"/>
              <a:t> </a:t>
            </a:r>
            <a:r>
              <a:rPr lang="en-US" sz="2000" dirty="0" err="1" smtClean="0"/>
              <a:t>hauptsächlich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Krankenhaus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Patienten</a:t>
            </a:r>
            <a:r>
              <a:rPr lang="en-US" sz="2000" dirty="0" smtClean="0"/>
              <a:t> und </a:t>
            </a:r>
            <a:r>
              <a:rPr lang="en-US" sz="2000" dirty="0" err="1" smtClean="0"/>
              <a:t>medizinisches</a:t>
            </a:r>
            <a:r>
              <a:rPr lang="en-US" sz="2000" dirty="0" smtClean="0"/>
              <a:t> Personal)</a:t>
            </a:r>
            <a:r>
              <a:rPr lang="en-US" sz="2000" dirty="0"/>
              <a:t>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50"/>
                </a:solidFill>
              </a:rPr>
              <a:t>ECDC</a:t>
            </a:r>
            <a:r>
              <a:rPr lang="en-US" sz="2000" dirty="0" smtClean="0"/>
              <a:t>].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5" y="1133624"/>
            <a:ext cx="7416824" cy="167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979403"/>
              </p:ext>
            </p:extLst>
          </p:nvPr>
        </p:nvGraphicFramePr>
        <p:xfrm>
          <a:off x="4644008" y="3284984"/>
          <a:ext cx="4104456" cy="284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19/Italien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6060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57200" y="1137917"/>
            <a:ext cx="8219256" cy="250710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000" u="sng" dirty="0" smtClean="0"/>
              <a:t>Maßnahmen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Mailand </a:t>
            </a:r>
            <a:r>
              <a:rPr lang="de-DE" sz="2000" dirty="0"/>
              <a:t>kündigte an, seine Schulen ab Montag für eine Woche zu schließen. </a:t>
            </a:r>
            <a:endParaRPr lang="de-DE" sz="20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Ab </a:t>
            </a:r>
            <a:r>
              <a:rPr lang="de-DE" sz="2000" dirty="0"/>
              <a:t>Sonntag wurden auch Schulausflüge innerhalb und außerhalb Italiens abgesagt. </a:t>
            </a:r>
            <a:endParaRPr lang="de-DE" sz="20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Der </a:t>
            </a:r>
            <a:r>
              <a:rPr lang="de-DE" sz="2000" dirty="0"/>
              <a:t>Karneval von Venedig und mehrere italienische Fußballspiele wurden am Wochenende abgesagt. </a:t>
            </a:r>
            <a:endParaRPr lang="de-DE" sz="20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Da </a:t>
            </a:r>
            <a:r>
              <a:rPr lang="de-DE" sz="2000" dirty="0"/>
              <a:t>die ursprüngliche Quelle des Ausbruchs immer noch nicht identifiziert werden kann, haben die Behörden eine strikte Quarantäne in 11 Städten </a:t>
            </a:r>
            <a:r>
              <a:rPr lang="de-DE" sz="2000" dirty="0" smtClean="0"/>
              <a:t>verhängt</a:t>
            </a:r>
            <a:endParaRPr lang="de-DE" sz="20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Große </a:t>
            </a:r>
            <a:r>
              <a:rPr lang="de-DE" sz="2000" dirty="0"/>
              <a:t>italienische Unternehmen, darunter die Bank UniCredit, forderten die Mitarbeiter in den betroffenen Städten auf, nicht zur Arbeit zu kommen.</a:t>
            </a:r>
            <a:endParaRPr lang="en-US" sz="2000" u="sng" dirty="0" smtClean="0"/>
          </a:p>
          <a:p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9" b="10051"/>
          <a:stretch/>
        </p:blipFill>
        <p:spPr bwMode="auto">
          <a:xfrm>
            <a:off x="899592" y="3645024"/>
            <a:ext cx="6552728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19256" cy="7060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19/Italien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0041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</a:t>
            </a:r>
            <a:r>
              <a:rPr lang="de-DE" sz="3200" dirty="0" smtClean="0"/>
              <a:t>19/Iran</a:t>
            </a:r>
            <a:endParaRPr lang="de-DE" sz="32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5825843" cy="5805264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Zwei </a:t>
            </a:r>
            <a:r>
              <a:rPr lang="de-DE" sz="2000" dirty="0" smtClean="0"/>
              <a:t>Patienten verstarben  </a:t>
            </a:r>
            <a:r>
              <a:rPr lang="de-DE" sz="2000" dirty="0" smtClean="0"/>
              <a:t>am </a:t>
            </a:r>
            <a:r>
              <a:rPr lang="de-DE" sz="2000" dirty="0" smtClean="0"/>
              <a:t>19.2. an einer COVID-19 </a:t>
            </a:r>
            <a:r>
              <a:rPr lang="de-DE" sz="2000" dirty="0" smtClean="0"/>
              <a:t>Erkrankung in </a:t>
            </a:r>
            <a:r>
              <a:rPr lang="de-DE" sz="2000" dirty="0" err="1" smtClean="0"/>
              <a:t>Ghom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Stand 24.2.: 43 Fälle, darunter 8 Todesfälle (CFR 19%)</a:t>
            </a:r>
            <a:endParaRPr lang="de-DE" sz="2000" dirty="0" smtClean="0"/>
          </a:p>
          <a:p>
            <a:r>
              <a:rPr lang="en-GB" sz="2000" dirty="0"/>
              <a:t>Epizentrum: </a:t>
            </a:r>
            <a:r>
              <a:rPr lang="en-GB" sz="2000" dirty="0" err="1"/>
              <a:t>Ghom</a:t>
            </a:r>
            <a:r>
              <a:rPr lang="en-GB" sz="2000" dirty="0"/>
              <a:t> (Qom) – religiöses Zentrum, “</a:t>
            </a:r>
            <a:r>
              <a:rPr lang="en-GB" sz="2000" dirty="0" err="1"/>
              <a:t>Mekka</a:t>
            </a:r>
            <a:r>
              <a:rPr lang="en-GB" sz="2000" dirty="0"/>
              <a:t> </a:t>
            </a:r>
            <a:r>
              <a:rPr lang="en-GB" sz="2000" dirty="0" err="1"/>
              <a:t>Irans</a:t>
            </a:r>
            <a:r>
              <a:rPr lang="en-GB" sz="2000" dirty="0" smtClean="0"/>
              <a:t>”</a:t>
            </a:r>
            <a:r>
              <a:rPr lang="de-DE" sz="2000" dirty="0"/>
              <a:t> </a:t>
            </a:r>
            <a:r>
              <a:rPr lang="de-DE" sz="2000" dirty="0" smtClean="0"/>
              <a:t>, 78 </a:t>
            </a:r>
            <a:r>
              <a:rPr lang="de-DE" sz="2000" dirty="0"/>
              <a:t>km südlich von </a:t>
            </a:r>
            <a:r>
              <a:rPr lang="de-DE" sz="2000" dirty="0" smtClean="0"/>
              <a:t>Teheran, </a:t>
            </a:r>
            <a:r>
              <a:rPr lang="de-DE" sz="2000" dirty="0"/>
              <a:t>ca. 1.3 Millionen </a:t>
            </a:r>
            <a:r>
              <a:rPr lang="de-DE" sz="2000" dirty="0" smtClean="0"/>
              <a:t>EW.</a:t>
            </a:r>
            <a:endParaRPr lang="de-DE" sz="2000" dirty="0"/>
          </a:p>
          <a:p>
            <a:r>
              <a:rPr lang="en-GB" sz="2000" dirty="0" err="1" smtClean="0"/>
              <a:t>Diagnostik</a:t>
            </a:r>
            <a:r>
              <a:rPr lang="en-GB" sz="2000" dirty="0"/>
              <a:t>: </a:t>
            </a:r>
            <a:r>
              <a:rPr lang="en-GB" sz="2000" dirty="0" err="1"/>
              <a:t>Institut</a:t>
            </a:r>
            <a:r>
              <a:rPr lang="en-GB" sz="2000" dirty="0"/>
              <a:t> Pasteur Iran (Teheran)</a:t>
            </a:r>
            <a:endParaRPr lang="de-DE" sz="2000" dirty="0"/>
          </a:p>
          <a:p>
            <a:r>
              <a:rPr lang="en-GB" sz="2000" dirty="0" err="1" smtClean="0"/>
              <a:t>Exportierte</a:t>
            </a:r>
            <a:r>
              <a:rPr lang="en-GB" sz="2000" dirty="0" smtClean="0"/>
              <a:t> </a:t>
            </a:r>
            <a:r>
              <a:rPr lang="en-GB" sz="2000" dirty="0" err="1"/>
              <a:t>Fälle</a:t>
            </a:r>
            <a:r>
              <a:rPr lang="en-GB" sz="2000" dirty="0"/>
              <a:t>: </a:t>
            </a:r>
            <a:r>
              <a:rPr lang="en-GB" sz="2000" dirty="0" err="1"/>
              <a:t>Kanada</a:t>
            </a:r>
            <a:r>
              <a:rPr lang="en-GB" sz="2000" dirty="0"/>
              <a:t>, </a:t>
            </a:r>
            <a:r>
              <a:rPr lang="en-GB" sz="2000" dirty="0" err="1"/>
              <a:t>Libanon</a:t>
            </a:r>
            <a:r>
              <a:rPr lang="en-GB" sz="2000" dirty="0"/>
              <a:t>, </a:t>
            </a:r>
            <a:r>
              <a:rPr lang="en-GB" sz="2000" dirty="0" smtClean="0"/>
              <a:t>VAE, Afghanistan, </a:t>
            </a:r>
            <a:r>
              <a:rPr lang="en-GB" sz="2000" dirty="0" err="1" smtClean="0"/>
              <a:t>Irak</a:t>
            </a:r>
            <a:r>
              <a:rPr lang="en-GB" sz="2000" dirty="0" smtClean="0"/>
              <a:t>, Bahrain </a:t>
            </a:r>
            <a:endParaRPr lang="de-DE" sz="2000" dirty="0"/>
          </a:p>
          <a:p>
            <a:r>
              <a:rPr lang="de-DE" sz="2000" dirty="0" smtClean="0"/>
              <a:t>Schulen, Universitäten und weitere öffentliche Einrichtungen in 14 Provinzen </a:t>
            </a:r>
            <a:r>
              <a:rPr lang="de-DE" sz="2000" dirty="0"/>
              <a:t>bleiben geschlossen; Kunstveranstaltungen, Konzerte und </a:t>
            </a:r>
            <a:r>
              <a:rPr lang="de-DE" sz="2000" dirty="0" smtClean="0"/>
              <a:t>Filmvor-führungen </a:t>
            </a:r>
            <a:r>
              <a:rPr lang="de-DE" sz="2000" dirty="0"/>
              <a:t>sind seit einer Woche </a:t>
            </a:r>
            <a:r>
              <a:rPr lang="de-DE" sz="2000" dirty="0" smtClean="0"/>
              <a:t>abgesagt</a:t>
            </a:r>
            <a:endParaRPr lang="de-DE" sz="2100" dirty="0"/>
          </a:p>
          <a:p>
            <a:r>
              <a:rPr lang="de-DE" sz="2100" dirty="0"/>
              <a:t>Der </a:t>
            </a:r>
            <a:r>
              <a:rPr lang="de-DE" sz="2100" dirty="0" smtClean="0"/>
              <a:t>Irak, Kuweit, Armenien und Georgien </a:t>
            </a:r>
            <a:r>
              <a:rPr lang="de-DE" sz="2100" dirty="0"/>
              <a:t>haben ihre Flüge in den Iran </a:t>
            </a:r>
            <a:r>
              <a:rPr lang="de-DE" sz="2100" dirty="0"/>
              <a:t>eingestellt</a:t>
            </a:r>
          </a:p>
          <a:p>
            <a:r>
              <a:rPr lang="de-DE" sz="2100" dirty="0"/>
              <a:t>Kuwait</a:t>
            </a:r>
            <a:r>
              <a:rPr lang="de-DE" sz="2100" dirty="0"/>
              <a:t>, </a:t>
            </a:r>
            <a:r>
              <a:rPr lang="de-DE" sz="2100" dirty="0" smtClean="0"/>
              <a:t>Afghanistan, Pakistan und Türkei habe </a:t>
            </a:r>
            <a:r>
              <a:rPr lang="de-DE" sz="2100" dirty="0"/>
              <a:t>ihre Grenze zum </a:t>
            </a:r>
            <a:r>
              <a:rPr lang="de-DE" sz="2100" dirty="0"/>
              <a:t>Iran </a:t>
            </a:r>
            <a:r>
              <a:rPr lang="de-DE" sz="2100" dirty="0"/>
              <a:t>geschlossen</a:t>
            </a:r>
          </a:p>
          <a:p>
            <a:r>
              <a:rPr lang="en-US" sz="2100" dirty="0"/>
              <a:t>US </a:t>
            </a:r>
            <a:r>
              <a:rPr lang="en-US" sz="2100" dirty="0"/>
              <a:t>CDC: Watch - Level 1, Increased Community </a:t>
            </a:r>
            <a:r>
              <a:rPr lang="en-US" sz="2100" dirty="0" smtClean="0"/>
              <a:t>Transmission</a:t>
            </a:r>
            <a:endParaRPr lang="de-DE" sz="21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Bild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42" y="1151925"/>
            <a:ext cx="2474595" cy="2209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16" y="3645024"/>
            <a:ext cx="3190848" cy="263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49" y="1052736"/>
            <a:ext cx="6563901" cy="35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19256" cy="6340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COVID 19/Hong Kong und Singapur</a:t>
            </a:r>
            <a:endParaRPr lang="de-DE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5202982"/>
            <a:ext cx="8727780" cy="1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4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quarter" idx="13"/>
          </p:nvPr>
        </p:nvSpPr>
        <p:spPr>
          <a:xfrm>
            <a:off x="179512" y="1051200"/>
            <a:ext cx="8496944" cy="3097880"/>
          </a:xfrm>
        </p:spPr>
        <p:txBody>
          <a:bodyPr>
            <a:normAutofit/>
          </a:bodyPr>
          <a:lstStyle/>
          <a:p>
            <a:pPr marL="228600" lvl="0" indent="0">
              <a:buNone/>
            </a:pPr>
            <a:r>
              <a:rPr lang="de-DE" sz="1600" dirty="0" smtClean="0">
                <a:solidFill>
                  <a:prstClr val="black"/>
                </a:solidFill>
                <a:ea typeface="Calibri"/>
              </a:rPr>
              <a:t>International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: </a:t>
            </a:r>
            <a:r>
              <a:rPr lang="de-DE" sz="1600" b="1" dirty="0" smtClean="0">
                <a:solidFill>
                  <a:prstClr val="black"/>
                </a:solidFill>
                <a:ea typeface="Calibri"/>
              </a:rPr>
              <a:t>30 Länder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 verzeichnen </a:t>
            </a:r>
            <a:r>
              <a:rPr lang="de-DE" sz="1600" b="1" dirty="0">
                <a:solidFill>
                  <a:prstClr val="black"/>
                </a:solidFill>
                <a:ea typeface="Calibri"/>
              </a:rPr>
              <a:t>2.105 (+330) </a:t>
            </a:r>
            <a:r>
              <a:rPr lang="de-DE" sz="1600" b="1" dirty="0" smtClean="0">
                <a:solidFill>
                  <a:prstClr val="black"/>
                </a:solidFill>
                <a:ea typeface="Calibri"/>
              </a:rPr>
              <a:t>: </a:t>
            </a:r>
            <a:endParaRPr lang="de-DE" sz="1600" dirty="0" smtClean="0">
              <a:solidFill>
                <a:prstClr val="black"/>
              </a:solidFill>
              <a:ea typeface="Calibri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1600" dirty="0"/>
              <a:t>Die neuen Fälle kommen von dem Kreuzfahrtschiff </a:t>
            </a:r>
            <a:r>
              <a:rPr lang="de-DE" sz="1600" dirty="0" smtClean="0"/>
              <a:t>(+57</a:t>
            </a:r>
            <a:r>
              <a:rPr lang="de-DE" sz="1600" dirty="0"/>
              <a:t>), Südkorea (+161), Italien (+76</a:t>
            </a:r>
            <a:r>
              <a:rPr lang="de-DE" sz="1600" dirty="0" smtClean="0"/>
              <a:t>), </a:t>
            </a:r>
            <a:r>
              <a:rPr lang="de-DE" sz="1600" dirty="0"/>
              <a:t>Japan (+11), Iran (+15), Vereinigtes Königreich (+4), Kanada (+1), Kuwait (+3), Israel (+1), Bahrain (+1</a:t>
            </a:r>
            <a:r>
              <a:rPr lang="de-DE" sz="1600" dirty="0" smtClean="0"/>
              <a:t>), Libanon (1).</a:t>
            </a:r>
            <a:endParaRPr lang="de-DE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ea typeface="Calibri"/>
              </a:rPr>
              <a:t>24 Todesfälle </a:t>
            </a:r>
            <a:r>
              <a:rPr lang="de-DE" sz="1600" b="1" dirty="0" smtClean="0">
                <a:solidFill>
                  <a:prstClr val="black"/>
                </a:solidFill>
                <a:ea typeface="Calibri"/>
              </a:rPr>
              <a:t>(+8; </a:t>
            </a:r>
            <a:r>
              <a:rPr lang="de-DE" sz="1600" b="1" dirty="0">
                <a:solidFill>
                  <a:prstClr val="black"/>
                </a:solidFill>
                <a:ea typeface="Calibri"/>
              </a:rPr>
              <a:t>Letalität: </a:t>
            </a:r>
            <a:r>
              <a:rPr lang="de-DE" sz="1600" b="1" dirty="0" smtClean="0">
                <a:solidFill>
                  <a:prstClr val="black"/>
                </a:solidFill>
                <a:ea typeface="Calibri"/>
              </a:rPr>
              <a:t>1,1 </a:t>
            </a:r>
            <a:r>
              <a:rPr lang="de-DE" sz="1600" b="1" dirty="0">
                <a:solidFill>
                  <a:prstClr val="black"/>
                </a:solidFill>
                <a:ea typeface="Calibri"/>
              </a:rPr>
              <a:t>%):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Iran (8), Südkorea (7), 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Japan (3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), Italien (3), Philippinen (1), Japan (1), Frankreich (1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).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  <a:ea typeface="Calibri"/>
              </a:rPr>
              <a:t>76 schwere Krankheitsverläufe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  <a:ea typeface="Calibri"/>
              </a:rPr>
              <a:t>9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Länder in Europa 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(WHO Region) mit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insgesamt </a:t>
            </a:r>
            <a:r>
              <a:rPr lang="de-DE" sz="1600" b="1" dirty="0" smtClean="0">
                <a:solidFill>
                  <a:prstClr val="black"/>
                </a:solidFill>
                <a:ea typeface="Calibri"/>
              </a:rPr>
              <a:t>203 </a:t>
            </a:r>
            <a:r>
              <a:rPr lang="de-DE" sz="1600" b="1" dirty="0">
                <a:solidFill>
                  <a:prstClr val="black"/>
                </a:solidFill>
                <a:ea typeface="Calibri"/>
              </a:rPr>
              <a:t>Fällen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(FR, DE, IT, 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ES,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SE, UK, FI, 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BE, RU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).</a:t>
            </a:r>
            <a:endParaRPr lang="de-DE" sz="1600" dirty="0" smtClean="0">
              <a:solidFill>
                <a:prstClr val="black"/>
              </a:solidFill>
              <a:ea typeface="Calibri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24.Februar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4131"/>
            <a:ext cx="5724128" cy="338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24.Februar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24.02.2020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97925"/>
              </p:ext>
            </p:extLst>
          </p:nvPr>
        </p:nvGraphicFramePr>
        <p:xfrm>
          <a:off x="827584" y="1268760"/>
          <a:ext cx="7803515" cy="4824541"/>
        </p:xfrm>
        <a:graphic>
          <a:graphicData uri="http://schemas.openxmlformats.org/drawingml/2006/table">
            <a:tbl>
              <a:tblPr firstRow="1" firstCol="1" bandRow="1"/>
              <a:tblGrid>
                <a:gridCol w="1795145"/>
                <a:gridCol w="1060450"/>
                <a:gridCol w="1173480"/>
                <a:gridCol w="1141730"/>
                <a:gridCol w="1102995"/>
                <a:gridCol w="1529715"/>
              </a:tblGrid>
              <a:tr h="59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+413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108,58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+398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+2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3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24.02.2020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0" y="476672"/>
            <a:ext cx="842451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24.02.2020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7931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52283"/>
              </p:ext>
            </p:extLst>
          </p:nvPr>
        </p:nvGraphicFramePr>
        <p:xfrm>
          <a:off x="1043608" y="4272488"/>
          <a:ext cx="4140952" cy="2468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2674"/>
                <a:gridCol w="1402174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Bestätigte Fälle insgesamt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Shincheonji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Church-Cluster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318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Cheongdo Daenam Hospital </a:t>
                      </a:r>
                      <a:r>
                        <a:rPr lang="de-DE" sz="1400" dirty="0" smtClean="0"/>
                        <a:t>–Cluster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Israel-</a:t>
                      </a:r>
                      <a:r>
                        <a:rPr lang="en-US" sz="1400" dirty="0" err="1" smtClean="0"/>
                        <a:t>Pilger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17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Andere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</a:t>
                      </a:r>
                    </a:p>
                  </a:txBody>
                  <a:tcPr anchor="ctr"/>
                </a:tc>
              </a:tr>
              <a:tr h="1401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Summe</a:t>
                      </a:r>
                      <a:endParaRPr lang="de-DE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effectLst/>
                        </a:rPr>
                        <a:t>763</a:t>
                      </a:r>
                      <a:endParaRPr lang="de-DE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32" y="4186699"/>
            <a:ext cx="179219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8210" y="1052736"/>
            <a:ext cx="819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Erster COVID-19 Fall in </a:t>
            </a:r>
            <a:r>
              <a:rPr lang="de-DE" sz="1500" dirty="0" smtClean="0"/>
              <a:t>Südkorea am 20.2</a:t>
            </a:r>
            <a:r>
              <a:rPr lang="de-DE" sz="1500" dirty="0" smtClean="0"/>
              <a:t>. aus </a:t>
            </a:r>
            <a:r>
              <a:rPr lang="de-DE" sz="1500" dirty="0" smtClean="0"/>
              <a:t>Wuhan</a:t>
            </a:r>
            <a:r>
              <a:rPr lang="de-DE" sz="1500" dirty="0" smtClean="0"/>
              <a:t>, </a:t>
            </a:r>
            <a:r>
              <a:rPr lang="en-US" sz="1500" dirty="0" err="1"/>
              <a:t>w</a:t>
            </a:r>
            <a:r>
              <a:rPr lang="en-US" sz="1500" dirty="0" err="1" smtClean="0"/>
              <a:t>eitere</a:t>
            </a:r>
            <a:r>
              <a:rPr lang="en-US" sz="1500" dirty="0" smtClean="0"/>
              <a:t> </a:t>
            </a:r>
            <a:r>
              <a:rPr lang="en-US" sz="1500" dirty="0" err="1"/>
              <a:t>i</a:t>
            </a:r>
            <a:r>
              <a:rPr lang="en-US" sz="1500" dirty="0" err="1" smtClean="0"/>
              <a:t>mportierte</a:t>
            </a:r>
            <a:r>
              <a:rPr lang="en-US" sz="1500" dirty="0" smtClean="0"/>
              <a:t> </a:t>
            </a:r>
            <a:r>
              <a:rPr lang="en-US" sz="1500" dirty="0" err="1" smtClean="0"/>
              <a:t>Fälle</a:t>
            </a:r>
            <a:r>
              <a:rPr lang="en-US" sz="1500" dirty="0" smtClean="0"/>
              <a:t> </a:t>
            </a:r>
            <a:r>
              <a:rPr lang="en-US" sz="1500" dirty="0" err="1" smtClean="0"/>
              <a:t>aus</a:t>
            </a:r>
            <a:r>
              <a:rPr lang="en-US" sz="1500" dirty="0" smtClean="0"/>
              <a:t> Japan und </a:t>
            </a:r>
            <a:r>
              <a:rPr lang="en-US" sz="1500" dirty="0" smtClean="0"/>
              <a:t>China in der </a:t>
            </a:r>
            <a:r>
              <a:rPr lang="en-US" sz="1500" dirty="0" err="1" smtClean="0"/>
              <a:t>Folge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Starker </a:t>
            </a:r>
            <a:r>
              <a:rPr lang="en-US" sz="1500" dirty="0" err="1" smtClean="0"/>
              <a:t>Anstieg</a:t>
            </a:r>
            <a:r>
              <a:rPr lang="en-US" sz="1500" dirty="0" smtClean="0"/>
              <a:t> der </a:t>
            </a:r>
            <a:r>
              <a:rPr lang="en-US" sz="1500" dirty="0" err="1" smtClean="0"/>
              <a:t>Fallzahlen</a:t>
            </a:r>
            <a:r>
              <a:rPr lang="en-US" sz="1500" dirty="0" smtClean="0"/>
              <a:t> </a:t>
            </a:r>
            <a:r>
              <a:rPr lang="en-US" sz="1500" dirty="0" err="1" smtClean="0"/>
              <a:t>seit</a:t>
            </a:r>
            <a:r>
              <a:rPr lang="en-US" sz="1500" dirty="0" smtClean="0"/>
              <a:t> 21.2</a:t>
            </a:r>
            <a:r>
              <a:rPr lang="en-US" sz="1500" dirty="0" smtClean="0"/>
              <a:t>.; </a:t>
            </a:r>
            <a:r>
              <a:rPr lang="en-US" sz="1500" dirty="0" err="1" smtClean="0"/>
              <a:t>über</a:t>
            </a:r>
            <a:r>
              <a:rPr lang="en-US" sz="1500" dirty="0" smtClean="0"/>
              <a:t> die </a:t>
            </a:r>
            <a:r>
              <a:rPr lang="en-US" sz="1500" dirty="0" err="1" smtClean="0"/>
              <a:t>Hälfte</a:t>
            </a:r>
            <a:r>
              <a:rPr lang="en-US" sz="1500" dirty="0" smtClean="0"/>
              <a:t> der </a:t>
            </a:r>
            <a:r>
              <a:rPr lang="en-US" sz="1500" dirty="0" err="1" smtClean="0"/>
              <a:t>neuen</a:t>
            </a:r>
            <a:r>
              <a:rPr lang="en-US" sz="1500" dirty="0" smtClean="0"/>
              <a:t> </a:t>
            </a:r>
            <a:r>
              <a:rPr lang="en-US" sz="1500" dirty="0" err="1" smtClean="0"/>
              <a:t>Fälle</a:t>
            </a:r>
            <a:r>
              <a:rPr lang="en-US" sz="1500" dirty="0" smtClean="0"/>
              <a:t> </a:t>
            </a:r>
            <a:r>
              <a:rPr lang="en-US" sz="1500" dirty="0" err="1" smtClean="0"/>
              <a:t>stehen</a:t>
            </a:r>
            <a:r>
              <a:rPr lang="en-US" sz="1500" dirty="0" smtClean="0"/>
              <a:t> in </a:t>
            </a:r>
            <a:r>
              <a:rPr lang="en-US" sz="1500" dirty="0" err="1" smtClean="0"/>
              <a:t>Verbindung</a:t>
            </a:r>
            <a:r>
              <a:rPr lang="en-US" sz="1500" dirty="0" smtClean="0"/>
              <a:t> </a:t>
            </a:r>
            <a:r>
              <a:rPr lang="en-US" sz="1500" dirty="0" err="1" smtClean="0"/>
              <a:t>zum</a:t>
            </a:r>
            <a:r>
              <a:rPr lang="en-US" sz="1500" dirty="0" smtClean="0"/>
              <a:t> </a:t>
            </a:r>
            <a:r>
              <a:rPr lang="de-DE" sz="1500" dirty="0" err="1">
                <a:solidFill>
                  <a:schemeClr val="dk1"/>
                </a:solidFill>
              </a:rPr>
              <a:t>Shincheonji</a:t>
            </a:r>
            <a:r>
              <a:rPr lang="de-DE" sz="1500" dirty="0"/>
              <a:t> </a:t>
            </a:r>
            <a:r>
              <a:rPr lang="de-DE" sz="1500" dirty="0" smtClean="0"/>
              <a:t>Church-Cluster in </a:t>
            </a:r>
            <a:r>
              <a:rPr lang="de-DE" sz="1500" dirty="0" err="1" smtClean="0"/>
              <a:t>Daegu</a:t>
            </a:r>
            <a:r>
              <a:rPr lang="de-DE" sz="1500" dirty="0"/>
              <a:t>.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Indexfall des </a:t>
            </a:r>
            <a:r>
              <a:rPr lang="de-DE" sz="1500" dirty="0" err="1">
                <a:solidFill>
                  <a:schemeClr val="dk1"/>
                </a:solidFill>
              </a:rPr>
              <a:t>Shincheonji</a:t>
            </a:r>
            <a:r>
              <a:rPr lang="de-DE" sz="1500" dirty="0"/>
              <a:t> </a:t>
            </a:r>
            <a:r>
              <a:rPr lang="de-DE" sz="1500" dirty="0" smtClean="0"/>
              <a:t>Church-Cluster (#31), </a:t>
            </a:r>
            <a:r>
              <a:rPr lang="de-DE" sz="1500" dirty="0"/>
              <a:t>Anhängerin der </a:t>
            </a:r>
            <a:r>
              <a:rPr lang="de-DE" sz="1500" dirty="0" err="1">
                <a:solidFill>
                  <a:schemeClr val="dk1"/>
                </a:solidFill>
              </a:rPr>
              <a:t>Shincheonji</a:t>
            </a:r>
            <a:r>
              <a:rPr lang="de-DE" sz="1500" dirty="0">
                <a:solidFill>
                  <a:schemeClr val="dk1"/>
                </a:solidFill>
              </a:rPr>
              <a:t>  Kirche in </a:t>
            </a:r>
            <a:r>
              <a:rPr lang="de-DE" sz="1500" dirty="0" err="1" smtClean="0">
                <a:solidFill>
                  <a:schemeClr val="dk1"/>
                </a:solidFill>
              </a:rPr>
              <a:t>Daego</a:t>
            </a:r>
            <a:r>
              <a:rPr lang="de-DE" sz="1500" dirty="0" smtClean="0">
                <a:solidFill>
                  <a:schemeClr val="dk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u="sng" dirty="0" smtClean="0"/>
              <a:t>Symptombeginn</a:t>
            </a:r>
            <a:r>
              <a:rPr lang="de-DE" sz="1500" u="sng" dirty="0"/>
              <a:t> </a:t>
            </a:r>
            <a:r>
              <a:rPr lang="de-DE" sz="1500" u="sng" dirty="0" smtClean="0"/>
              <a:t>#31: </a:t>
            </a:r>
            <a:r>
              <a:rPr lang="de-DE" sz="1500" u="sng" dirty="0"/>
              <a:t>10.2., Fallbestätigung am 18.2</a:t>
            </a:r>
            <a:r>
              <a:rPr lang="de-DE" sz="1500" u="sng" dirty="0" smtClean="0"/>
              <a:t>., </a:t>
            </a:r>
            <a:r>
              <a:rPr lang="de-DE" sz="1500" dirty="0" smtClean="0"/>
              <a:t>dazwischen kontinuierliche </a:t>
            </a:r>
            <a:r>
              <a:rPr lang="de-DE" sz="1500" dirty="0"/>
              <a:t>Übertragung durch </a:t>
            </a:r>
            <a:r>
              <a:rPr lang="de-DE" sz="1500" dirty="0" smtClean="0"/>
              <a:t>regelmäßige Teilnahme von #31 an Zeremonien in der Kirche.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Laut </a:t>
            </a:r>
            <a:r>
              <a:rPr lang="de-DE" sz="1500" dirty="0"/>
              <a:t>KCDC gibt es möglicherweise einen Link zwischen</a:t>
            </a:r>
            <a:r>
              <a:rPr lang="en-US" sz="1500" dirty="0"/>
              <a:t> Daenam Hospital-Cluster und</a:t>
            </a:r>
            <a:r>
              <a:rPr lang="de-DE" sz="1500" dirty="0">
                <a:solidFill>
                  <a:schemeClr val="dk1"/>
                </a:solidFill>
              </a:rPr>
              <a:t> Shincheonji</a:t>
            </a:r>
            <a:r>
              <a:rPr lang="de-DE" sz="1500" dirty="0"/>
              <a:t> Church-Cluster, da Kirchenanhänger eine Beerdigung Cheongdo besuchten (Verbindung wird derzeit untersucht</a:t>
            </a:r>
            <a:r>
              <a:rPr lang="en-US" sz="1500" dirty="0"/>
              <a:t>).</a:t>
            </a:r>
            <a:endParaRPr lang="de-DE" sz="15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Fast </a:t>
            </a:r>
            <a:r>
              <a:rPr lang="de-DE" sz="1500" dirty="0" smtClean="0"/>
              <a:t>alle Patienten der psychiatrischen Abteilung des Krankenhauses sind positive getestet für COVID-19, darunter auch medizinisches Personal</a:t>
            </a:r>
            <a:r>
              <a:rPr lang="de-DE" sz="1500" dirty="0"/>
              <a:t>. </a:t>
            </a:r>
            <a:endParaRPr lang="de-DE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7 </a:t>
            </a:r>
            <a:r>
              <a:rPr lang="de-DE" sz="1500" dirty="0"/>
              <a:t>Todesfälle: </a:t>
            </a:r>
            <a:r>
              <a:rPr lang="en-US" sz="1500" dirty="0"/>
              <a:t>3 </a:t>
            </a:r>
            <a:r>
              <a:rPr lang="en-US" sz="1500" dirty="0" err="1"/>
              <a:t>neue</a:t>
            </a:r>
            <a:r>
              <a:rPr lang="en-US" sz="1500" dirty="0"/>
              <a:t> </a:t>
            </a:r>
            <a:r>
              <a:rPr lang="en-US" sz="1500" dirty="0" err="1"/>
              <a:t>Fälle</a:t>
            </a:r>
            <a:r>
              <a:rPr lang="en-US" sz="1500" dirty="0"/>
              <a:t> </a:t>
            </a:r>
            <a:r>
              <a:rPr lang="en-US" sz="1500" dirty="0" err="1"/>
              <a:t>aus</a:t>
            </a:r>
            <a:r>
              <a:rPr lang="en-US" sz="1500" dirty="0"/>
              <a:t> </a:t>
            </a:r>
            <a:r>
              <a:rPr lang="en-US" sz="1500" dirty="0" err="1"/>
              <a:t>dem</a:t>
            </a:r>
            <a:r>
              <a:rPr lang="en-US" sz="1500" dirty="0"/>
              <a:t> Cheongdo Daenam Hospital-Cluster am 23.2. (m, 57, 59, 62).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35000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19675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 Maßnahmen</a:t>
            </a:r>
            <a:r>
              <a:rPr lang="de-DE" u="sng" dirty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dk1"/>
                </a:solidFill>
              </a:rPr>
              <a:t>Nationales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Krisenwarnsystem</a:t>
            </a:r>
            <a:r>
              <a:rPr lang="en-US" dirty="0">
                <a:solidFill>
                  <a:schemeClr val="dk1"/>
                </a:solidFill>
              </a:rPr>
              <a:t> auf </a:t>
            </a:r>
            <a:r>
              <a:rPr lang="en-US" dirty="0" err="1">
                <a:solidFill>
                  <a:schemeClr val="dk1"/>
                </a:solidFill>
              </a:rPr>
              <a:t>Stufe</a:t>
            </a:r>
            <a:r>
              <a:rPr lang="en-US" dirty="0">
                <a:solidFill>
                  <a:schemeClr val="dk1"/>
                </a:solidFill>
              </a:rPr>
              <a:t> 4 von </a:t>
            </a:r>
            <a:r>
              <a:rPr lang="en-US" dirty="0" err="1">
                <a:solidFill>
                  <a:schemeClr val="dk1"/>
                </a:solidFill>
              </a:rPr>
              <a:t>insgesamt</a:t>
            </a:r>
            <a:r>
              <a:rPr lang="en-US" dirty="0">
                <a:solidFill>
                  <a:schemeClr val="dk1"/>
                </a:solidFill>
              </a:rPr>
              <a:t> 4 </a:t>
            </a:r>
            <a:r>
              <a:rPr lang="en-US" dirty="0" err="1" smtClean="0">
                <a:solidFill>
                  <a:schemeClr val="dk1"/>
                </a:solidFill>
              </a:rPr>
              <a:t>Stufen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</a:rPr>
              <a:t>Regierung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erklärt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de-DE" dirty="0" err="1"/>
              <a:t>Daegu</a:t>
            </a:r>
            <a:r>
              <a:rPr lang="de-DE" dirty="0"/>
              <a:t> und den angrenzenden Landkreis </a:t>
            </a:r>
            <a:r>
              <a:rPr lang="de-DE" dirty="0" err="1"/>
              <a:t>Cheongdo</a:t>
            </a:r>
            <a:r>
              <a:rPr lang="de-DE" dirty="0"/>
              <a:t> zu „Sonderversorgungszonen“ 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Daegu</a:t>
            </a:r>
            <a:r>
              <a:rPr lang="de-DE" dirty="0" smtClean="0"/>
              <a:t> </a:t>
            </a:r>
            <a:r>
              <a:rPr lang="de-DE" dirty="0" err="1"/>
              <a:t>province</a:t>
            </a:r>
            <a:r>
              <a:rPr lang="de-DE" dirty="0"/>
              <a:t>: </a:t>
            </a:r>
            <a:r>
              <a:rPr lang="en-US" dirty="0" err="1">
                <a:solidFill>
                  <a:schemeClr val="dk1"/>
                </a:solidFill>
              </a:rPr>
              <a:t>Kindergärten</a:t>
            </a:r>
            <a:r>
              <a:rPr lang="en-US" dirty="0">
                <a:solidFill>
                  <a:schemeClr val="dk1"/>
                </a:solidFill>
              </a:rPr>
              <a:t> und </a:t>
            </a:r>
            <a:r>
              <a:rPr lang="en-US" dirty="0" err="1">
                <a:solidFill>
                  <a:schemeClr val="dk1"/>
                </a:solidFill>
              </a:rPr>
              <a:t>öffentliche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Bibliotheken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sind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geschlossen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Quarantänemaßnahmen an Flughäfen für Reisende </a:t>
            </a:r>
            <a:r>
              <a:rPr lang="de-DE" dirty="0"/>
              <a:t>aus Wuhan, Hong Kong </a:t>
            </a:r>
            <a:r>
              <a:rPr lang="de-DE" dirty="0" smtClean="0"/>
              <a:t>und Macao seit 12.2.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Entry </a:t>
            </a:r>
            <a:r>
              <a:rPr lang="en-US" dirty="0">
                <a:solidFill>
                  <a:schemeClr val="dk1"/>
                </a:solidFill>
              </a:rPr>
              <a:t>screening </a:t>
            </a:r>
            <a:r>
              <a:rPr lang="en-US" dirty="0" err="1">
                <a:solidFill>
                  <a:schemeClr val="dk1"/>
                </a:solidFill>
              </a:rPr>
              <a:t>für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alle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Reisenden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durch</a:t>
            </a:r>
            <a:r>
              <a:rPr lang="en-US" dirty="0">
                <a:solidFill>
                  <a:schemeClr val="dk1"/>
                </a:solidFill>
              </a:rPr>
              <a:t> thermal scanner </a:t>
            </a:r>
            <a:r>
              <a:rPr lang="en-US" dirty="0" smtClean="0">
                <a:solidFill>
                  <a:schemeClr val="dk1"/>
                </a:solidFill>
              </a:rPr>
              <a:t>(</a:t>
            </a:r>
            <a:r>
              <a:rPr lang="en-US" dirty="0" err="1" smtClean="0">
                <a:solidFill>
                  <a:schemeClr val="dk1"/>
                </a:solidFill>
              </a:rPr>
              <a:t>Seit</a:t>
            </a:r>
            <a:r>
              <a:rPr lang="en-US" dirty="0" smtClean="0">
                <a:solidFill>
                  <a:schemeClr val="dk1"/>
                </a:solidFill>
              </a:rPr>
              <a:t> 20.01.20)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18 </a:t>
            </a:r>
            <a:r>
              <a:rPr lang="en-US" dirty="0" err="1" smtClean="0">
                <a:solidFill>
                  <a:schemeClr val="dk1"/>
                </a:solidFill>
              </a:rPr>
              <a:t>Pilger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Südkorea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nach</a:t>
            </a:r>
            <a:r>
              <a:rPr lang="en-US" dirty="0" smtClean="0">
                <a:solidFill>
                  <a:schemeClr val="dk1"/>
                </a:solidFill>
              </a:rPr>
              <a:t> Israel </a:t>
            </a:r>
            <a:r>
              <a:rPr lang="en-US" dirty="0" err="1" smtClean="0">
                <a:solidFill>
                  <a:schemeClr val="dk1"/>
                </a:solidFill>
              </a:rPr>
              <a:t>gereist</a:t>
            </a:r>
            <a:r>
              <a:rPr lang="en-US" dirty="0" smtClean="0">
                <a:solidFill>
                  <a:schemeClr val="dk1"/>
                </a:solidFill>
              </a:rPr>
              <a:t> (8.-15.2), nun </a:t>
            </a:r>
            <a:r>
              <a:rPr lang="en-US" dirty="0" err="1" smtClean="0">
                <a:solidFill>
                  <a:schemeClr val="dk1"/>
                </a:solidFill>
              </a:rPr>
              <a:t>positiv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getested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für</a:t>
            </a:r>
            <a:r>
              <a:rPr lang="en-US" dirty="0" smtClean="0">
                <a:solidFill>
                  <a:schemeClr val="dk1"/>
                </a:solidFill>
              </a:rPr>
              <a:t> COVID-19 (</a:t>
            </a:r>
            <a:r>
              <a:rPr lang="en-US" dirty="0" err="1" smtClean="0">
                <a:solidFill>
                  <a:schemeClr val="dk1"/>
                </a:solidFill>
              </a:rPr>
              <a:t>Gruppe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bestand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insgesamt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76 </a:t>
            </a:r>
            <a:r>
              <a:rPr lang="en-US" dirty="0" err="1" smtClean="0">
                <a:solidFill>
                  <a:schemeClr val="dk1"/>
                </a:solidFill>
              </a:rPr>
              <a:t>Reisenden</a:t>
            </a:r>
            <a:r>
              <a:rPr lang="en-US" dirty="0" smtClean="0">
                <a:solidFill>
                  <a:schemeClr val="dk1"/>
                </a:solidFill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Israel, </a:t>
            </a:r>
            <a:r>
              <a:rPr lang="en-US" dirty="0" err="1" smtClean="0">
                <a:solidFill>
                  <a:schemeClr val="dk1"/>
                </a:solidFill>
              </a:rPr>
              <a:t>Jordanien</a:t>
            </a:r>
            <a:r>
              <a:rPr lang="en-US" dirty="0" smtClean="0">
                <a:solidFill>
                  <a:schemeClr val="dk1"/>
                </a:solidFill>
              </a:rPr>
              <a:t>, Bahrain </a:t>
            </a:r>
            <a:r>
              <a:rPr lang="en-US" dirty="0" err="1" smtClean="0">
                <a:solidFill>
                  <a:schemeClr val="dk1"/>
                </a:solidFill>
              </a:rPr>
              <a:t>verweigern</a:t>
            </a:r>
            <a:r>
              <a:rPr lang="en-US" dirty="0" smtClean="0">
                <a:solidFill>
                  <a:schemeClr val="dk1"/>
                </a:solidFill>
              </a:rPr>
              <a:t> die </a:t>
            </a:r>
            <a:r>
              <a:rPr lang="en-US" dirty="0" err="1" smtClean="0">
                <a:solidFill>
                  <a:schemeClr val="dk1"/>
                </a:solidFill>
              </a:rPr>
              <a:t>Einreise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für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Reisende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Südkorea</a:t>
            </a:r>
            <a:r>
              <a:rPr lang="en-US" dirty="0" smtClean="0">
                <a:solidFill>
                  <a:schemeClr val="dk1"/>
                </a:solidFill>
              </a:rPr>
              <a:t> (23.2.)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Oman: </a:t>
            </a:r>
            <a:r>
              <a:rPr lang="en-US" dirty="0" err="1" smtClean="0">
                <a:solidFill>
                  <a:schemeClr val="dk1"/>
                </a:solidFill>
              </a:rPr>
              <a:t>Reisende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Südkorea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müssen</a:t>
            </a:r>
            <a:r>
              <a:rPr lang="en-US" dirty="0" smtClean="0">
                <a:solidFill>
                  <a:schemeClr val="dk1"/>
                </a:solidFill>
              </a:rPr>
              <a:t> in </a:t>
            </a:r>
            <a:r>
              <a:rPr lang="en-US" dirty="0" err="1" smtClean="0">
                <a:solidFill>
                  <a:schemeClr val="dk1"/>
                </a:solidFill>
              </a:rPr>
              <a:t>Quarantäne</a:t>
            </a:r>
            <a:r>
              <a:rPr lang="en-US" dirty="0" smtClean="0">
                <a:solidFill>
                  <a:schemeClr val="dk1"/>
                </a:solidFill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</a:rPr>
              <a:t>UK, Uganda, </a:t>
            </a:r>
            <a:r>
              <a:rPr lang="en-US" dirty="0" err="1" smtClean="0">
                <a:solidFill>
                  <a:schemeClr val="dk1"/>
                </a:solidFill>
              </a:rPr>
              <a:t>Äthiopien</a:t>
            </a:r>
            <a:r>
              <a:rPr lang="en-US" dirty="0" smtClean="0">
                <a:solidFill>
                  <a:schemeClr val="dk1"/>
                </a:solidFill>
              </a:rPr>
              <a:t>, Qatar: </a:t>
            </a:r>
            <a:r>
              <a:rPr lang="en-US" dirty="0" err="1" smtClean="0">
                <a:solidFill>
                  <a:schemeClr val="dk1"/>
                </a:solidFill>
              </a:rPr>
              <a:t>Reisende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</a:t>
            </a:r>
            <a:r>
              <a:rPr lang="en-US" dirty="0" err="1" smtClean="0">
                <a:solidFill>
                  <a:schemeClr val="dk1"/>
                </a:solidFill>
              </a:rPr>
              <a:t>üdkorea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mit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Symptomen</a:t>
            </a:r>
            <a:r>
              <a:rPr lang="en-US" dirty="0" smtClean="0">
                <a:solidFill>
                  <a:schemeClr val="dk1"/>
                </a:solidFill>
              </a:rPr>
              <a:t> in </a:t>
            </a:r>
            <a:r>
              <a:rPr lang="en-US" dirty="0" err="1" smtClean="0">
                <a:solidFill>
                  <a:schemeClr val="dk1"/>
                </a:solidFill>
              </a:rPr>
              <a:t>Selbst-Quarantäne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für</a:t>
            </a:r>
            <a:r>
              <a:rPr lang="en-US" dirty="0" smtClean="0">
                <a:solidFill>
                  <a:schemeClr val="dk1"/>
                </a:solidFill>
              </a:rPr>
              <a:t> 14-Tage.</a:t>
            </a:r>
          </a:p>
        </p:txBody>
      </p:sp>
    </p:spTree>
    <p:extLst>
      <p:ext uri="{BB962C8B-B14F-4D97-AF65-F5344CB8AC3E}">
        <p14:creationId xmlns:p14="http://schemas.microsoft.com/office/powerpoint/2010/main" val="30556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6130209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smtClean="0"/>
              <a:t>Am 31 </a:t>
            </a:r>
            <a:r>
              <a:rPr lang="en-US" sz="1800" dirty="0" err="1" smtClean="0"/>
              <a:t>Januar</a:t>
            </a:r>
            <a:r>
              <a:rPr lang="en-US" sz="1800" dirty="0" smtClean="0"/>
              <a:t> 2020, </a:t>
            </a:r>
            <a:r>
              <a:rPr lang="en-US" sz="1800" dirty="0" err="1" smtClean="0"/>
              <a:t>bestätigt</a:t>
            </a:r>
            <a:r>
              <a:rPr lang="en-US" sz="1800" dirty="0" smtClean="0"/>
              <a:t> </a:t>
            </a:r>
            <a:r>
              <a:rPr lang="en-US" sz="1800" dirty="0" err="1" smtClean="0"/>
              <a:t>Italien</a:t>
            </a:r>
            <a:r>
              <a:rPr lang="en-US" sz="1800" dirty="0" smtClean="0"/>
              <a:t> 2 COVID-19 </a:t>
            </a:r>
            <a:r>
              <a:rPr lang="en-US" sz="1800" dirty="0" err="1" smtClean="0"/>
              <a:t>Fälle</a:t>
            </a:r>
            <a:r>
              <a:rPr lang="en-US" sz="1800" dirty="0" smtClean="0"/>
              <a:t> in Rom </a:t>
            </a:r>
            <a:r>
              <a:rPr lang="en-US" sz="1800" dirty="0" err="1" smtClean="0"/>
              <a:t>durch</a:t>
            </a:r>
            <a:r>
              <a:rPr lang="en-US" sz="1800" dirty="0" smtClean="0"/>
              <a:t> 2 </a:t>
            </a:r>
            <a:r>
              <a:rPr lang="en-US" sz="1800" dirty="0" err="1" smtClean="0"/>
              <a:t>chinesische</a:t>
            </a:r>
            <a:r>
              <a:rPr lang="en-US" sz="1800" dirty="0" smtClean="0"/>
              <a:t> </a:t>
            </a:r>
            <a:r>
              <a:rPr lang="en-US" sz="1800" dirty="0" err="1" smtClean="0"/>
              <a:t>Touristen</a:t>
            </a:r>
            <a:r>
              <a:rPr lang="en-US" sz="1800" dirty="0" smtClean="0"/>
              <a:t>, die am 23 </a:t>
            </a:r>
            <a:r>
              <a:rPr lang="en-US" sz="1800" dirty="0" err="1" smtClean="0"/>
              <a:t>Januar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Mailand</a:t>
            </a:r>
            <a:r>
              <a:rPr lang="en-US" sz="1800" dirty="0" smtClean="0"/>
              <a:t> </a:t>
            </a:r>
            <a:r>
              <a:rPr lang="en-US" sz="1800" dirty="0" err="1" smtClean="0"/>
              <a:t>ankamen</a:t>
            </a:r>
            <a:r>
              <a:rPr lang="en-US" sz="1800" dirty="0" smtClean="0"/>
              <a:t> und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einem</a:t>
            </a:r>
            <a:r>
              <a:rPr lang="en-US" sz="1800" dirty="0" smtClean="0"/>
              <a:t> Bus </a:t>
            </a:r>
            <a:r>
              <a:rPr lang="en-US" sz="1800" dirty="0" err="1" smtClean="0"/>
              <a:t>nach</a:t>
            </a:r>
            <a:r>
              <a:rPr lang="en-US" sz="1800" dirty="0" smtClean="0"/>
              <a:t> Rom </a:t>
            </a:r>
            <a:r>
              <a:rPr lang="en-US" sz="1800" dirty="0" err="1" smtClean="0"/>
              <a:t>reisten</a:t>
            </a:r>
            <a:r>
              <a:rPr lang="en-US" sz="1800" dirty="0" smtClean="0"/>
              <a:t>.</a:t>
            </a:r>
          </a:p>
          <a:p>
            <a:r>
              <a:rPr lang="de-DE" sz="1800" dirty="0" smtClean="0"/>
              <a:t>Am </a:t>
            </a:r>
            <a:r>
              <a:rPr lang="de-DE" sz="1800" dirty="0"/>
              <a:t>21. Februar wurde </a:t>
            </a:r>
            <a:r>
              <a:rPr lang="de-DE" sz="1800" dirty="0" smtClean="0"/>
              <a:t>ein Cluster von </a:t>
            </a:r>
            <a:r>
              <a:rPr lang="de-DE" sz="1800" dirty="0"/>
              <a:t>COVID-19-Infektionen </a:t>
            </a:r>
            <a:r>
              <a:rPr lang="de-DE" sz="1800" dirty="0" smtClean="0"/>
              <a:t>identifiziert, bestehend aus </a:t>
            </a:r>
            <a:r>
              <a:rPr lang="de-DE" sz="1800" dirty="0"/>
              <a:t>16 bestätigten Fällen in der Lombardei und weiteren </a:t>
            </a:r>
            <a:r>
              <a:rPr lang="de-DE" sz="1800" dirty="0" smtClean="0"/>
              <a:t>60 Fällen </a:t>
            </a:r>
            <a:r>
              <a:rPr lang="de-DE" sz="1800" dirty="0"/>
              <a:t>am </a:t>
            </a:r>
            <a:r>
              <a:rPr lang="de-DE" sz="1800" dirty="0" smtClean="0"/>
              <a:t>22.2. </a:t>
            </a:r>
          </a:p>
          <a:p>
            <a:r>
              <a:rPr lang="de-DE" sz="1800" dirty="0" smtClean="0"/>
              <a:t>Am </a:t>
            </a:r>
            <a:r>
              <a:rPr lang="de-DE" sz="1800" dirty="0"/>
              <a:t>22. Februar wurden COVID-19-Fälle auch aus zwei anderen Regionen gemeldet, dem Piemont und Venetien. </a:t>
            </a:r>
            <a:endParaRPr lang="de-DE" sz="1800" dirty="0" smtClean="0"/>
          </a:p>
          <a:p>
            <a:r>
              <a:rPr lang="de-DE" sz="1800" dirty="0" smtClean="0"/>
              <a:t>Am </a:t>
            </a:r>
            <a:r>
              <a:rPr lang="de-DE" sz="1800" dirty="0"/>
              <a:t>23. Februar meldete die </a:t>
            </a:r>
            <a:r>
              <a:rPr lang="de-DE" sz="1800" dirty="0" smtClean="0"/>
              <a:t>Region Emilia-Romagna </a:t>
            </a:r>
            <a:r>
              <a:rPr lang="de-DE" sz="1800" dirty="0"/>
              <a:t>ebenfalls Fälle. </a:t>
            </a:r>
            <a:endParaRPr lang="de-DE" sz="1800" dirty="0" smtClean="0"/>
          </a:p>
          <a:p>
            <a:r>
              <a:rPr lang="de-DE" sz="1800" dirty="0" smtClean="0"/>
              <a:t>Bis </a:t>
            </a:r>
            <a:r>
              <a:rPr lang="de-DE" sz="1800" dirty="0"/>
              <a:t>zum 24. Februar 2020 gab es in Italien 159 bestätigte </a:t>
            </a:r>
            <a:r>
              <a:rPr lang="de-DE" sz="1800" dirty="0" err="1"/>
              <a:t>Coronavirus</a:t>
            </a:r>
            <a:r>
              <a:rPr lang="de-DE" sz="1800" dirty="0"/>
              <a:t>-Fälle (26 </a:t>
            </a:r>
            <a:r>
              <a:rPr lang="de-DE" sz="1800" dirty="0" smtClean="0"/>
              <a:t>schwerwiegende Fälle). </a:t>
            </a:r>
          </a:p>
          <a:p>
            <a:r>
              <a:rPr lang="de-DE" sz="1800" dirty="0" smtClean="0"/>
              <a:t>Insgesamt </a:t>
            </a:r>
            <a:r>
              <a:rPr lang="de-DE" sz="1800" dirty="0"/>
              <a:t>drei Todesfälle bei älteren Menschen (&gt; 65 Jahre</a:t>
            </a:r>
            <a:r>
              <a:rPr lang="de-DE" sz="1800" dirty="0" smtClean="0"/>
              <a:t>)</a:t>
            </a: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61" y="1124744"/>
            <a:ext cx="2232248" cy="374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19/Italien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9259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980728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#2 (w, ?J)</a:t>
            </a:r>
          </a:p>
          <a:p>
            <a:r>
              <a:rPr lang="de-DE" sz="1200" dirty="0"/>
              <a:t>Ehefrau, 21.02.2020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07009" y="2492896"/>
            <a:ext cx="1433983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 (m, 38J)</a:t>
            </a:r>
          </a:p>
          <a:p>
            <a:r>
              <a:rPr lang="de-DE" sz="1200" dirty="0"/>
              <a:t>21.02.2020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8943" y="6052532"/>
            <a:ext cx="189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importiert</a:t>
            </a:r>
          </a:p>
          <a:p>
            <a:r>
              <a:rPr lang="de-DE" sz="1200" dirty="0"/>
              <a:t>Lokal</a:t>
            </a:r>
          </a:p>
          <a:p>
            <a:r>
              <a:rPr lang="de-DE" sz="1200" dirty="0"/>
              <a:t>Lokal, Quelle unbekannt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35738" y="6089157"/>
            <a:ext cx="148965" cy="1440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24723" y="6286851"/>
            <a:ext cx="148965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24724" y="6474455"/>
            <a:ext cx="148965" cy="1440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835696" y="26064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Italien – Cluster Lombardei</a:t>
            </a:r>
            <a:endParaRPr lang="de-DE" sz="1200" b="1" dirty="0"/>
          </a:p>
          <a:p>
            <a:pPr algn="ctr"/>
            <a:r>
              <a:rPr lang="de-DE" sz="1200" dirty="0"/>
              <a:t>(nach Meldedatum)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059832" y="980727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#3 (w, ?J)</a:t>
            </a:r>
          </a:p>
          <a:p>
            <a:r>
              <a:rPr lang="de-DE" sz="1200" dirty="0"/>
              <a:t>Kollegin, 21.02.2020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185958" y="1160153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#4 (?, ?J)</a:t>
            </a:r>
          </a:p>
          <a:p>
            <a:r>
              <a:rPr lang="de-DE" sz="1200" dirty="0"/>
              <a:t>HCW, 22.02.2020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202058" y="4050397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#9 (? ?J)</a:t>
            </a:r>
          </a:p>
          <a:p>
            <a:r>
              <a:rPr lang="de-DE" sz="1200" dirty="0"/>
              <a:t>Patient </a:t>
            </a:r>
            <a:r>
              <a:rPr lang="de-DE" sz="1200" dirty="0" err="1"/>
              <a:t>Codogno</a:t>
            </a:r>
            <a:r>
              <a:rPr lang="de-DE" sz="1200" dirty="0"/>
              <a:t> KH, 22.02.2020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85958" y="4789503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#10 (?, ?J)</a:t>
            </a:r>
          </a:p>
          <a:p>
            <a:r>
              <a:rPr lang="de-DE" sz="1200" dirty="0"/>
              <a:t>Patient </a:t>
            </a:r>
            <a:r>
              <a:rPr lang="de-DE" sz="1200" dirty="0" err="1"/>
              <a:t>Codogno</a:t>
            </a:r>
            <a:r>
              <a:rPr lang="de-DE" sz="1200" dirty="0"/>
              <a:t> KH, 22.02.2020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221584" y="1736216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#5 (?, ?J)</a:t>
            </a:r>
          </a:p>
          <a:p>
            <a:r>
              <a:rPr lang="de-DE" sz="1200" dirty="0"/>
              <a:t>HCW, 22.02.2020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21584" y="2903154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#7 (?, ?J)</a:t>
            </a:r>
          </a:p>
          <a:p>
            <a:r>
              <a:rPr lang="de-DE" sz="1200" dirty="0"/>
              <a:t>HCW, 22.02.2020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220072" y="3449601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#8 (?, ?J)</a:t>
            </a:r>
          </a:p>
          <a:p>
            <a:r>
              <a:rPr lang="de-DE" sz="1200" dirty="0"/>
              <a:t>HCW, 22.02.2020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221584" y="2297473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#6 (?, ?J)</a:t>
            </a:r>
          </a:p>
          <a:p>
            <a:r>
              <a:rPr lang="de-DE" sz="1200" dirty="0"/>
              <a:t>HCW, 22.02.2020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555776" y="4101803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#12 (?, 70-80J)</a:t>
            </a:r>
          </a:p>
          <a:p>
            <a:r>
              <a:rPr lang="de-DE" sz="1200" dirty="0"/>
              <a:t>Person aus Bar, 22.02.2020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55776" y="4798575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#13 (?, 70-80J)</a:t>
            </a:r>
          </a:p>
          <a:p>
            <a:r>
              <a:rPr lang="de-DE" sz="1200" dirty="0"/>
              <a:t>Person aus Bar, 22.02.2020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185958" y="5495148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#11 (?, ?J)</a:t>
            </a:r>
          </a:p>
          <a:p>
            <a:r>
              <a:rPr lang="de-DE" sz="1200" dirty="0"/>
              <a:t>Patient </a:t>
            </a:r>
            <a:r>
              <a:rPr lang="de-DE" sz="1200" dirty="0" err="1"/>
              <a:t>Codogno</a:t>
            </a:r>
            <a:r>
              <a:rPr lang="de-DE" sz="1200" dirty="0"/>
              <a:t> KH, 22.02.2020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550788" y="5546555"/>
            <a:ext cx="1576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#14 (?, 70-80J)</a:t>
            </a:r>
          </a:p>
          <a:p>
            <a:r>
              <a:rPr lang="de-DE" sz="1200" dirty="0"/>
              <a:t>Person aus Bar, 22.02.2020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43367" y="4840910"/>
            <a:ext cx="15765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#15 (?, ?J)</a:t>
            </a:r>
          </a:p>
          <a:p>
            <a:r>
              <a:rPr lang="de-DE" sz="1200" dirty="0"/>
              <a:t>22.02.2020</a:t>
            </a:r>
          </a:p>
        </p:txBody>
      </p:sp>
      <p:cxnSp>
        <p:nvCxnSpPr>
          <p:cNvPr id="37" name="Gerade Verbindung 36"/>
          <p:cNvCxnSpPr>
            <a:stCxn id="4" idx="0"/>
            <a:endCxn id="2" idx="2"/>
          </p:cNvCxnSpPr>
          <p:nvPr/>
        </p:nvCxnSpPr>
        <p:spPr>
          <a:xfrm flipV="1">
            <a:off x="1724001" y="1442393"/>
            <a:ext cx="395912" cy="1050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4" idx="0"/>
            <a:endCxn id="22" idx="2"/>
          </p:cNvCxnSpPr>
          <p:nvPr/>
        </p:nvCxnSpPr>
        <p:spPr>
          <a:xfrm flipV="1">
            <a:off x="1724001" y="1442392"/>
            <a:ext cx="2124104" cy="105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eschweifte Klammer links 38"/>
          <p:cNvSpPr/>
          <p:nvPr/>
        </p:nvSpPr>
        <p:spPr>
          <a:xfrm flipV="1">
            <a:off x="4518404" y="1309047"/>
            <a:ext cx="684077" cy="47801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 rot="16200000">
            <a:off x="3625047" y="2656245"/>
            <a:ext cx="1355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Krankenhaus </a:t>
            </a:r>
            <a:r>
              <a:rPr lang="de-DE" sz="900" dirty="0" err="1"/>
              <a:t>Codogno</a:t>
            </a:r>
            <a:endParaRPr lang="de-DE" sz="900" dirty="0"/>
          </a:p>
        </p:txBody>
      </p:sp>
      <p:cxnSp>
        <p:nvCxnSpPr>
          <p:cNvPr id="42" name="Gerade Verbindung 41"/>
          <p:cNvCxnSpPr>
            <a:stCxn id="4" idx="3"/>
            <a:endCxn id="39" idx="1"/>
          </p:cNvCxnSpPr>
          <p:nvPr/>
        </p:nvCxnSpPr>
        <p:spPr>
          <a:xfrm>
            <a:off x="2440992" y="2723729"/>
            <a:ext cx="2077412" cy="975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4" idx="2"/>
            <a:endCxn id="32" idx="0"/>
          </p:cNvCxnSpPr>
          <p:nvPr/>
        </p:nvCxnSpPr>
        <p:spPr>
          <a:xfrm>
            <a:off x="1724001" y="2954561"/>
            <a:ext cx="1620048" cy="1147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179512" y="5408055"/>
            <a:ext cx="196754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Case #16 (w, ?J)</a:t>
            </a:r>
          </a:p>
          <a:p>
            <a:r>
              <a:rPr lang="de-DE" sz="1200" b="1" dirty="0"/>
              <a:t>Verstorben</a:t>
            </a:r>
            <a:r>
              <a:rPr lang="de-DE" sz="1200" dirty="0"/>
              <a:t> am 22.02.2020</a:t>
            </a:r>
          </a:p>
        </p:txBody>
      </p:sp>
    </p:spTree>
    <p:extLst>
      <p:ext uri="{BB962C8B-B14F-4D97-AF65-F5344CB8AC3E}">
        <p14:creationId xmlns:p14="http://schemas.microsoft.com/office/powerpoint/2010/main" val="417417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1347</Words>
  <Application>Microsoft Office PowerPoint</Application>
  <PresentationFormat>Bildschirmpräsentation (4:3)</PresentationFormat>
  <Paragraphs>236</Paragraphs>
  <Slides>13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Office-Design</vt:lpstr>
      <vt:lpstr>Larissa</vt:lpstr>
      <vt:lpstr>Update zu COVID-19, 24.Februar 2020</vt:lpstr>
      <vt:lpstr>Update zu COVID-19, 24.Februar 2020</vt:lpstr>
      <vt:lpstr>Update zu COVID-19, 24.Februar 2020</vt:lpstr>
      <vt:lpstr>PowerPoint-Präsentation</vt:lpstr>
      <vt:lpstr>PowerPoint-Präsentation</vt:lpstr>
      <vt:lpstr>COVID 19/Südkorea</vt:lpstr>
      <vt:lpstr>COVID 19/Südkorea</vt:lpstr>
      <vt:lpstr>COVID 19/Italien</vt:lpstr>
      <vt:lpstr>PowerPoint-Präsentation</vt:lpstr>
      <vt:lpstr>COVID 19/Italien</vt:lpstr>
      <vt:lpstr>PowerPoint-Präsentation</vt:lpstr>
      <vt:lpstr>COVID 19/Iran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229</cp:revision>
  <cp:lastPrinted>2020-02-21T11:12:50Z</cp:lastPrinted>
  <dcterms:created xsi:type="dcterms:W3CDTF">2020-02-03T08:44:15Z</dcterms:created>
  <dcterms:modified xsi:type="dcterms:W3CDTF">2020-02-24T11:34:25Z</dcterms:modified>
</cp:coreProperties>
</file>