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Diercke" initials="MD" lastIdx="3" clrIdx="0"/>
  <p:cmAuthor id="1" name="an der Heiden, Maria" initials="adHM" lastIdx="1" clrIdx="1"/>
  <p:cmAuthor id="2" name="Lei Mao" initials="LM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5696" autoAdjust="0"/>
  </p:normalViewPr>
  <p:slideViewPr>
    <p:cSldViewPr snapToGrid="0">
      <p:cViewPr>
        <p:scale>
          <a:sx n="30" d="100"/>
          <a:sy n="30" d="100"/>
        </p:scale>
        <p:origin x="-2046" y="153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8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5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1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92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tools.rki.de/plztool/" TargetMode="External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Projekte\RKI_nCoV-Lage\2.Themen\2.4.Seuchenhygienisches-Management\Transport\Maßnahmen-IGV-Flughäfen\Handzettel\qr-code_RKI-website_Covid-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2604" y="36681313"/>
            <a:ext cx="5526418" cy="552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rki.local\daten\Projekte\RKI_nCoV-Lage\2.Themen\2.4.Seuchenhygienisches-Management\Transport\Maßnahmen-IGV-Flughäfen\Handzettel\qr-code_risikogebiete_rki-webs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529" y="36681312"/>
            <a:ext cx="5644608" cy="564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ihandform 2"/>
          <p:cNvSpPr/>
          <p:nvPr/>
        </p:nvSpPr>
        <p:spPr>
          <a:xfrm>
            <a:off x="0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altLang="de-DE" sz="7200" b="1" kern="1200" dirty="0">
                <a:solidFill>
                  <a:srgbClr val="FF0000"/>
                </a:solidFill>
              </a:rPr>
              <a:t>Neuartiges </a:t>
            </a:r>
            <a:r>
              <a:rPr lang="de-DE" altLang="de-DE" sz="7200" b="1" kern="1200" dirty="0" err="1">
                <a:solidFill>
                  <a:srgbClr val="FF0000"/>
                </a:solidFill>
              </a:rPr>
              <a:t>Coronavirus</a:t>
            </a:r>
            <a:endParaRPr lang="de-DE" altLang="de-DE" sz="72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sz="6000" b="1" dirty="0">
                <a:solidFill>
                  <a:srgbClr val="FF0000"/>
                </a:solidFill>
              </a:rPr>
              <a:t>SARS-CoV-2</a:t>
            </a:r>
            <a:r>
              <a:rPr lang="de-DE" altLang="de-DE" sz="6000" b="1" kern="1200" dirty="0">
                <a:solidFill>
                  <a:srgbClr val="FF0000"/>
                </a:solidFill>
              </a:rPr>
              <a:t>  </a:t>
            </a: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241900" y="8435700"/>
            <a:ext cx="9360007" cy="6816595"/>
          </a:xfrm>
          <a:custGeom>
            <a:avLst/>
            <a:gdLst>
              <a:gd name="connsiteX0" fmla="*/ 0 w 9360007"/>
              <a:gd name="connsiteY0" fmla="*/ 817948 h 8179476"/>
              <a:gd name="connsiteX1" fmla="*/ 817948 w 9360007"/>
              <a:gd name="connsiteY1" fmla="*/ 0 h 8179476"/>
              <a:gd name="connsiteX2" fmla="*/ 8542059 w 9360007"/>
              <a:gd name="connsiteY2" fmla="*/ 0 h 8179476"/>
              <a:gd name="connsiteX3" fmla="*/ 9360007 w 9360007"/>
              <a:gd name="connsiteY3" fmla="*/ 817948 h 8179476"/>
              <a:gd name="connsiteX4" fmla="*/ 9360007 w 9360007"/>
              <a:gd name="connsiteY4" fmla="*/ 7361528 h 8179476"/>
              <a:gd name="connsiteX5" fmla="*/ 8542059 w 9360007"/>
              <a:gd name="connsiteY5" fmla="*/ 8179476 h 8179476"/>
              <a:gd name="connsiteX6" fmla="*/ 817948 w 9360007"/>
              <a:gd name="connsiteY6" fmla="*/ 8179476 h 8179476"/>
              <a:gd name="connsiteX7" fmla="*/ 0 w 9360007"/>
              <a:gd name="connsiteY7" fmla="*/ 7361528 h 8179476"/>
              <a:gd name="connsiteX8" fmla="*/ 0 w 9360007"/>
              <a:gd name="connsiteY8" fmla="*/ 817948 h 817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8179476">
                <a:moveTo>
                  <a:pt x="0" y="817948"/>
                </a:moveTo>
                <a:cubicBezTo>
                  <a:pt x="0" y="366208"/>
                  <a:pt x="366208" y="0"/>
                  <a:pt x="817948" y="0"/>
                </a:cubicBezTo>
                <a:lnTo>
                  <a:pt x="8542059" y="0"/>
                </a:lnTo>
                <a:cubicBezTo>
                  <a:pt x="8993799" y="0"/>
                  <a:pt x="9360007" y="366208"/>
                  <a:pt x="9360007" y="817948"/>
                </a:cubicBezTo>
                <a:lnTo>
                  <a:pt x="9360007" y="7361528"/>
                </a:lnTo>
                <a:cubicBezTo>
                  <a:pt x="9360007" y="7813268"/>
                  <a:pt x="8993799" y="8179476"/>
                  <a:pt x="8542059" y="8179476"/>
                </a:cubicBezTo>
                <a:lnTo>
                  <a:pt x="817948" y="8179476"/>
                </a:lnTo>
                <a:cubicBezTo>
                  <a:pt x="366208" y="8179476"/>
                  <a:pt x="0" y="7813268"/>
                  <a:pt x="0" y="7361528"/>
                </a:cubicBezTo>
                <a:lnTo>
                  <a:pt x="0" y="817948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1169" tIns="315769" rIns="341169" bIns="31576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Informationen über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Seit </a:t>
            </a:r>
            <a:r>
              <a:rPr lang="de-DE" altLang="de-DE" sz="3200" kern="1200" dirty="0">
                <a:solidFill>
                  <a:schemeClr val="tx1"/>
                </a:solidFill>
              </a:rPr>
              <a:t>Anfang Dezember 2019 sind </a:t>
            </a:r>
            <a:r>
              <a:rPr lang="de-DE" altLang="de-DE" sz="3200" dirty="0">
                <a:solidFill>
                  <a:schemeClr val="tx1"/>
                </a:solidFill>
              </a:rPr>
              <a:t>ausgehend von </a:t>
            </a:r>
            <a:r>
              <a:rPr lang="de-DE" altLang="de-DE" sz="3200" kern="1200" dirty="0">
                <a:solidFill>
                  <a:schemeClr val="tx1"/>
                </a:solidFill>
              </a:rPr>
              <a:t>Wuhan, der </a:t>
            </a:r>
            <a:r>
              <a:rPr lang="de-DE" altLang="de-DE" sz="3200" kern="1200" dirty="0"/>
              <a:t>Hauptstadt der zentralchinesischen Provinz Hubei, vermehrt Fälle von Atemwegserkrankungen durch ein neuartiges </a:t>
            </a:r>
            <a:r>
              <a:rPr lang="de-DE" altLang="de-DE" sz="3200" dirty="0" err="1"/>
              <a:t>Coronavirus</a:t>
            </a:r>
            <a:r>
              <a:rPr lang="de-DE" altLang="de-DE" sz="3200" dirty="0"/>
              <a:t> (SARS-CoV-2) vorwiegend in China aufgetreten</a:t>
            </a:r>
            <a:r>
              <a:rPr lang="de-DE" altLang="de-DE" sz="3200" kern="1200" dirty="0"/>
              <a:t>.</a:t>
            </a: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u="sng" dirty="0">
                <a:solidFill>
                  <a:schemeClr val="tx1"/>
                </a:solidFill>
              </a:rPr>
              <a:t>Die Krankheit wird von Mensch zu Mensch, primär über Sekrete der Atemwege, übertragen. </a:t>
            </a: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Nach einer Inkubationszeit </a:t>
            </a:r>
            <a:r>
              <a:rPr lang="de-DE" altLang="de-DE" sz="3200" dirty="0">
                <a:solidFill>
                  <a:schemeClr val="tx1"/>
                </a:solidFill>
              </a:rPr>
              <a:t>von bis zu 14 Tagen </a:t>
            </a:r>
            <a:r>
              <a:rPr lang="de-DE" altLang="de-DE" sz="3200" kern="1200" dirty="0"/>
              <a:t>können folgende Symptome auftreten:</a:t>
            </a: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400" b="1" kern="1200" dirty="0" smtClean="0">
                <a:solidFill>
                  <a:schemeClr val="tx1"/>
                </a:solidFill>
              </a:rPr>
              <a:t>Fieber, </a:t>
            </a:r>
            <a:r>
              <a:rPr lang="de-DE" altLang="de-DE" sz="3400" b="1" kern="1200" dirty="0">
                <a:solidFill>
                  <a:schemeClr val="tx1"/>
                </a:solidFill>
              </a:rPr>
              <a:t>Husten, Atemnot</a:t>
            </a:r>
          </a:p>
        </p:txBody>
      </p:sp>
      <p:sp>
        <p:nvSpPr>
          <p:cNvPr id="11" name="Freihandform 10"/>
          <p:cNvSpPr/>
          <p:nvPr/>
        </p:nvSpPr>
        <p:spPr>
          <a:xfrm>
            <a:off x="225305" y="15790993"/>
            <a:ext cx="9360000" cy="8582498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Nach Ihrer </a:t>
            </a:r>
            <a:r>
              <a:rPr lang="de-DE" altLang="de-DE" sz="4000" b="1" u="sng" kern="1200" dirty="0">
                <a:solidFill>
                  <a:srgbClr val="FF0000"/>
                </a:solidFill>
              </a:rPr>
              <a:t>Einreise</a:t>
            </a:r>
            <a:r>
              <a:rPr lang="de-DE" altLang="de-DE" sz="4000" b="1" kern="1200" dirty="0">
                <a:solidFill>
                  <a:srgbClr val="FF0000"/>
                </a:solidFill>
              </a:rPr>
              <a:t> aus </a:t>
            </a:r>
            <a:r>
              <a:rPr lang="de-DE" altLang="de-DE" sz="4000" b="1" kern="1200" dirty="0" smtClean="0">
                <a:solidFill>
                  <a:srgbClr val="FF0000"/>
                </a:solidFill>
              </a:rPr>
              <a:t>Gebieten</a:t>
            </a:r>
            <a:r>
              <a:rPr lang="de-DE" altLang="de-DE" sz="4000" b="1" kern="1200" dirty="0" smtClean="0">
                <a:solidFill>
                  <a:schemeClr val="accent1">
                    <a:lumMod val="75000"/>
                  </a:schemeClr>
                </a:solidFill>
              </a:rPr>
              <a:t>, in denen COVID-19-Fälle vorkommen</a:t>
            </a:r>
            <a:endParaRPr lang="de-DE" altLang="de-DE" sz="4000" b="1" kern="1200" dirty="0">
              <a:solidFill>
                <a:schemeClr val="accent1">
                  <a:lumMod val="75000"/>
                </a:schemeClr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b="1" dirty="0"/>
              <a:t>Wenn Sie innerhalb von 14 Tagen nach </a:t>
            </a:r>
            <a:r>
              <a:rPr lang="de-DE" altLang="de-DE" sz="3200" b="1" u="sng" dirty="0"/>
              <a:t>Einreise</a:t>
            </a:r>
            <a:r>
              <a:rPr lang="de-DE" altLang="de-DE" sz="3200" b="1" dirty="0"/>
              <a:t> </a:t>
            </a:r>
            <a:r>
              <a:rPr lang="de-DE" altLang="de-DE" sz="3200" b="1" dirty="0" smtClean="0"/>
              <a:t>Fieber</a:t>
            </a:r>
            <a:r>
              <a:rPr lang="de-DE" altLang="de-DE" sz="3200" b="1" dirty="0"/>
              <a:t>, Husten oder Atemnot entwickeln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vermeiden Sie unnötige Kontakte,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bleiben Sie nach Möglichkeit zu Hause,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halten Sie beim Husten und Niesen Abstand zu anderen und drehen Sie sich weg; halten Sie die Armbeuge vor Mund und Nase oder benutzen Sie ein Taschentuch, das sie sofort entsorgen,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waschen Sie sich regelmäßig die Hände gründlich mit Wasser und Seife, vermeiden Sie das Berühren von Augen, Nase und Mund,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suchen Sie nach telefonischer Anmeldung, unter Hinweis auf Ihre Reise, einen Arzt auf</a:t>
            </a:r>
            <a:r>
              <a:rPr lang="de-DE" altLang="de-DE" sz="3200" dirty="0">
                <a:solidFill>
                  <a:schemeClr val="tx1"/>
                </a:solidFill>
              </a:rPr>
              <a:t>. 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13" name="Freihandform 12"/>
          <p:cNvSpPr/>
          <p:nvPr/>
        </p:nvSpPr>
        <p:spPr>
          <a:xfrm>
            <a:off x="10195074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7200" b="1" dirty="0" err="1">
                <a:solidFill>
                  <a:srgbClr val="FF0000"/>
                </a:solidFill>
              </a:rPr>
              <a:t>Novel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Coronavirus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 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10448594" y="8471487"/>
            <a:ext cx="9360007" cy="6780808"/>
          </a:xfrm>
          <a:custGeom>
            <a:avLst/>
            <a:gdLst>
              <a:gd name="connsiteX0" fmla="*/ 0 w 9360007"/>
              <a:gd name="connsiteY0" fmla="*/ 736253 h 7362528"/>
              <a:gd name="connsiteX1" fmla="*/ 736253 w 9360007"/>
              <a:gd name="connsiteY1" fmla="*/ 0 h 7362528"/>
              <a:gd name="connsiteX2" fmla="*/ 8623754 w 9360007"/>
              <a:gd name="connsiteY2" fmla="*/ 0 h 7362528"/>
              <a:gd name="connsiteX3" fmla="*/ 9360007 w 9360007"/>
              <a:gd name="connsiteY3" fmla="*/ 736253 h 7362528"/>
              <a:gd name="connsiteX4" fmla="*/ 9360007 w 9360007"/>
              <a:gd name="connsiteY4" fmla="*/ 6626275 h 7362528"/>
              <a:gd name="connsiteX5" fmla="*/ 8623754 w 9360007"/>
              <a:gd name="connsiteY5" fmla="*/ 7362528 h 7362528"/>
              <a:gd name="connsiteX6" fmla="*/ 736253 w 9360007"/>
              <a:gd name="connsiteY6" fmla="*/ 7362528 h 7362528"/>
              <a:gd name="connsiteX7" fmla="*/ 0 w 9360007"/>
              <a:gd name="connsiteY7" fmla="*/ 6626275 h 7362528"/>
              <a:gd name="connsiteX8" fmla="*/ 0 w 9360007"/>
              <a:gd name="connsiteY8" fmla="*/ 736253 h 736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362528">
                <a:moveTo>
                  <a:pt x="0" y="736253"/>
                </a:moveTo>
                <a:cubicBezTo>
                  <a:pt x="0" y="329632"/>
                  <a:pt x="329632" y="0"/>
                  <a:pt x="736253" y="0"/>
                </a:cubicBezTo>
                <a:lnTo>
                  <a:pt x="8623754" y="0"/>
                </a:lnTo>
                <a:cubicBezTo>
                  <a:pt x="9030375" y="0"/>
                  <a:pt x="9360007" y="329632"/>
                  <a:pt x="9360007" y="736253"/>
                </a:cubicBezTo>
                <a:lnTo>
                  <a:pt x="9360007" y="6626275"/>
                </a:lnTo>
                <a:cubicBezTo>
                  <a:pt x="9360007" y="7032896"/>
                  <a:pt x="9030375" y="7362528"/>
                  <a:pt x="8623754" y="7362528"/>
                </a:cubicBezTo>
                <a:lnTo>
                  <a:pt x="736253" y="7362528"/>
                </a:lnTo>
                <a:cubicBezTo>
                  <a:pt x="329632" y="7362528"/>
                  <a:pt x="0" y="7032896"/>
                  <a:pt x="0" y="6626275"/>
                </a:cubicBezTo>
                <a:lnTo>
                  <a:pt x="0" y="736253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241" tIns="291841" rIns="317241" bIns="291841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Information </a:t>
            </a:r>
            <a:r>
              <a:rPr lang="en-GB" altLang="de-DE" sz="4000" b="1" dirty="0">
                <a:solidFill>
                  <a:srgbClr val="FF0000"/>
                </a:solidFill>
              </a:rPr>
              <a:t>about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dirty="0"/>
              <a:t>Since early December 2019, there has been an increasing number of cases of respiratory disease caused by a novel coronavirus (</a:t>
            </a:r>
            <a:r>
              <a:rPr lang="de-DE" altLang="de-DE" sz="3200" dirty="0"/>
              <a:t>SARS-CoV-2</a:t>
            </a:r>
            <a:r>
              <a:rPr lang="en-US" altLang="de-DE" sz="3200" dirty="0"/>
              <a:t>) emerged from Wuhan, the capital of central China's Hubei province. Most of the cases appeared within China.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u="sng" dirty="0">
                <a:solidFill>
                  <a:schemeClr val="tx1"/>
                </a:solidFill>
              </a:rPr>
              <a:t>The disease is transmitted from person to person, primarily via respiratory secretions.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dirty="0"/>
              <a:t>The following symptoms may occur after an incubation period of up to 14 days:</a:t>
            </a:r>
          </a:p>
          <a:p>
            <a:pPr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400" b="1" dirty="0">
                <a:solidFill>
                  <a:schemeClr val="tx1"/>
                </a:solidFill>
              </a:rPr>
              <a:t>Fever, cough, difficulty in breathing</a:t>
            </a:r>
            <a:endParaRPr lang="de-DE" altLang="de-DE" sz="3400" b="1" dirty="0">
              <a:solidFill>
                <a:schemeClr val="tx1"/>
              </a:solidFill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0489133" y="24933869"/>
            <a:ext cx="9360007" cy="6280483"/>
          </a:xfrm>
          <a:custGeom>
            <a:avLst/>
            <a:gdLst>
              <a:gd name="connsiteX0" fmla="*/ 0 w 9360007"/>
              <a:gd name="connsiteY0" fmla="*/ 778224 h 7782243"/>
              <a:gd name="connsiteX1" fmla="*/ 778224 w 9360007"/>
              <a:gd name="connsiteY1" fmla="*/ 0 h 7782243"/>
              <a:gd name="connsiteX2" fmla="*/ 8581783 w 9360007"/>
              <a:gd name="connsiteY2" fmla="*/ 0 h 7782243"/>
              <a:gd name="connsiteX3" fmla="*/ 9360007 w 9360007"/>
              <a:gd name="connsiteY3" fmla="*/ 778224 h 7782243"/>
              <a:gd name="connsiteX4" fmla="*/ 9360007 w 9360007"/>
              <a:gd name="connsiteY4" fmla="*/ 7004019 h 7782243"/>
              <a:gd name="connsiteX5" fmla="*/ 8581783 w 9360007"/>
              <a:gd name="connsiteY5" fmla="*/ 7782243 h 7782243"/>
              <a:gd name="connsiteX6" fmla="*/ 778224 w 9360007"/>
              <a:gd name="connsiteY6" fmla="*/ 7782243 h 7782243"/>
              <a:gd name="connsiteX7" fmla="*/ 0 w 9360007"/>
              <a:gd name="connsiteY7" fmla="*/ 7004019 h 7782243"/>
              <a:gd name="connsiteX8" fmla="*/ 0 w 9360007"/>
              <a:gd name="connsiteY8" fmla="*/ 778224 h 7782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782243">
                <a:moveTo>
                  <a:pt x="0" y="778224"/>
                </a:moveTo>
                <a:cubicBezTo>
                  <a:pt x="0" y="348423"/>
                  <a:pt x="348423" y="0"/>
                  <a:pt x="778224" y="0"/>
                </a:cubicBezTo>
                <a:lnTo>
                  <a:pt x="8581783" y="0"/>
                </a:lnTo>
                <a:cubicBezTo>
                  <a:pt x="9011584" y="0"/>
                  <a:pt x="9360007" y="348423"/>
                  <a:pt x="9360007" y="778224"/>
                </a:cubicBezTo>
                <a:lnTo>
                  <a:pt x="9360007" y="7004019"/>
                </a:lnTo>
                <a:cubicBezTo>
                  <a:pt x="9360007" y="7433820"/>
                  <a:pt x="9011584" y="7782243"/>
                  <a:pt x="8581783" y="7782243"/>
                </a:cubicBezTo>
                <a:lnTo>
                  <a:pt x="778224" y="7782243"/>
                </a:lnTo>
                <a:cubicBezTo>
                  <a:pt x="348423" y="7782243"/>
                  <a:pt x="0" y="7433820"/>
                  <a:pt x="0" y="7004019"/>
                </a:cubicBezTo>
                <a:lnTo>
                  <a:pt x="0" y="778224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9534" tIns="304134" rIns="329534" bIns="304134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rgbClr val="FF0000"/>
                </a:solidFill>
              </a:rPr>
              <a:t>If you come from a </a:t>
            </a:r>
            <a:r>
              <a:rPr lang="en-US" sz="4000" b="1" u="sng" dirty="0">
                <a:solidFill>
                  <a:srgbClr val="FF0000"/>
                </a:solidFill>
              </a:rPr>
              <a:t>risk area</a:t>
            </a:r>
            <a:r>
              <a:rPr lang="en-US" sz="4000" b="1" dirty="0">
                <a:solidFill>
                  <a:srgbClr val="FF0000"/>
                </a:solidFill>
              </a:rPr>
              <a:t>*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If you have been to </a:t>
            </a:r>
            <a:r>
              <a:rPr lang="en-US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 risk area </a:t>
            </a: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within the past 14 days: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Regardless of the presence of symptoms, please report to the responsible health authority by phone, referring to your recent travel history. They will offer you necessary behavioral suggestions.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schemeClr val="tx1"/>
                </a:solidFill>
              </a:rPr>
              <a:t>Please find </a:t>
            </a:r>
            <a:r>
              <a:rPr lang="en-US" altLang="de-DE" sz="3200" dirty="0">
                <a:solidFill>
                  <a:schemeClr val="tx1"/>
                </a:solidFill>
              </a:rPr>
              <a:t>the competent local health authority here: </a:t>
            </a:r>
            <a:r>
              <a:rPr lang="de-DE" altLang="de-DE" sz="3200" dirty="0">
                <a:solidFill>
                  <a:srgbClr val="0070C0"/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schemeClr val="tx1"/>
              </a:solidFill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10489133" y="15790991"/>
            <a:ext cx="9360007" cy="8582499"/>
          </a:xfrm>
          <a:custGeom>
            <a:avLst/>
            <a:gdLst>
              <a:gd name="connsiteX0" fmla="*/ 0 w 9360007"/>
              <a:gd name="connsiteY0" fmla="*/ 487959 h 4879591"/>
              <a:gd name="connsiteX1" fmla="*/ 487959 w 9360007"/>
              <a:gd name="connsiteY1" fmla="*/ 0 h 4879591"/>
              <a:gd name="connsiteX2" fmla="*/ 8872048 w 9360007"/>
              <a:gd name="connsiteY2" fmla="*/ 0 h 4879591"/>
              <a:gd name="connsiteX3" fmla="*/ 9360007 w 9360007"/>
              <a:gd name="connsiteY3" fmla="*/ 487959 h 4879591"/>
              <a:gd name="connsiteX4" fmla="*/ 9360007 w 9360007"/>
              <a:gd name="connsiteY4" fmla="*/ 4391632 h 4879591"/>
              <a:gd name="connsiteX5" fmla="*/ 8872048 w 9360007"/>
              <a:gd name="connsiteY5" fmla="*/ 4879591 h 4879591"/>
              <a:gd name="connsiteX6" fmla="*/ 487959 w 9360007"/>
              <a:gd name="connsiteY6" fmla="*/ 4879591 h 4879591"/>
              <a:gd name="connsiteX7" fmla="*/ 0 w 9360007"/>
              <a:gd name="connsiteY7" fmla="*/ 4391632 h 4879591"/>
              <a:gd name="connsiteX8" fmla="*/ 0 w 9360007"/>
              <a:gd name="connsiteY8" fmla="*/ 487959 h 4879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4879591">
                <a:moveTo>
                  <a:pt x="0" y="487959"/>
                </a:moveTo>
                <a:cubicBezTo>
                  <a:pt x="0" y="218467"/>
                  <a:pt x="218467" y="0"/>
                  <a:pt x="487959" y="0"/>
                </a:cubicBezTo>
                <a:lnTo>
                  <a:pt x="8872048" y="0"/>
                </a:lnTo>
                <a:cubicBezTo>
                  <a:pt x="9141540" y="0"/>
                  <a:pt x="9360007" y="218467"/>
                  <a:pt x="9360007" y="487959"/>
                </a:cubicBezTo>
                <a:lnTo>
                  <a:pt x="9360007" y="4391632"/>
                </a:lnTo>
                <a:cubicBezTo>
                  <a:pt x="9360007" y="4661124"/>
                  <a:pt x="9141540" y="4879591"/>
                  <a:pt x="8872048" y="4879591"/>
                </a:cubicBezTo>
                <a:lnTo>
                  <a:pt x="487959" y="4879591"/>
                </a:lnTo>
                <a:cubicBezTo>
                  <a:pt x="218467" y="4879591"/>
                  <a:pt x="0" y="4661124"/>
                  <a:pt x="0" y="4391632"/>
                </a:cubicBezTo>
                <a:lnTo>
                  <a:pt x="0" y="487959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4518" tIns="219118" rIns="244518" bIns="219118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altLang="de-DE" sz="4000" b="1" dirty="0">
                <a:solidFill>
                  <a:srgbClr val="FF0000"/>
                </a:solidFill>
              </a:rPr>
              <a:t>After your </a:t>
            </a:r>
            <a:r>
              <a:rPr lang="en-GB" altLang="de-DE" sz="4000" b="1" u="sng" dirty="0">
                <a:solidFill>
                  <a:srgbClr val="FF0000"/>
                </a:solidFill>
              </a:rPr>
              <a:t>entry</a:t>
            </a:r>
            <a:r>
              <a:rPr lang="en-GB" altLang="de-DE" sz="4000" b="1" dirty="0">
                <a:solidFill>
                  <a:srgbClr val="FF0000"/>
                </a:solidFill>
              </a:rPr>
              <a:t> from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altLang="de-DE" sz="4000" b="1" dirty="0" smtClean="0">
                <a:solidFill>
                  <a:schemeClr val="accent1">
                    <a:lumMod val="75000"/>
                  </a:schemeClr>
                </a:solidFill>
              </a:rPr>
              <a:t>an </a:t>
            </a:r>
            <a:r>
              <a:rPr lang="de-DE" altLang="de-DE" sz="4000" b="1" dirty="0" err="1" smtClean="0">
                <a:solidFill>
                  <a:schemeClr val="accent1">
                    <a:lumMod val="75000"/>
                  </a:schemeClr>
                </a:solidFill>
              </a:rPr>
              <a:t>affected</a:t>
            </a:r>
            <a:r>
              <a:rPr lang="de-DE" altLang="de-DE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altLang="de-DE" sz="40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endParaRPr lang="de-DE" altLang="de-DE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b="1" dirty="0"/>
              <a:t>If you develop fever, cough or difficulty in breathing within 14 days after </a:t>
            </a:r>
            <a:r>
              <a:rPr lang="en-US" altLang="de-DE" sz="3200" b="1" u="sng" dirty="0"/>
              <a:t>entry</a:t>
            </a:r>
            <a:r>
              <a:rPr lang="en-US" altLang="de-DE" sz="3200" b="1" dirty="0"/>
              <a:t> from </a:t>
            </a:r>
            <a:r>
              <a:rPr lang="en-US" altLang="de-DE" sz="3200" b="1" dirty="0" smtClean="0"/>
              <a:t>an affected area</a:t>
            </a:r>
            <a:endParaRPr lang="en-US" altLang="de-DE" sz="3200" b="1" dirty="0"/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Please avoid unnecessary contacts,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Stay home as long as possible,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keep your distance from others when coughing and sneezing and turn around; cover your mouth and nose with flexed elbow or use a tissue that you can dispose of immediately,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w</a:t>
            </a:r>
            <a:r>
              <a:rPr lang="en-GB" sz="3200" dirty="0">
                <a:solidFill>
                  <a:prstClr val="black"/>
                </a:solidFill>
              </a:rPr>
              <a:t>ash your hands </a:t>
            </a:r>
            <a:r>
              <a:rPr lang="en-US" altLang="de-DE" sz="3200" dirty="0">
                <a:solidFill>
                  <a:prstClr val="black"/>
                </a:solidFill>
              </a:rPr>
              <a:t>regularly</a:t>
            </a:r>
            <a:r>
              <a:rPr lang="pl-PL" sz="3200" dirty="0">
                <a:solidFill>
                  <a:prstClr val="black"/>
                </a:solidFill>
              </a:rPr>
              <a:t> </a:t>
            </a:r>
            <a:r>
              <a:rPr lang="en-GB" sz="3200" dirty="0">
                <a:solidFill>
                  <a:prstClr val="black"/>
                </a:solidFill>
              </a:rPr>
              <a:t>with soap and water, avoid touching your eyes, nose or mouth,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should you need medical assistance, consult a doctor by telephone beforehand, informing him with reference to your travel.</a:t>
            </a:r>
          </a:p>
        </p:txBody>
      </p:sp>
      <p:sp>
        <p:nvSpPr>
          <p:cNvPr id="19" name="Freihandform 18"/>
          <p:cNvSpPr/>
          <p:nvPr/>
        </p:nvSpPr>
        <p:spPr>
          <a:xfrm>
            <a:off x="20370061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382954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de-DE" sz="6500" b="1" kern="1200" dirty="0">
                <a:solidFill>
                  <a:srgbClr val="FF0000"/>
                </a:solidFill>
                <a:ea typeface="新細明體" charset="-120"/>
              </a:rPr>
              <a:t>新型冠狀病</a:t>
            </a:r>
            <a:r>
              <a:rPr lang="zh-TW" altLang="en-US" sz="6500" b="1" dirty="0">
                <a:solidFill>
                  <a:srgbClr val="FF0000"/>
                </a:solidFill>
                <a:ea typeface="新細明體" charset="-120"/>
              </a:rPr>
              <a:t>毒</a:t>
            </a:r>
            <a:endParaRPr lang="de-DE" altLang="zh-TW" sz="6500" b="1" dirty="0">
              <a:solidFill>
                <a:srgbClr val="FF0000"/>
              </a:solidFill>
              <a:ea typeface="新細明體" charset="-120"/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TW" sz="4800" b="1" dirty="0">
              <a:solidFill>
                <a:srgbClr val="FF0000"/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20652859" y="8460639"/>
            <a:ext cx="9360000" cy="6753556"/>
          </a:xfrm>
          <a:custGeom>
            <a:avLst/>
            <a:gdLst>
              <a:gd name="connsiteX0" fmla="*/ 0 w 9397467"/>
              <a:gd name="connsiteY0" fmla="*/ 897301 h 8973008"/>
              <a:gd name="connsiteX1" fmla="*/ 897301 w 9397467"/>
              <a:gd name="connsiteY1" fmla="*/ 0 h 8973008"/>
              <a:gd name="connsiteX2" fmla="*/ 8500166 w 9397467"/>
              <a:gd name="connsiteY2" fmla="*/ 0 h 8973008"/>
              <a:gd name="connsiteX3" fmla="*/ 9397467 w 9397467"/>
              <a:gd name="connsiteY3" fmla="*/ 897301 h 8973008"/>
              <a:gd name="connsiteX4" fmla="*/ 9397467 w 9397467"/>
              <a:gd name="connsiteY4" fmla="*/ 8075707 h 8973008"/>
              <a:gd name="connsiteX5" fmla="*/ 8500166 w 9397467"/>
              <a:gd name="connsiteY5" fmla="*/ 8973008 h 8973008"/>
              <a:gd name="connsiteX6" fmla="*/ 897301 w 9397467"/>
              <a:gd name="connsiteY6" fmla="*/ 8973008 h 8973008"/>
              <a:gd name="connsiteX7" fmla="*/ 0 w 9397467"/>
              <a:gd name="connsiteY7" fmla="*/ 8075707 h 8973008"/>
              <a:gd name="connsiteX8" fmla="*/ 0 w 9397467"/>
              <a:gd name="connsiteY8" fmla="*/ 897301 h 897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7467" h="8973008">
                <a:moveTo>
                  <a:pt x="0" y="897301"/>
                </a:moveTo>
                <a:cubicBezTo>
                  <a:pt x="0" y="401735"/>
                  <a:pt x="401735" y="0"/>
                  <a:pt x="897301" y="0"/>
                </a:cubicBezTo>
                <a:lnTo>
                  <a:pt x="8500166" y="0"/>
                </a:lnTo>
                <a:cubicBezTo>
                  <a:pt x="8995732" y="0"/>
                  <a:pt x="9397467" y="401735"/>
                  <a:pt x="9397467" y="897301"/>
                </a:cubicBezTo>
                <a:lnTo>
                  <a:pt x="9397467" y="8075707"/>
                </a:lnTo>
                <a:cubicBezTo>
                  <a:pt x="9397467" y="8571273"/>
                  <a:pt x="8995732" y="8973008"/>
                  <a:pt x="8500166" y="8973008"/>
                </a:cubicBezTo>
                <a:lnTo>
                  <a:pt x="897301" y="8973008"/>
                </a:lnTo>
                <a:cubicBezTo>
                  <a:pt x="401735" y="8973008"/>
                  <a:pt x="0" y="8571273"/>
                  <a:pt x="0" y="8075707"/>
                </a:cubicBezTo>
                <a:lnTo>
                  <a:pt x="0" y="8973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4410" tIns="339010" rIns="364410" bIns="33901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有关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zh-CN" altLang="de-DE" sz="4000" b="1" dirty="0">
                <a:solidFill>
                  <a:srgbClr val="FF0000"/>
                </a:solidFill>
              </a:rPr>
              <a:t>病毒的信息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自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2019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年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12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月</a:t>
            </a:r>
            <a:r>
              <a:rPr lang="ja-JP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初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以来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由起源于中国湖北省武汉市的新型冠状病毒 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(</a:t>
            </a:r>
            <a:r>
              <a:rPr lang="de-DE" altLang="de-DE" sz="3200" dirty="0">
                <a:solidFill>
                  <a:schemeClr val="tx1"/>
                </a:solidFill>
              </a:rPr>
              <a:t>SARS-CoV-2</a:t>
            </a:r>
            <a:r>
              <a:rPr lang="de-DE" altLang="de-DE" sz="3200" dirty="0">
                <a:solidFill>
                  <a:prstClr val="black"/>
                </a:solidFill>
              </a:rPr>
              <a:t>)</a:t>
            </a:r>
            <a:r>
              <a:rPr lang="de-DE" altLang="de-DE" sz="3200" dirty="0">
                <a:solidFill>
                  <a:srgbClr val="FF0000"/>
                </a:solidFill>
              </a:rPr>
              <a:t> 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引起的呼吸道疾病病例在持续增多，多数病例发生在中国。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该疾病主要通过呼吸道分泌物在人与人之间传播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经过可长至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天的潜伏期，患者可能会出现以下症状：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400" b="1" dirty="0">
                <a:solidFill>
                  <a:prstClr val="black"/>
                </a:solidFill>
              </a:rPr>
              <a:t>发烧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 </a:t>
            </a:r>
            <a:r>
              <a:rPr lang="zh-CN" altLang="de-DE" sz="3400" b="1" dirty="0">
                <a:solidFill>
                  <a:prstClr val="black"/>
                </a:solidFill>
              </a:rPr>
              <a:t>咳嗽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</a:t>
            </a:r>
            <a:r>
              <a:rPr lang="zh-CN" altLang="de-DE" sz="3400" b="1" dirty="0">
                <a:solidFill>
                  <a:prstClr val="black"/>
                </a:solidFill>
              </a:rPr>
              <a:t>呼吸困难</a:t>
            </a:r>
            <a:endParaRPr lang="de-DE" sz="3400" b="1" dirty="0">
              <a:solidFill>
                <a:prstClr val="black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334" y="3414866"/>
            <a:ext cx="3135353" cy="18753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35431" y="3414867"/>
            <a:ext cx="3067412" cy="18753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88347" y="3414866"/>
            <a:ext cx="3103554" cy="1875352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23640050" y="42135888"/>
            <a:ext cx="596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Weitere  Informationen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386630" y="38478662"/>
            <a:ext cx="13943386" cy="1200329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Hotline </a:t>
            </a:r>
            <a:r>
              <a:rPr lang="de-DE" sz="3600" b="1" dirty="0"/>
              <a:t>zum neuartigen </a:t>
            </a:r>
            <a:r>
              <a:rPr lang="de-DE" sz="3600" b="1" dirty="0" err="1"/>
              <a:t>Coronavirus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Bundesministerium für Gesundheit: 030 346 465 </a:t>
            </a:r>
            <a:r>
              <a:rPr lang="de-DE" sz="3600" dirty="0" smtClean="0"/>
              <a:t>100</a:t>
            </a:r>
            <a:endParaRPr lang="de-DE" sz="3600" dirty="0"/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08344" y="626029"/>
            <a:ext cx="5410677" cy="1637179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8391616" y="41785437"/>
            <a:ext cx="13943385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de-DE" altLang="de-DE" sz="2400" dirty="0"/>
              <a:t>Stand: </a:t>
            </a:r>
            <a:r>
              <a:rPr lang="de-DE" altLang="de-DE" sz="2400" dirty="0"/>
              <a:t>2</a:t>
            </a:r>
            <a:r>
              <a:rPr lang="de-DE" altLang="de-DE" sz="2400" dirty="0" smtClean="0"/>
              <a:t>4.02.2020</a:t>
            </a:r>
            <a:r>
              <a:rPr lang="de-DE" altLang="de-DE" sz="2400" dirty="0"/>
              <a:t>, erstellt in Abstimmung zwischen den </a:t>
            </a:r>
            <a:r>
              <a:rPr lang="de-DE" altLang="de-DE" sz="2400" dirty="0" smtClean="0"/>
              <a:t/>
            </a:r>
            <a:br>
              <a:rPr lang="de-DE" altLang="de-DE" sz="2400" dirty="0" smtClean="0"/>
            </a:br>
            <a:r>
              <a:rPr lang="de-DE" altLang="de-DE" sz="2400" dirty="0" smtClean="0"/>
              <a:t>für </a:t>
            </a:r>
            <a:r>
              <a:rPr lang="de-DE" altLang="de-DE" sz="2400" dirty="0"/>
              <a:t>IGV-benannte Flughäfen zuständigen Gesundheitsbehörden und dem RKI.</a:t>
            </a:r>
          </a:p>
        </p:txBody>
      </p:sp>
      <p:sp>
        <p:nvSpPr>
          <p:cNvPr id="28" name="Freihandform 27"/>
          <p:cNvSpPr/>
          <p:nvPr/>
        </p:nvSpPr>
        <p:spPr>
          <a:xfrm>
            <a:off x="253013" y="31838982"/>
            <a:ext cx="9360000" cy="4154701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000" b="1" dirty="0">
              <a:solidFill>
                <a:srgbClr val="FF0000"/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Falls Sie </a:t>
            </a:r>
            <a:r>
              <a:rPr lang="de-DE" altLang="de-DE" sz="4000" b="1" u="sng" dirty="0">
                <a:solidFill>
                  <a:srgbClr val="FF0000"/>
                </a:solidFill>
              </a:rPr>
              <a:t>weiterreisen 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Falls Sie während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der Reise </a:t>
            </a:r>
            <a:r>
              <a:rPr lang="de-DE" altLang="de-DE" sz="3200" dirty="0" smtClean="0"/>
              <a:t>an </a:t>
            </a:r>
            <a:r>
              <a:rPr lang="de-DE" altLang="de-DE" sz="3200" dirty="0"/>
              <a:t>Symptomen leiden, informieren Sie umgehend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das Bordpersonal</a:t>
            </a:r>
            <a:r>
              <a:rPr lang="de-DE" altLang="de-DE" sz="3200" dirty="0" smtClean="0"/>
              <a:t>.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Falls Sie bei Auftreten von Symptomen am Flughafen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oder am </a:t>
            </a:r>
            <a:r>
              <a:rPr lang="de-DE" altLang="de-DE" sz="32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ahnhof </a:t>
            </a:r>
            <a:r>
              <a:rPr lang="de-DE" altLang="de-DE" sz="3200" dirty="0" smtClean="0"/>
              <a:t>sind</a:t>
            </a:r>
            <a:r>
              <a:rPr lang="de-DE" altLang="de-DE" sz="3200" dirty="0"/>
              <a:t>, </a:t>
            </a:r>
            <a:r>
              <a:rPr lang="de-DE" altLang="de-DE" sz="3200" dirty="0" smtClean="0"/>
              <a:t>wenden Sie Sich bitte umgehend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an das Flughafen- oder Bahnhofspersonal</a:t>
            </a:r>
            <a:r>
              <a:rPr lang="de-DE" altLang="de-DE" sz="3200" dirty="0" smtClean="0"/>
              <a:t>.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 smtClean="0">
                <a:solidFill>
                  <a:schemeClr val="accent1"/>
                </a:solidFill>
              </a:rPr>
              <a:t>Beachten Sie die </a:t>
            </a:r>
            <a:r>
              <a:rPr lang="de-DE" altLang="de-DE" sz="3200" dirty="0" err="1" smtClean="0">
                <a:solidFill>
                  <a:schemeClr val="accent1"/>
                </a:solidFill>
              </a:rPr>
              <a:t>Reisenhinweise</a:t>
            </a:r>
            <a:r>
              <a:rPr lang="de-DE" altLang="de-DE" sz="3200" dirty="0" smtClean="0">
                <a:solidFill>
                  <a:schemeClr val="accent1"/>
                </a:solidFill>
              </a:rPr>
              <a:t> des AA</a:t>
            </a:r>
            <a:endParaRPr lang="de-DE" altLang="de-DE" sz="3200" dirty="0">
              <a:solidFill>
                <a:schemeClr val="accent1"/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29" name="Freihandform 28"/>
          <p:cNvSpPr/>
          <p:nvPr/>
        </p:nvSpPr>
        <p:spPr>
          <a:xfrm>
            <a:off x="241900" y="24933869"/>
            <a:ext cx="9360000" cy="628048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algn="ctr"/>
            <a:r>
              <a:rPr lang="de-DE" sz="4000" dirty="0"/>
              <a:t> </a:t>
            </a:r>
            <a:r>
              <a:rPr lang="de-DE" sz="4000" b="1" dirty="0">
                <a:solidFill>
                  <a:srgbClr val="FF0000"/>
                </a:solidFill>
              </a:rPr>
              <a:t>Wenn Sie aus einem </a:t>
            </a:r>
            <a:r>
              <a:rPr lang="de-DE" sz="4000" b="1" u="sng" dirty="0">
                <a:solidFill>
                  <a:srgbClr val="FF0000"/>
                </a:solidFill>
              </a:rPr>
              <a:t>Risikogebiet</a:t>
            </a:r>
            <a:r>
              <a:rPr lang="de-DE" sz="4000" b="1" dirty="0">
                <a:solidFill>
                  <a:srgbClr val="FF0000"/>
                </a:solidFill>
              </a:rPr>
              <a:t>* kommen 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de-DE" sz="3200" b="1" dirty="0"/>
              <a:t>Wenn Sie sich innerhalb der letzten 14 Tage </a:t>
            </a:r>
            <a:r>
              <a:rPr lang="de-DE" sz="3200" b="1" u="sng" dirty="0"/>
              <a:t>in einem Risikogebiet</a:t>
            </a:r>
            <a:r>
              <a:rPr lang="de-DE" sz="3200" b="1" dirty="0"/>
              <a:t> aufgehalten haben: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Melden Sie sich unabhängig von Symptomen, telefonisch, unter Hinweis auf Ihre Reise, beim zuständigen Gesundheitsamt. Dieses wird mit Ihnen notwendige Verhaltensmaßnahmen besprechen.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Ihr zuständiges Gesundheitsamt finden Sie hier: </a:t>
            </a:r>
            <a:r>
              <a:rPr lang="de-DE" altLang="de-DE" sz="3200" dirty="0">
                <a:hlinkClick r:id="rId4"/>
              </a:rPr>
              <a:t>https://tools.rki.de/plztool/</a:t>
            </a:r>
            <a:endParaRPr lang="de-DE" altLang="de-DE" sz="3200" dirty="0"/>
          </a:p>
        </p:txBody>
      </p:sp>
      <p:sp>
        <p:nvSpPr>
          <p:cNvPr id="31" name="Freihandform 30"/>
          <p:cNvSpPr/>
          <p:nvPr/>
        </p:nvSpPr>
        <p:spPr>
          <a:xfrm>
            <a:off x="20660151" y="15790991"/>
            <a:ext cx="9360000" cy="8582500"/>
          </a:xfrm>
          <a:custGeom>
            <a:avLst/>
            <a:gdLst>
              <a:gd name="connsiteX0" fmla="*/ 0 w 9160759"/>
              <a:gd name="connsiteY0" fmla="*/ 916076 h 12538664"/>
              <a:gd name="connsiteX1" fmla="*/ 916076 w 9160759"/>
              <a:gd name="connsiteY1" fmla="*/ 0 h 12538664"/>
              <a:gd name="connsiteX2" fmla="*/ 8244683 w 9160759"/>
              <a:gd name="connsiteY2" fmla="*/ 0 h 12538664"/>
              <a:gd name="connsiteX3" fmla="*/ 9160759 w 9160759"/>
              <a:gd name="connsiteY3" fmla="*/ 916076 h 12538664"/>
              <a:gd name="connsiteX4" fmla="*/ 9160759 w 9160759"/>
              <a:gd name="connsiteY4" fmla="*/ 11622588 h 12538664"/>
              <a:gd name="connsiteX5" fmla="*/ 8244683 w 9160759"/>
              <a:gd name="connsiteY5" fmla="*/ 12538664 h 12538664"/>
              <a:gd name="connsiteX6" fmla="*/ 916076 w 9160759"/>
              <a:gd name="connsiteY6" fmla="*/ 12538664 h 12538664"/>
              <a:gd name="connsiteX7" fmla="*/ 0 w 9160759"/>
              <a:gd name="connsiteY7" fmla="*/ 11622588 h 12538664"/>
              <a:gd name="connsiteX8" fmla="*/ 0 w 9160759"/>
              <a:gd name="connsiteY8" fmla="*/ 916076 h 1253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60759" h="12538664">
                <a:moveTo>
                  <a:pt x="0" y="916076"/>
                </a:moveTo>
                <a:cubicBezTo>
                  <a:pt x="0" y="410141"/>
                  <a:pt x="410141" y="0"/>
                  <a:pt x="916076" y="0"/>
                </a:cubicBezTo>
                <a:lnTo>
                  <a:pt x="8244683" y="0"/>
                </a:lnTo>
                <a:cubicBezTo>
                  <a:pt x="8750618" y="0"/>
                  <a:pt x="9160759" y="410141"/>
                  <a:pt x="9160759" y="916076"/>
                </a:cubicBezTo>
                <a:lnTo>
                  <a:pt x="9160759" y="11622588"/>
                </a:lnTo>
                <a:cubicBezTo>
                  <a:pt x="9160759" y="12128523"/>
                  <a:pt x="8750618" y="12538664"/>
                  <a:pt x="8244683" y="12538664"/>
                </a:cubicBezTo>
                <a:lnTo>
                  <a:pt x="916076" y="12538664"/>
                </a:lnTo>
                <a:cubicBezTo>
                  <a:pt x="410141" y="12538664"/>
                  <a:pt x="0" y="12128523"/>
                  <a:pt x="0" y="11622588"/>
                </a:cubicBezTo>
                <a:lnTo>
                  <a:pt x="0" y="91607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909" tIns="344509" rIns="369909" bIns="34450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如果您由中国入境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抵达欧洲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后的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出现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发烧，咳嗽或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呼吸困难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的症状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请尽可能避免与人接触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请在家中或酒店内逗留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在咳嗽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打喷嚏时请转身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以保持与他人的距离。将弯曲的手臂挡在嘴鼻部，或使用一次性手帕并立即处理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请常用皂液和水洗手，避免触摸眼，鼻和嘴部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在就医之前请提前通过电话将您的旅行史及症状告知医务人员。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20660152" y="24933869"/>
            <a:ext cx="9360000" cy="628048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/>
            <a:r>
              <a:rPr lang="zh-CN" altLang="de-DE" sz="4000" b="1" dirty="0">
                <a:solidFill>
                  <a:srgbClr val="FF0000"/>
                </a:solidFill>
              </a:rPr>
              <a:t>如果您来自</a:t>
            </a:r>
            <a:r>
              <a:rPr lang="zh-CN" altLang="de-DE" sz="4000" b="1" u="sng" dirty="0">
                <a:solidFill>
                  <a:srgbClr val="FF0000"/>
                </a:solidFill>
              </a:rPr>
              <a:t>疫区</a:t>
            </a:r>
            <a:r>
              <a:rPr lang="de-DE" altLang="zh-CN" sz="4000" b="1" dirty="0">
                <a:solidFill>
                  <a:srgbClr val="FF0000"/>
                </a:solidFill>
              </a:rPr>
              <a:t>*</a:t>
            </a:r>
          </a:p>
          <a:p>
            <a:pPr lvl="0" algn="ctr"/>
            <a:endParaRPr lang="de-DE" altLang="zh-CN" sz="4000" b="1" u="sng" dirty="0">
              <a:solidFill>
                <a:srgbClr val="FF0000"/>
              </a:solidFill>
            </a:endParaRPr>
          </a:p>
          <a:p>
            <a:pPr lvl="0"/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如果您在过去的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天内曾有过</a:t>
            </a:r>
            <a:r>
              <a:rPr lang="zh-CN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疫区逗留史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lvl="0"/>
            <a:endParaRPr lang="de-DE" sz="3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无论有没有症状，请通过电话向您属地的卫生当局通报您的行程。 他们将会为您提供必要的行为建议。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您可以在这里找到相应负责的卫生当局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 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4" name="Freihandform 33"/>
          <p:cNvSpPr/>
          <p:nvPr/>
        </p:nvSpPr>
        <p:spPr>
          <a:xfrm>
            <a:off x="10546283" y="31838980"/>
            <a:ext cx="9207544" cy="415470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4000" b="1" dirty="0">
                <a:solidFill>
                  <a:srgbClr val="FF0000"/>
                </a:solidFill>
              </a:rPr>
              <a:t>If you </a:t>
            </a:r>
            <a:r>
              <a:rPr lang="en-US" altLang="de-DE" sz="4000" b="1" u="sng" dirty="0">
                <a:solidFill>
                  <a:srgbClr val="FF0000"/>
                </a:solidFill>
              </a:rPr>
              <a:t>continue your journey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Should you develop symptoms during your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travel, </a:t>
            </a:r>
            <a:r>
              <a:rPr lang="en-US" altLang="de-DE" sz="3200" dirty="0" smtClean="0"/>
              <a:t>please </a:t>
            </a:r>
            <a:r>
              <a:rPr lang="en-US" altLang="de-DE" sz="3200" dirty="0"/>
              <a:t>inform the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crew </a:t>
            </a:r>
            <a:r>
              <a:rPr lang="en-US" altLang="de-DE" sz="3200" dirty="0"/>
              <a:t>immediately.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If relevant symptoms develop while you are at the </a:t>
            </a:r>
            <a:r>
              <a:rPr lang="en-US" altLang="de-DE" sz="3200" dirty="0" smtClean="0"/>
              <a:t>airport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or station</a:t>
            </a:r>
            <a:r>
              <a:rPr lang="en-US" altLang="de-DE" sz="3200" dirty="0" smtClean="0"/>
              <a:t>, </a:t>
            </a:r>
            <a:r>
              <a:rPr lang="en-US" altLang="de-DE" sz="3200" dirty="0"/>
              <a:t>please inform the airport 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or station staff </a:t>
            </a:r>
            <a:r>
              <a:rPr lang="en-US" altLang="de-DE" sz="3200" dirty="0"/>
              <a:t>immediately.</a:t>
            </a:r>
            <a:endParaRPr lang="de-DE" altLang="de-DE" sz="3200" dirty="0"/>
          </a:p>
        </p:txBody>
      </p:sp>
      <p:sp>
        <p:nvSpPr>
          <p:cNvPr id="35" name="Freihandform 34"/>
          <p:cNvSpPr/>
          <p:nvPr/>
        </p:nvSpPr>
        <p:spPr>
          <a:xfrm>
            <a:off x="20747819" y="31838981"/>
            <a:ext cx="9207544" cy="4154702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</a:t>
            </a:r>
            <a:r>
              <a:rPr lang="zh-CN" altLang="de-DE" sz="4000" b="1" u="sng" dirty="0">
                <a:solidFill>
                  <a:srgbClr val="FF0000"/>
                </a:solidFill>
              </a:rPr>
              <a:t>继续您的旅程</a:t>
            </a:r>
            <a:endParaRPr lang="de-DE" altLang="de-DE" sz="4000" b="1" u="sng" dirty="0">
              <a:solidFill>
                <a:srgbClr val="FF0000"/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若您在飞行中出现症状，请立即通知机组人员。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若您在机场逗留时出现症状，请立即通知机场工作人员。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1685426" y="42179001"/>
            <a:ext cx="447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</a:rPr>
              <a:t>* Risikogebiete / </a:t>
            </a:r>
            <a:r>
              <a:rPr lang="de-DE" sz="2400" b="1" dirty="0" err="1">
                <a:solidFill>
                  <a:srgbClr val="0070C0"/>
                </a:solidFill>
              </a:rPr>
              <a:t>risk</a:t>
            </a:r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areas</a:t>
            </a:r>
            <a:endParaRPr lang="de-DE" sz="2400" b="1" dirty="0">
              <a:solidFill>
                <a:srgbClr val="0070C0"/>
              </a:solidFill>
            </a:endParaRPr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214313"/>
            <a:ext cx="4709490" cy="280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1046</Words>
  <Application>Microsoft Office PowerPoint</Application>
  <PresentationFormat>Benutzerdefiniert</PresentationFormat>
  <Paragraphs>76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Ehlers, Lena</dc:creator>
  <cp:lastModifiedBy>Rexroth, Ute</cp:lastModifiedBy>
  <cp:revision>139</cp:revision>
  <cp:lastPrinted>2020-02-13T12:53:20Z</cp:lastPrinted>
  <dcterms:created xsi:type="dcterms:W3CDTF">2020-01-22T12:16:58Z</dcterms:created>
  <dcterms:modified xsi:type="dcterms:W3CDTF">2020-02-24T16:47:57Z</dcterms:modified>
</cp:coreProperties>
</file>