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275213" cy="4280376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481">
          <p15:clr>
            <a:srgbClr val="A4A3A4"/>
          </p15:clr>
        </p15:guide>
        <p15:guide id="2" pos="953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ela Diercke" initials="MD" lastIdx="3" clrIdx="0"/>
  <p:cmAuthor id="1" name="an der Heiden, Maria" initials="adH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16" autoAdjust="0"/>
    <p:restoredTop sz="94660"/>
  </p:normalViewPr>
  <p:slideViewPr>
    <p:cSldViewPr snapToGrid="0">
      <p:cViewPr>
        <p:scale>
          <a:sx n="30" d="100"/>
          <a:sy n="30" d="100"/>
        </p:scale>
        <p:origin x="-2046" y="2250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9697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670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10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84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58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3557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860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4515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3619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273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992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3647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mp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s://tools.rki.de/plztool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0" y="3018207"/>
            <a:ext cx="30227093" cy="33688421"/>
            <a:chOff x="0" y="3018207"/>
            <a:chExt cx="30227093" cy="33688421"/>
          </a:xfrm>
        </p:grpSpPr>
        <p:sp>
          <p:nvSpPr>
            <p:cNvPr id="3" name="Freihandform 2"/>
            <p:cNvSpPr/>
            <p:nvPr/>
          </p:nvSpPr>
          <p:spPr>
            <a:xfrm>
              <a:off x="0" y="3018207"/>
              <a:ext cx="9899999" cy="33688421"/>
            </a:xfrm>
            <a:custGeom>
              <a:avLst/>
              <a:gdLst>
                <a:gd name="connsiteX0" fmla="*/ 0 w 9899999"/>
                <a:gd name="connsiteY0" fmla="*/ 990000 h 33688421"/>
                <a:gd name="connsiteX1" fmla="*/ 990000 w 9899999"/>
                <a:gd name="connsiteY1" fmla="*/ 0 h 33688421"/>
                <a:gd name="connsiteX2" fmla="*/ 8909999 w 9899999"/>
                <a:gd name="connsiteY2" fmla="*/ 0 h 33688421"/>
                <a:gd name="connsiteX3" fmla="*/ 9899999 w 9899999"/>
                <a:gd name="connsiteY3" fmla="*/ 990000 h 33688421"/>
                <a:gd name="connsiteX4" fmla="*/ 9899999 w 9899999"/>
                <a:gd name="connsiteY4" fmla="*/ 32698421 h 33688421"/>
                <a:gd name="connsiteX5" fmla="*/ 8909999 w 9899999"/>
                <a:gd name="connsiteY5" fmla="*/ 33688421 h 33688421"/>
                <a:gd name="connsiteX6" fmla="*/ 990000 w 9899999"/>
                <a:gd name="connsiteY6" fmla="*/ 33688421 h 33688421"/>
                <a:gd name="connsiteX7" fmla="*/ 0 w 9899999"/>
                <a:gd name="connsiteY7" fmla="*/ 32698421 h 33688421"/>
                <a:gd name="connsiteX8" fmla="*/ 0 w 9899999"/>
                <a:gd name="connsiteY8" fmla="*/ 990000 h 3368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899999" h="33688421">
                  <a:moveTo>
                    <a:pt x="0" y="990000"/>
                  </a:moveTo>
                  <a:cubicBezTo>
                    <a:pt x="0" y="443238"/>
                    <a:pt x="443238" y="0"/>
                    <a:pt x="990000" y="0"/>
                  </a:cubicBezTo>
                  <a:lnTo>
                    <a:pt x="8909999" y="0"/>
                  </a:lnTo>
                  <a:cubicBezTo>
                    <a:pt x="9456761" y="0"/>
                    <a:pt x="9899999" y="443238"/>
                    <a:pt x="9899999" y="990000"/>
                  </a:cubicBezTo>
                  <a:lnTo>
                    <a:pt x="9899999" y="32698421"/>
                  </a:lnTo>
                  <a:cubicBezTo>
                    <a:pt x="9899999" y="33245183"/>
                    <a:pt x="9456761" y="33688421"/>
                    <a:pt x="8909999" y="33688421"/>
                  </a:cubicBezTo>
                  <a:lnTo>
                    <a:pt x="990000" y="33688421"/>
                  </a:lnTo>
                  <a:cubicBezTo>
                    <a:pt x="443238" y="33688421"/>
                    <a:pt x="0" y="33245183"/>
                    <a:pt x="0" y="32698421"/>
                  </a:cubicBezTo>
                  <a:lnTo>
                    <a:pt x="0" y="99000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dk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4320" tIns="274320" rIns="274320" bIns="23856215" numCol="1" spcCol="1270" anchor="ctr" anchorCtr="0">
              <a:noAutofit/>
            </a:bodyPr>
            <a:lstStyle/>
            <a:p>
              <a:pPr lvl="0" algn="ctr" defTabSz="3200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7200" b="1" kern="1200" dirty="0" smtClean="0">
                  <a:solidFill>
                    <a:srgbClr val="FF0000"/>
                  </a:solidFill>
                </a:rPr>
                <a:t>Neuartiges </a:t>
              </a:r>
              <a:r>
                <a:rPr lang="de-DE" altLang="de-DE" sz="7200" b="1" kern="1200" dirty="0" err="1" smtClean="0">
                  <a:solidFill>
                    <a:srgbClr val="FF0000"/>
                  </a:solidFill>
                </a:rPr>
                <a:t>Coronavirus</a:t>
              </a:r>
              <a:endParaRPr lang="de-DE" altLang="de-DE" sz="7200" b="1" kern="1200" dirty="0" smtClean="0">
                <a:solidFill>
                  <a:srgbClr val="FF0000"/>
                </a:solidFill>
              </a:endParaRPr>
            </a:p>
            <a:p>
              <a:pPr lvl="0" algn="ctr" defTabSz="3200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6000" b="1" kern="1200" dirty="0" smtClean="0">
                  <a:solidFill>
                    <a:srgbClr val="FF0000"/>
                  </a:solidFill>
                </a:rPr>
                <a:t>SARS-CoV-2  </a:t>
              </a:r>
              <a:r>
                <a:rPr lang="de-DE" altLang="de-DE" sz="7200" b="1" kern="1200" dirty="0" smtClean="0">
                  <a:solidFill>
                    <a:srgbClr val="FF0000"/>
                  </a:solidFill>
                </a:rPr>
                <a:t>       </a:t>
              </a:r>
              <a:endParaRPr lang="de-DE" sz="7200" kern="1200" dirty="0">
                <a:solidFill>
                  <a:srgbClr val="FF0000"/>
                </a:solidFill>
              </a:endParaRPr>
            </a:p>
          </p:txBody>
        </p:sp>
        <p:sp>
          <p:nvSpPr>
            <p:cNvPr id="10" name="Freihandform 9"/>
            <p:cNvSpPr/>
            <p:nvPr/>
          </p:nvSpPr>
          <p:spPr>
            <a:xfrm>
              <a:off x="241900" y="10130606"/>
              <a:ext cx="9360007" cy="7523988"/>
            </a:xfrm>
            <a:custGeom>
              <a:avLst/>
              <a:gdLst>
                <a:gd name="connsiteX0" fmla="*/ 0 w 9360007"/>
                <a:gd name="connsiteY0" fmla="*/ 817948 h 8179476"/>
                <a:gd name="connsiteX1" fmla="*/ 817948 w 9360007"/>
                <a:gd name="connsiteY1" fmla="*/ 0 h 8179476"/>
                <a:gd name="connsiteX2" fmla="*/ 8542059 w 9360007"/>
                <a:gd name="connsiteY2" fmla="*/ 0 h 8179476"/>
                <a:gd name="connsiteX3" fmla="*/ 9360007 w 9360007"/>
                <a:gd name="connsiteY3" fmla="*/ 817948 h 8179476"/>
                <a:gd name="connsiteX4" fmla="*/ 9360007 w 9360007"/>
                <a:gd name="connsiteY4" fmla="*/ 7361528 h 8179476"/>
                <a:gd name="connsiteX5" fmla="*/ 8542059 w 9360007"/>
                <a:gd name="connsiteY5" fmla="*/ 8179476 h 8179476"/>
                <a:gd name="connsiteX6" fmla="*/ 817948 w 9360007"/>
                <a:gd name="connsiteY6" fmla="*/ 8179476 h 8179476"/>
                <a:gd name="connsiteX7" fmla="*/ 0 w 9360007"/>
                <a:gd name="connsiteY7" fmla="*/ 7361528 h 8179476"/>
                <a:gd name="connsiteX8" fmla="*/ 0 w 9360007"/>
                <a:gd name="connsiteY8" fmla="*/ 817948 h 8179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60007" h="8179476">
                  <a:moveTo>
                    <a:pt x="0" y="817948"/>
                  </a:moveTo>
                  <a:cubicBezTo>
                    <a:pt x="0" y="366208"/>
                    <a:pt x="366208" y="0"/>
                    <a:pt x="817948" y="0"/>
                  </a:cubicBezTo>
                  <a:lnTo>
                    <a:pt x="8542059" y="0"/>
                  </a:lnTo>
                  <a:cubicBezTo>
                    <a:pt x="8993799" y="0"/>
                    <a:pt x="9360007" y="366208"/>
                    <a:pt x="9360007" y="817948"/>
                  </a:cubicBezTo>
                  <a:lnTo>
                    <a:pt x="9360007" y="7361528"/>
                  </a:lnTo>
                  <a:cubicBezTo>
                    <a:pt x="9360007" y="7813268"/>
                    <a:pt x="8993799" y="8179476"/>
                    <a:pt x="8542059" y="8179476"/>
                  </a:cubicBezTo>
                  <a:lnTo>
                    <a:pt x="817948" y="8179476"/>
                  </a:lnTo>
                  <a:cubicBezTo>
                    <a:pt x="366208" y="8179476"/>
                    <a:pt x="0" y="7813268"/>
                    <a:pt x="0" y="7361528"/>
                  </a:cubicBezTo>
                  <a:lnTo>
                    <a:pt x="0" y="817948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1169" tIns="315769" rIns="341169" bIns="315769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4000" b="1" kern="1200" dirty="0" smtClean="0">
                  <a:solidFill>
                    <a:srgbClr val="FF0000"/>
                  </a:solidFill>
                </a:rPr>
                <a:t>Informationen über </a:t>
              </a:r>
              <a:r>
                <a:rPr lang="de-DE" altLang="de-DE" sz="4000" b="1" dirty="0">
                  <a:solidFill>
                    <a:srgbClr val="FF0000"/>
                  </a:solidFill>
                </a:rPr>
                <a:t>SARS-CoV-2</a:t>
              </a:r>
              <a:endParaRPr lang="de-DE" altLang="de-DE" sz="4000" b="1" kern="1200" dirty="0" smtClean="0">
                <a:solidFill>
                  <a:srgbClr val="FF0000"/>
                </a:solidFill>
              </a:endParaRPr>
            </a:p>
            <a:p>
              <a:pPr lvl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3200" kern="1200" dirty="0" smtClean="0"/>
                <a:t>Seit </a:t>
              </a:r>
              <a:r>
                <a:rPr lang="de-DE" altLang="de-DE" sz="3200" kern="1200" dirty="0" smtClean="0">
                  <a:solidFill>
                    <a:schemeClr val="tx1"/>
                  </a:solidFill>
                </a:rPr>
                <a:t>Anfang Dezember 2019 sind </a:t>
              </a:r>
              <a:r>
                <a:rPr lang="de-DE" altLang="de-DE" sz="3200" dirty="0">
                  <a:solidFill>
                    <a:schemeClr val="tx1"/>
                  </a:solidFill>
                </a:rPr>
                <a:t> </a:t>
              </a:r>
              <a:r>
                <a:rPr lang="de-DE" altLang="de-DE" sz="3200" strike="sngStrike" dirty="0" smtClean="0">
                  <a:solidFill>
                    <a:schemeClr val="tx1"/>
                  </a:solidFill>
                </a:rPr>
                <a:t>ausgehend von </a:t>
              </a:r>
              <a:r>
                <a:rPr lang="de-DE" altLang="de-DE" sz="3200" strike="sngStrike" kern="1200" dirty="0" smtClean="0">
                  <a:solidFill>
                    <a:schemeClr val="tx1"/>
                  </a:solidFill>
                </a:rPr>
                <a:t>Wuhan, der </a:t>
              </a:r>
              <a:r>
                <a:rPr lang="de-DE" altLang="de-DE" sz="3200" strike="sngStrike" kern="1200" dirty="0" smtClean="0"/>
                <a:t>Hauptstadt der zentralchinesischen Provinz Hubei, </a:t>
              </a:r>
              <a:r>
                <a:rPr lang="de-DE" altLang="de-DE" sz="3200" kern="1200" dirty="0" smtClean="0"/>
                <a:t>vermehrt Fälle von Atemwegserkrankungen  durch ein neuartiges </a:t>
              </a:r>
              <a:r>
                <a:rPr lang="de-DE" altLang="de-DE" sz="3200" kern="1200" dirty="0" err="1" smtClean="0"/>
                <a:t>Coronavirus</a:t>
              </a:r>
              <a:r>
                <a:rPr lang="de-DE" altLang="de-DE" sz="3200" kern="1200" dirty="0" smtClean="0"/>
                <a:t> (</a:t>
              </a:r>
              <a:r>
                <a:rPr lang="de-DE" altLang="de-DE" sz="3200" dirty="0" smtClean="0"/>
                <a:t>SARS-CoV-2</a:t>
              </a:r>
              <a:r>
                <a:rPr lang="de-DE" altLang="de-DE" sz="3200" kern="1200" dirty="0" smtClean="0"/>
                <a:t>) aufgetreten.</a:t>
              </a:r>
            </a:p>
            <a:p>
              <a:pPr lvl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3200" strike="sngStrike" kern="1200" dirty="0" smtClean="0">
                  <a:solidFill>
                    <a:schemeClr val="tx1"/>
                  </a:solidFill>
                </a:rPr>
                <a:t>Als ursprüngliche Ansteckungsquelle werden Tiermärkte  vermutet. </a:t>
              </a:r>
              <a:r>
                <a:rPr lang="de-DE" altLang="de-DE" sz="3200" kern="1200" dirty="0" smtClean="0">
                  <a:solidFill>
                    <a:schemeClr val="tx1"/>
                  </a:solidFill>
                </a:rPr>
                <a:t>Eine Übertragung von Mensch zu Mensch ist nachgewiesen</a:t>
              </a:r>
              <a:r>
                <a:rPr lang="de-DE" altLang="de-DE" sz="3200" kern="1200" dirty="0" smtClean="0">
                  <a:solidFill>
                    <a:schemeClr val="accent1"/>
                  </a:solidFill>
                </a:rPr>
                <a:t>.</a:t>
              </a:r>
            </a:p>
            <a:p>
              <a:pPr lvl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3200" kern="1200" dirty="0" smtClean="0"/>
                <a:t>Nach einer Inkubationszeit </a:t>
              </a:r>
              <a:r>
                <a:rPr lang="de-DE" altLang="de-DE" sz="3200" dirty="0">
                  <a:solidFill>
                    <a:schemeClr val="tx1"/>
                  </a:solidFill>
                </a:rPr>
                <a:t>von 1-14 Tagen </a:t>
              </a:r>
              <a:r>
                <a:rPr lang="de-DE" altLang="de-DE" sz="3200" kern="1200" dirty="0" smtClean="0"/>
                <a:t>können folgende Symptome auftreten:</a:t>
              </a:r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3200" b="1" kern="1200" dirty="0" smtClean="0"/>
                <a:t>Fieber </a:t>
              </a:r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3200" b="1" kern="1200" dirty="0" smtClean="0"/>
                <a:t>Husten</a:t>
              </a:r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3200" b="1" kern="1200" dirty="0" smtClean="0"/>
                <a:t>Atemno</a:t>
              </a:r>
              <a:r>
                <a:rPr lang="de-DE" altLang="de-DE" sz="3600" b="1" kern="1200" dirty="0" smtClean="0"/>
                <a:t>t</a:t>
              </a:r>
            </a:p>
          </p:txBody>
        </p:sp>
        <p:sp>
          <p:nvSpPr>
            <p:cNvPr id="11" name="Freihandform 10"/>
            <p:cNvSpPr/>
            <p:nvPr/>
          </p:nvSpPr>
          <p:spPr>
            <a:xfrm>
              <a:off x="193774" y="18193407"/>
              <a:ext cx="9537285" cy="7979757"/>
            </a:xfrm>
            <a:custGeom>
              <a:avLst/>
              <a:gdLst>
                <a:gd name="connsiteX0" fmla="*/ 0 w 9360007"/>
                <a:gd name="connsiteY0" fmla="*/ 539807 h 5398065"/>
                <a:gd name="connsiteX1" fmla="*/ 539807 w 9360007"/>
                <a:gd name="connsiteY1" fmla="*/ 0 h 5398065"/>
                <a:gd name="connsiteX2" fmla="*/ 8820201 w 9360007"/>
                <a:gd name="connsiteY2" fmla="*/ 0 h 5398065"/>
                <a:gd name="connsiteX3" fmla="*/ 9360008 w 9360007"/>
                <a:gd name="connsiteY3" fmla="*/ 539807 h 5398065"/>
                <a:gd name="connsiteX4" fmla="*/ 9360007 w 9360007"/>
                <a:gd name="connsiteY4" fmla="*/ 4858259 h 5398065"/>
                <a:gd name="connsiteX5" fmla="*/ 8820200 w 9360007"/>
                <a:gd name="connsiteY5" fmla="*/ 5398066 h 5398065"/>
                <a:gd name="connsiteX6" fmla="*/ 539807 w 9360007"/>
                <a:gd name="connsiteY6" fmla="*/ 5398065 h 5398065"/>
                <a:gd name="connsiteX7" fmla="*/ 0 w 9360007"/>
                <a:gd name="connsiteY7" fmla="*/ 4858258 h 5398065"/>
                <a:gd name="connsiteX8" fmla="*/ 0 w 9360007"/>
                <a:gd name="connsiteY8" fmla="*/ 539807 h 5398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60007" h="5398065">
                  <a:moveTo>
                    <a:pt x="0" y="539807"/>
                  </a:moveTo>
                  <a:cubicBezTo>
                    <a:pt x="0" y="241680"/>
                    <a:pt x="241680" y="0"/>
                    <a:pt x="539807" y="0"/>
                  </a:cubicBezTo>
                  <a:lnTo>
                    <a:pt x="8820201" y="0"/>
                  </a:lnTo>
                  <a:cubicBezTo>
                    <a:pt x="9118328" y="0"/>
                    <a:pt x="9360008" y="241680"/>
                    <a:pt x="9360008" y="539807"/>
                  </a:cubicBezTo>
                  <a:cubicBezTo>
                    <a:pt x="9360008" y="1979291"/>
                    <a:pt x="9360007" y="3418775"/>
                    <a:pt x="9360007" y="4858259"/>
                  </a:cubicBezTo>
                  <a:cubicBezTo>
                    <a:pt x="9360007" y="5156386"/>
                    <a:pt x="9118327" y="5398066"/>
                    <a:pt x="8820200" y="5398066"/>
                  </a:cubicBezTo>
                  <a:lnTo>
                    <a:pt x="539807" y="5398065"/>
                  </a:lnTo>
                  <a:cubicBezTo>
                    <a:pt x="241680" y="5398065"/>
                    <a:pt x="0" y="5156385"/>
                    <a:pt x="0" y="4858258"/>
                  </a:cubicBezTo>
                  <a:lnTo>
                    <a:pt x="0" y="539807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9704" tIns="234304" rIns="259704" bIns="234304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altLang="de-DE" sz="4000" b="1" kern="1200" dirty="0" smtClean="0">
                <a:solidFill>
                  <a:srgbClr val="FF0000"/>
                </a:solidFill>
              </a:endParaRPr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4000" b="1" kern="1200" dirty="0" smtClean="0">
                  <a:solidFill>
                    <a:schemeClr val="accent1">
                      <a:lumMod val="75000"/>
                    </a:schemeClr>
                  </a:solidFill>
                </a:rPr>
                <a:t>Wenn Sie aus Gebieten kommen, in denen </a:t>
              </a:r>
              <a:r>
                <a:rPr lang="de-DE" altLang="de-DE" sz="4000" b="1" dirty="0" smtClean="0">
                  <a:solidFill>
                    <a:schemeClr val="accent1">
                      <a:lumMod val="75000"/>
                    </a:schemeClr>
                  </a:solidFill>
                </a:rPr>
                <a:t>COVID-19 Fälle vorkommen </a:t>
              </a:r>
              <a:r>
                <a:rPr lang="de-DE" altLang="de-DE" sz="4000" b="1" strike="sngStrike" kern="1200" dirty="0" smtClean="0">
                  <a:solidFill>
                    <a:srgbClr val="FF0000"/>
                  </a:solidFill>
                </a:rPr>
                <a:t>China</a:t>
              </a:r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3200" dirty="0" smtClean="0"/>
                <a:t>Wenn Sie innerhalb von 14 Tagen nach Rückkehr Fieber, Husten oder Atemnot entwickeln</a:t>
              </a:r>
            </a:p>
            <a:p>
              <a:pPr marL="457200" lvl="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de-DE" altLang="de-DE" sz="3200" b="1" dirty="0" smtClean="0"/>
                <a:t>vermeiden </a:t>
              </a:r>
              <a:r>
                <a:rPr lang="de-DE" altLang="de-DE" sz="3200" b="1" dirty="0"/>
                <a:t>Sie unnötige Kontakte</a:t>
              </a:r>
              <a:r>
                <a:rPr lang="de-DE" altLang="de-DE" sz="3200" dirty="0"/>
                <a:t>,</a:t>
              </a:r>
            </a:p>
            <a:p>
              <a:pPr marL="457200" lvl="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de-DE" altLang="de-DE" sz="3200" dirty="0"/>
                <a:t>bzw. </a:t>
              </a:r>
              <a:r>
                <a:rPr lang="de-DE" altLang="de-DE" sz="3200" b="1" dirty="0"/>
                <a:t>bleiben Sie nach Möglichkeit zu Hause</a:t>
              </a:r>
              <a:r>
                <a:rPr lang="de-DE" altLang="de-DE" sz="3200" dirty="0"/>
                <a:t>,</a:t>
              </a:r>
            </a:p>
            <a:p>
              <a:pPr marL="45720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de-DE" altLang="de-DE" sz="3200" dirty="0"/>
                <a:t>sollten Sie ärztliche Hilfe benötigen, </a:t>
              </a:r>
              <a:r>
                <a:rPr lang="de-DE" altLang="de-DE" sz="3200" b="1" dirty="0"/>
                <a:t>suchen Sie nach telefonischer Anmeldung unter Hinweis auf Ihre Reise  einen Arzt auf. </a:t>
              </a:r>
              <a:endParaRPr lang="de-DE" altLang="de-DE" sz="3200" b="1" dirty="0" smtClean="0"/>
            </a:p>
            <a:p>
              <a:pPr marL="45720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endParaRPr lang="de-DE" altLang="de-DE" sz="3200" dirty="0"/>
            </a:p>
            <a:p>
              <a:pPr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3200" b="1" dirty="0"/>
                <a:t>Falls Sie bei Auftreten von Symptomen am </a:t>
              </a:r>
              <a:r>
                <a:rPr lang="de-DE" altLang="de-DE" sz="3200" b="1" dirty="0" smtClean="0"/>
                <a:t>Flughafen </a:t>
              </a:r>
              <a:r>
                <a:rPr lang="de-DE" altLang="de-DE" sz="3200" b="1" dirty="0" smtClean="0">
                  <a:solidFill>
                    <a:schemeClr val="accent1">
                      <a:lumMod val="75000"/>
                    </a:schemeClr>
                  </a:solidFill>
                </a:rPr>
                <a:t>oder Bahnhof </a:t>
              </a:r>
              <a:r>
                <a:rPr lang="de-DE" altLang="de-DE" sz="3200" b="1" dirty="0"/>
                <a:t>sind, informieren Sie umgehend das </a:t>
              </a:r>
              <a:r>
                <a:rPr lang="de-DE" altLang="de-DE" sz="3200" b="1" dirty="0" smtClean="0">
                  <a:solidFill>
                    <a:schemeClr val="accent1">
                      <a:lumMod val="75000"/>
                    </a:schemeClr>
                  </a:solidFill>
                </a:rPr>
                <a:t>Flughafen- oder Bahnhofspersonal</a:t>
              </a:r>
              <a:r>
                <a:rPr lang="de-DE" altLang="de-DE" sz="3200" dirty="0">
                  <a:solidFill>
                    <a:schemeClr val="accent1">
                      <a:lumMod val="75000"/>
                    </a:schemeClr>
                  </a:solidFill>
                </a:rPr>
                <a:t>.</a:t>
              </a:r>
            </a:p>
            <a:p>
              <a:pPr marL="457200" lvl="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endParaRPr lang="de-DE" altLang="de-DE" sz="3200" dirty="0">
                <a:solidFill>
                  <a:srgbClr val="0070C0"/>
                </a:solidFill>
              </a:endParaRPr>
            </a:p>
            <a:p>
              <a:pPr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altLang="de-DE" sz="3200" dirty="0"/>
            </a:p>
          </p:txBody>
        </p:sp>
        <p:sp>
          <p:nvSpPr>
            <p:cNvPr id="12" name="Freihandform 11"/>
            <p:cNvSpPr/>
            <p:nvPr/>
          </p:nvSpPr>
          <p:spPr>
            <a:xfrm>
              <a:off x="205377" y="26413096"/>
              <a:ext cx="9478055" cy="9973718"/>
            </a:xfrm>
            <a:custGeom>
              <a:avLst/>
              <a:gdLst>
                <a:gd name="connsiteX0" fmla="*/ 0 w 9478055"/>
                <a:gd name="connsiteY0" fmla="*/ 817948 h 8179476"/>
                <a:gd name="connsiteX1" fmla="*/ 817948 w 9478055"/>
                <a:gd name="connsiteY1" fmla="*/ 0 h 8179476"/>
                <a:gd name="connsiteX2" fmla="*/ 8660107 w 9478055"/>
                <a:gd name="connsiteY2" fmla="*/ 0 h 8179476"/>
                <a:gd name="connsiteX3" fmla="*/ 9478055 w 9478055"/>
                <a:gd name="connsiteY3" fmla="*/ 817948 h 8179476"/>
                <a:gd name="connsiteX4" fmla="*/ 9478055 w 9478055"/>
                <a:gd name="connsiteY4" fmla="*/ 7361528 h 8179476"/>
                <a:gd name="connsiteX5" fmla="*/ 8660107 w 9478055"/>
                <a:gd name="connsiteY5" fmla="*/ 8179476 h 8179476"/>
                <a:gd name="connsiteX6" fmla="*/ 817948 w 9478055"/>
                <a:gd name="connsiteY6" fmla="*/ 8179476 h 8179476"/>
                <a:gd name="connsiteX7" fmla="*/ 0 w 9478055"/>
                <a:gd name="connsiteY7" fmla="*/ 7361528 h 8179476"/>
                <a:gd name="connsiteX8" fmla="*/ 0 w 9478055"/>
                <a:gd name="connsiteY8" fmla="*/ 817948 h 8179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478055" h="8179476">
                  <a:moveTo>
                    <a:pt x="0" y="817948"/>
                  </a:moveTo>
                  <a:cubicBezTo>
                    <a:pt x="0" y="366208"/>
                    <a:pt x="366208" y="0"/>
                    <a:pt x="817948" y="0"/>
                  </a:cubicBezTo>
                  <a:lnTo>
                    <a:pt x="8660107" y="0"/>
                  </a:lnTo>
                  <a:cubicBezTo>
                    <a:pt x="9111847" y="0"/>
                    <a:pt x="9478055" y="366208"/>
                    <a:pt x="9478055" y="817948"/>
                  </a:cubicBezTo>
                  <a:lnTo>
                    <a:pt x="9478055" y="7361528"/>
                  </a:lnTo>
                  <a:cubicBezTo>
                    <a:pt x="9478055" y="7813268"/>
                    <a:pt x="9111847" y="8179476"/>
                    <a:pt x="8660107" y="8179476"/>
                  </a:cubicBezTo>
                  <a:lnTo>
                    <a:pt x="817948" y="8179476"/>
                  </a:lnTo>
                  <a:cubicBezTo>
                    <a:pt x="366208" y="8179476"/>
                    <a:pt x="0" y="7813268"/>
                    <a:pt x="0" y="7361528"/>
                  </a:cubicBezTo>
                  <a:lnTo>
                    <a:pt x="0" y="817948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1169" tIns="315769" rIns="341169" bIns="315769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4000" b="1" kern="1200" dirty="0" smtClean="0">
                  <a:solidFill>
                    <a:srgbClr val="FF0000"/>
                  </a:solidFill>
                </a:rPr>
                <a:t>Wenn Sie </a:t>
              </a:r>
              <a:r>
                <a:rPr lang="de-DE" sz="4000" b="1" kern="1200" dirty="0" smtClean="0">
                  <a:solidFill>
                    <a:schemeClr val="accent1">
                      <a:lumMod val="75000"/>
                    </a:schemeClr>
                  </a:solidFill>
                </a:rPr>
                <a:t>aus einem Risikogebiet* kommen</a:t>
              </a:r>
            </a:p>
            <a:p>
              <a:pPr lvl="0" defTabSz="1778000">
                <a:lnSpc>
                  <a:spcPct val="90000"/>
                </a:lnSpc>
                <a:spcBef>
                  <a:spcPts val="1200"/>
                </a:spcBef>
                <a:spcAft>
                  <a:spcPct val="35000"/>
                </a:spcAft>
              </a:pPr>
              <a:r>
                <a:rPr lang="de-DE" sz="3200" b="1" dirty="0"/>
                <a:t>Wenn Sie sich innerhalb der letzten 14 Tage </a:t>
              </a:r>
              <a:r>
                <a:rPr lang="de-DE" sz="3200" b="1" u="sng" dirty="0"/>
                <a:t>in einem Risikogebiet</a:t>
              </a:r>
              <a:r>
                <a:rPr lang="de-DE" sz="3200" b="1" dirty="0"/>
                <a:t> aufgehalten haben: </a:t>
              </a:r>
            </a:p>
            <a:p>
              <a:pPr marL="45720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de-DE" altLang="de-DE" sz="3200" dirty="0"/>
                <a:t>Melden Sie sich unabhängig von Symptomen, telefonisch, unter Hinweis auf Ihre Reise, beim zuständigen Gesundheitsamt. Dieses wird mit Ihnen notwendige Verhaltensmaßnahmen besprechen. </a:t>
              </a:r>
            </a:p>
            <a:p>
              <a:pPr marL="45720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de-DE" altLang="de-DE" sz="3200"/>
                <a:t>Ihr zuständiges Gesundheitsamt finden Sie hier: </a:t>
              </a:r>
              <a:r>
                <a:rPr lang="de-DE" altLang="de-DE" sz="3200">
                  <a:hlinkClick r:id="rId2"/>
                </a:rPr>
                <a:t>https://tools.rki.de/plztool/</a:t>
              </a:r>
              <a:endParaRPr lang="de-DE" altLang="de-DE" sz="3200" dirty="0"/>
            </a:p>
          </p:txBody>
        </p:sp>
        <p:sp>
          <p:nvSpPr>
            <p:cNvPr id="13" name="Freihandform 12"/>
            <p:cNvSpPr/>
            <p:nvPr/>
          </p:nvSpPr>
          <p:spPr>
            <a:xfrm>
              <a:off x="10187606" y="3018207"/>
              <a:ext cx="9899999" cy="33688421"/>
            </a:xfrm>
            <a:custGeom>
              <a:avLst/>
              <a:gdLst>
                <a:gd name="connsiteX0" fmla="*/ 0 w 9899999"/>
                <a:gd name="connsiteY0" fmla="*/ 990000 h 33688421"/>
                <a:gd name="connsiteX1" fmla="*/ 990000 w 9899999"/>
                <a:gd name="connsiteY1" fmla="*/ 0 h 33688421"/>
                <a:gd name="connsiteX2" fmla="*/ 8909999 w 9899999"/>
                <a:gd name="connsiteY2" fmla="*/ 0 h 33688421"/>
                <a:gd name="connsiteX3" fmla="*/ 9899999 w 9899999"/>
                <a:gd name="connsiteY3" fmla="*/ 990000 h 33688421"/>
                <a:gd name="connsiteX4" fmla="*/ 9899999 w 9899999"/>
                <a:gd name="connsiteY4" fmla="*/ 32698421 h 33688421"/>
                <a:gd name="connsiteX5" fmla="*/ 8909999 w 9899999"/>
                <a:gd name="connsiteY5" fmla="*/ 33688421 h 33688421"/>
                <a:gd name="connsiteX6" fmla="*/ 990000 w 9899999"/>
                <a:gd name="connsiteY6" fmla="*/ 33688421 h 33688421"/>
                <a:gd name="connsiteX7" fmla="*/ 0 w 9899999"/>
                <a:gd name="connsiteY7" fmla="*/ 32698421 h 33688421"/>
                <a:gd name="connsiteX8" fmla="*/ 0 w 9899999"/>
                <a:gd name="connsiteY8" fmla="*/ 990000 h 3368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899999" h="33688421">
                  <a:moveTo>
                    <a:pt x="0" y="990000"/>
                  </a:moveTo>
                  <a:cubicBezTo>
                    <a:pt x="0" y="443238"/>
                    <a:pt x="443238" y="0"/>
                    <a:pt x="990000" y="0"/>
                  </a:cubicBezTo>
                  <a:lnTo>
                    <a:pt x="8909999" y="0"/>
                  </a:lnTo>
                  <a:cubicBezTo>
                    <a:pt x="9456761" y="0"/>
                    <a:pt x="9899999" y="443238"/>
                    <a:pt x="9899999" y="990000"/>
                  </a:cubicBezTo>
                  <a:lnTo>
                    <a:pt x="9899999" y="32698421"/>
                  </a:lnTo>
                  <a:cubicBezTo>
                    <a:pt x="9899999" y="33245183"/>
                    <a:pt x="9456761" y="33688421"/>
                    <a:pt x="8909999" y="33688421"/>
                  </a:cubicBezTo>
                  <a:lnTo>
                    <a:pt x="990000" y="33688421"/>
                  </a:lnTo>
                  <a:cubicBezTo>
                    <a:pt x="443238" y="33688421"/>
                    <a:pt x="0" y="33245183"/>
                    <a:pt x="0" y="32698421"/>
                  </a:cubicBezTo>
                  <a:lnTo>
                    <a:pt x="0" y="99000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dk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4320" tIns="274320" rIns="274320" bIns="23856215" numCol="1" spcCol="1270" anchor="ctr" anchorCtr="0">
              <a:noAutofit/>
            </a:bodyPr>
            <a:lstStyle/>
            <a:p>
              <a:pPr lvl="0" algn="ctr" defTabSz="3200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7200" b="1" kern="1200" dirty="0" err="1" smtClean="0">
                  <a:solidFill>
                    <a:srgbClr val="FF0000"/>
                  </a:solidFill>
                </a:rPr>
                <a:t>Novel</a:t>
              </a:r>
              <a:r>
                <a:rPr lang="de-DE" altLang="de-DE" sz="7200" b="1" kern="1200" dirty="0" smtClean="0">
                  <a:solidFill>
                    <a:srgbClr val="FF0000"/>
                  </a:solidFill>
                </a:rPr>
                <a:t> </a:t>
              </a:r>
              <a:r>
                <a:rPr lang="de-DE" altLang="de-DE" sz="7200" b="1" kern="1200" dirty="0" err="1" smtClean="0">
                  <a:solidFill>
                    <a:srgbClr val="FF0000"/>
                  </a:solidFill>
                </a:rPr>
                <a:t>Coronavirus</a:t>
              </a:r>
              <a:r>
                <a:rPr lang="de-DE" altLang="de-DE" sz="7200" b="1" kern="1200" dirty="0" smtClean="0">
                  <a:solidFill>
                    <a:srgbClr val="FF0000"/>
                  </a:solidFill>
                </a:rPr>
                <a:t> </a:t>
              </a:r>
            </a:p>
            <a:p>
              <a:pPr lvl="0" algn="ctr" defTabSz="3200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6000" b="1" dirty="0">
                  <a:solidFill>
                    <a:srgbClr val="FF0000"/>
                  </a:solidFill>
                </a:rPr>
                <a:t>SARS-CoV-2  </a:t>
              </a:r>
              <a:r>
                <a:rPr lang="de-DE" altLang="de-DE" sz="7200" b="1" kern="1200" dirty="0" smtClean="0">
                  <a:solidFill>
                    <a:srgbClr val="FF0000"/>
                  </a:solidFill>
                </a:rPr>
                <a:t>             </a:t>
              </a:r>
              <a:endParaRPr lang="de-DE" sz="7200" kern="1200" dirty="0">
                <a:solidFill>
                  <a:srgbClr val="FF0000"/>
                </a:solidFill>
              </a:endParaRPr>
            </a:p>
          </p:txBody>
        </p:sp>
        <p:sp>
          <p:nvSpPr>
            <p:cNvPr id="14" name="Freihandform 13"/>
            <p:cNvSpPr/>
            <p:nvPr/>
          </p:nvSpPr>
          <p:spPr>
            <a:xfrm>
              <a:off x="10758174" y="12721467"/>
              <a:ext cx="8714449" cy="1370933"/>
            </a:xfrm>
            <a:custGeom>
              <a:avLst/>
              <a:gdLst>
                <a:gd name="connsiteX0" fmla="*/ 0 w 8714449"/>
                <a:gd name="connsiteY0" fmla="*/ 137093 h 1370933"/>
                <a:gd name="connsiteX1" fmla="*/ 137093 w 8714449"/>
                <a:gd name="connsiteY1" fmla="*/ 0 h 1370933"/>
                <a:gd name="connsiteX2" fmla="*/ 8577356 w 8714449"/>
                <a:gd name="connsiteY2" fmla="*/ 0 h 1370933"/>
                <a:gd name="connsiteX3" fmla="*/ 8714449 w 8714449"/>
                <a:gd name="connsiteY3" fmla="*/ 137093 h 1370933"/>
                <a:gd name="connsiteX4" fmla="*/ 8714449 w 8714449"/>
                <a:gd name="connsiteY4" fmla="*/ 1233840 h 1370933"/>
                <a:gd name="connsiteX5" fmla="*/ 8577356 w 8714449"/>
                <a:gd name="connsiteY5" fmla="*/ 1370933 h 1370933"/>
                <a:gd name="connsiteX6" fmla="*/ 137093 w 8714449"/>
                <a:gd name="connsiteY6" fmla="*/ 1370933 h 1370933"/>
                <a:gd name="connsiteX7" fmla="*/ 0 w 8714449"/>
                <a:gd name="connsiteY7" fmla="*/ 1233840 h 1370933"/>
                <a:gd name="connsiteX8" fmla="*/ 0 w 8714449"/>
                <a:gd name="connsiteY8" fmla="*/ 137093 h 1370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14449" h="1370933">
                  <a:moveTo>
                    <a:pt x="0" y="137093"/>
                  </a:moveTo>
                  <a:cubicBezTo>
                    <a:pt x="0" y="61379"/>
                    <a:pt x="61379" y="0"/>
                    <a:pt x="137093" y="0"/>
                  </a:cubicBezTo>
                  <a:lnTo>
                    <a:pt x="8577356" y="0"/>
                  </a:lnTo>
                  <a:cubicBezTo>
                    <a:pt x="8653070" y="0"/>
                    <a:pt x="8714449" y="61379"/>
                    <a:pt x="8714449" y="137093"/>
                  </a:cubicBezTo>
                  <a:lnTo>
                    <a:pt x="8714449" y="1233840"/>
                  </a:lnTo>
                  <a:cubicBezTo>
                    <a:pt x="8714449" y="1309554"/>
                    <a:pt x="8653070" y="1370933"/>
                    <a:pt x="8577356" y="1370933"/>
                  </a:cubicBezTo>
                  <a:lnTo>
                    <a:pt x="137093" y="1370933"/>
                  </a:lnTo>
                  <a:cubicBezTo>
                    <a:pt x="61379" y="1370933"/>
                    <a:pt x="0" y="1309554"/>
                    <a:pt x="0" y="1233840"/>
                  </a:cubicBezTo>
                  <a:lnTo>
                    <a:pt x="0" y="137093"/>
                  </a:lnTo>
                  <a:close/>
                </a:path>
              </a:pathLst>
            </a:cu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5253" tIns="163978" rIns="205253" bIns="163978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6500" kern="1200"/>
            </a:p>
          </p:txBody>
        </p:sp>
        <p:sp>
          <p:nvSpPr>
            <p:cNvPr id="16" name="Freihandform 15"/>
            <p:cNvSpPr/>
            <p:nvPr/>
          </p:nvSpPr>
          <p:spPr>
            <a:xfrm>
              <a:off x="10457602" y="10292066"/>
              <a:ext cx="9360007" cy="7362528"/>
            </a:xfrm>
            <a:custGeom>
              <a:avLst/>
              <a:gdLst>
                <a:gd name="connsiteX0" fmla="*/ 0 w 9360007"/>
                <a:gd name="connsiteY0" fmla="*/ 736253 h 7362528"/>
                <a:gd name="connsiteX1" fmla="*/ 736253 w 9360007"/>
                <a:gd name="connsiteY1" fmla="*/ 0 h 7362528"/>
                <a:gd name="connsiteX2" fmla="*/ 8623754 w 9360007"/>
                <a:gd name="connsiteY2" fmla="*/ 0 h 7362528"/>
                <a:gd name="connsiteX3" fmla="*/ 9360007 w 9360007"/>
                <a:gd name="connsiteY3" fmla="*/ 736253 h 7362528"/>
                <a:gd name="connsiteX4" fmla="*/ 9360007 w 9360007"/>
                <a:gd name="connsiteY4" fmla="*/ 6626275 h 7362528"/>
                <a:gd name="connsiteX5" fmla="*/ 8623754 w 9360007"/>
                <a:gd name="connsiteY5" fmla="*/ 7362528 h 7362528"/>
                <a:gd name="connsiteX6" fmla="*/ 736253 w 9360007"/>
                <a:gd name="connsiteY6" fmla="*/ 7362528 h 7362528"/>
                <a:gd name="connsiteX7" fmla="*/ 0 w 9360007"/>
                <a:gd name="connsiteY7" fmla="*/ 6626275 h 7362528"/>
                <a:gd name="connsiteX8" fmla="*/ 0 w 9360007"/>
                <a:gd name="connsiteY8" fmla="*/ 736253 h 7362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60007" h="7362528">
                  <a:moveTo>
                    <a:pt x="0" y="736253"/>
                  </a:moveTo>
                  <a:cubicBezTo>
                    <a:pt x="0" y="329632"/>
                    <a:pt x="329632" y="0"/>
                    <a:pt x="736253" y="0"/>
                  </a:cubicBezTo>
                  <a:lnTo>
                    <a:pt x="8623754" y="0"/>
                  </a:lnTo>
                  <a:cubicBezTo>
                    <a:pt x="9030375" y="0"/>
                    <a:pt x="9360007" y="329632"/>
                    <a:pt x="9360007" y="736253"/>
                  </a:cubicBezTo>
                  <a:lnTo>
                    <a:pt x="9360007" y="6626275"/>
                  </a:lnTo>
                  <a:cubicBezTo>
                    <a:pt x="9360007" y="7032896"/>
                    <a:pt x="9030375" y="7362528"/>
                    <a:pt x="8623754" y="7362528"/>
                  </a:cubicBezTo>
                  <a:lnTo>
                    <a:pt x="736253" y="7362528"/>
                  </a:lnTo>
                  <a:cubicBezTo>
                    <a:pt x="329632" y="7362528"/>
                    <a:pt x="0" y="7032896"/>
                    <a:pt x="0" y="6626275"/>
                  </a:cubicBezTo>
                  <a:lnTo>
                    <a:pt x="0" y="736253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7241" tIns="291841" rIns="317241" bIns="291841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4000" b="1" kern="1200" dirty="0" smtClean="0">
                  <a:solidFill>
                    <a:srgbClr val="FF0000"/>
                  </a:solidFill>
                </a:rPr>
                <a:t>Information </a:t>
              </a:r>
              <a:r>
                <a:rPr lang="en-GB" altLang="de-DE" sz="4000" b="1" kern="1200" noProof="0" dirty="0" smtClean="0">
                  <a:solidFill>
                    <a:srgbClr val="FF0000"/>
                  </a:solidFill>
                </a:rPr>
                <a:t>about</a:t>
              </a:r>
              <a:r>
                <a:rPr lang="de-DE" altLang="de-DE" sz="4000" b="1" kern="1200" dirty="0" smtClean="0">
                  <a:solidFill>
                    <a:srgbClr val="FF0000"/>
                  </a:solidFill>
                </a:rPr>
                <a:t> SARS-CoV-2</a:t>
              </a:r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de-DE" sz="3200" dirty="0">
                  <a:solidFill>
                    <a:schemeClr val="tx1"/>
                  </a:solidFill>
                </a:rPr>
                <a:t>Since early December </a:t>
              </a:r>
              <a:r>
                <a:rPr lang="en-US" altLang="de-DE" sz="3200" b="0" kern="1200" dirty="0" smtClean="0"/>
                <a:t>2019, cases of respiratory disease caused by a new type of coronavirus (</a:t>
              </a:r>
              <a:r>
                <a:rPr lang="de-DE" altLang="de-DE" sz="3200" dirty="0" smtClean="0"/>
                <a:t>SARS-CoV-2</a:t>
              </a:r>
              <a:r>
                <a:rPr lang="en-US" altLang="de-DE" sz="3200" b="0" kern="1200" dirty="0" smtClean="0"/>
                <a:t>) have emerged in Wuhan, the capital of central China's Hubei province.</a:t>
              </a:r>
              <a:endParaRPr lang="en-US" altLang="de-DE" sz="3200" b="0" kern="1200" dirty="0" smtClean="0">
                <a:solidFill>
                  <a:schemeClr val="tx1"/>
                </a:solidFill>
              </a:endParaRPr>
            </a:p>
            <a:p>
              <a:pPr lvl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de-DE" sz="3200" b="0" kern="1200" dirty="0" smtClean="0">
                  <a:solidFill>
                    <a:schemeClr val="tx1"/>
                  </a:solidFill>
                </a:rPr>
                <a:t>Animal markets are believed to be the original source of infection. Transmission from human to human is possible.</a:t>
              </a:r>
            </a:p>
            <a:p>
              <a:pPr lvl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de-DE" sz="3200" b="0" kern="1200" dirty="0" smtClean="0"/>
                <a:t>The following symptoms may occur after an incubation </a:t>
              </a:r>
              <a:r>
                <a:rPr lang="en-US" altLang="de-DE" sz="3200" dirty="0">
                  <a:solidFill>
                    <a:schemeClr val="tx1"/>
                  </a:solidFill>
                </a:rPr>
                <a:t>period of 1-14 </a:t>
              </a:r>
              <a:r>
                <a:rPr lang="en-US" altLang="de-DE" sz="3200" b="0" kern="1200" dirty="0" smtClean="0"/>
                <a:t>days:</a:t>
              </a:r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de-DE" sz="3200" b="1" kern="1200" dirty="0" smtClean="0"/>
                <a:t>fever</a:t>
              </a:r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de-DE" sz="3200" b="1" kern="1200" dirty="0" smtClean="0"/>
                <a:t>cough</a:t>
              </a:r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de-DE" sz="3200" b="1" kern="1200" dirty="0" smtClean="0"/>
                <a:t>difficulty breathing</a:t>
              </a:r>
              <a:endParaRPr lang="de-DE" altLang="de-DE" sz="4800" b="1" kern="1200" dirty="0" smtClean="0"/>
            </a:p>
          </p:txBody>
        </p:sp>
        <p:sp>
          <p:nvSpPr>
            <p:cNvPr id="17" name="Freihandform 16"/>
            <p:cNvSpPr/>
            <p:nvPr/>
          </p:nvSpPr>
          <p:spPr>
            <a:xfrm>
              <a:off x="10457602" y="26413095"/>
              <a:ext cx="9360007" cy="9153911"/>
            </a:xfrm>
            <a:custGeom>
              <a:avLst/>
              <a:gdLst>
                <a:gd name="connsiteX0" fmla="*/ 0 w 9360007"/>
                <a:gd name="connsiteY0" fmla="*/ 778224 h 7782243"/>
                <a:gd name="connsiteX1" fmla="*/ 778224 w 9360007"/>
                <a:gd name="connsiteY1" fmla="*/ 0 h 7782243"/>
                <a:gd name="connsiteX2" fmla="*/ 8581783 w 9360007"/>
                <a:gd name="connsiteY2" fmla="*/ 0 h 7782243"/>
                <a:gd name="connsiteX3" fmla="*/ 9360007 w 9360007"/>
                <a:gd name="connsiteY3" fmla="*/ 778224 h 7782243"/>
                <a:gd name="connsiteX4" fmla="*/ 9360007 w 9360007"/>
                <a:gd name="connsiteY4" fmla="*/ 7004019 h 7782243"/>
                <a:gd name="connsiteX5" fmla="*/ 8581783 w 9360007"/>
                <a:gd name="connsiteY5" fmla="*/ 7782243 h 7782243"/>
                <a:gd name="connsiteX6" fmla="*/ 778224 w 9360007"/>
                <a:gd name="connsiteY6" fmla="*/ 7782243 h 7782243"/>
                <a:gd name="connsiteX7" fmla="*/ 0 w 9360007"/>
                <a:gd name="connsiteY7" fmla="*/ 7004019 h 7782243"/>
                <a:gd name="connsiteX8" fmla="*/ 0 w 9360007"/>
                <a:gd name="connsiteY8" fmla="*/ 778224 h 7782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60007" h="7782243">
                  <a:moveTo>
                    <a:pt x="0" y="778224"/>
                  </a:moveTo>
                  <a:cubicBezTo>
                    <a:pt x="0" y="348423"/>
                    <a:pt x="348423" y="0"/>
                    <a:pt x="778224" y="0"/>
                  </a:cubicBezTo>
                  <a:lnTo>
                    <a:pt x="8581783" y="0"/>
                  </a:lnTo>
                  <a:cubicBezTo>
                    <a:pt x="9011584" y="0"/>
                    <a:pt x="9360007" y="348423"/>
                    <a:pt x="9360007" y="778224"/>
                  </a:cubicBezTo>
                  <a:lnTo>
                    <a:pt x="9360007" y="7004019"/>
                  </a:lnTo>
                  <a:cubicBezTo>
                    <a:pt x="9360007" y="7433820"/>
                    <a:pt x="9011584" y="7782243"/>
                    <a:pt x="8581783" y="7782243"/>
                  </a:cubicBezTo>
                  <a:lnTo>
                    <a:pt x="778224" y="7782243"/>
                  </a:lnTo>
                  <a:cubicBezTo>
                    <a:pt x="348423" y="7782243"/>
                    <a:pt x="0" y="7433820"/>
                    <a:pt x="0" y="7004019"/>
                  </a:cubicBezTo>
                  <a:lnTo>
                    <a:pt x="0" y="778224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29534" tIns="304134" rIns="329534" bIns="304134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4000" b="1" kern="1200" noProof="0" dirty="0" smtClean="0">
                  <a:solidFill>
                    <a:srgbClr val="FF0000"/>
                  </a:solidFill>
                </a:rPr>
                <a:t>If you travel to a </a:t>
              </a:r>
              <a:r>
                <a:rPr lang="de-DE" sz="4000" b="1" kern="1200" dirty="0" err="1" smtClean="0">
                  <a:solidFill>
                    <a:srgbClr val="FF0000"/>
                  </a:solidFill>
                </a:rPr>
                <a:t>risk</a:t>
              </a:r>
              <a:r>
                <a:rPr lang="de-DE" sz="4000" b="1" kern="1200" dirty="0" smtClean="0">
                  <a:solidFill>
                    <a:srgbClr val="FF0000"/>
                  </a:solidFill>
                </a:rPr>
                <a:t> </a:t>
              </a:r>
              <a:r>
                <a:rPr lang="de-DE" sz="4000" b="1" kern="1200" dirty="0" err="1" smtClean="0">
                  <a:solidFill>
                    <a:srgbClr val="FF0000"/>
                  </a:solidFill>
                </a:rPr>
                <a:t>area</a:t>
              </a:r>
              <a:endParaRPr lang="de-DE" sz="4000" b="1" kern="1200" dirty="0" smtClean="0">
                <a:solidFill>
                  <a:srgbClr val="FF0000"/>
                </a:solidFill>
              </a:endParaRPr>
            </a:p>
            <a:p>
              <a:pPr marL="457200" lvl="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altLang="de-DE" sz="3200" dirty="0">
                  <a:solidFill>
                    <a:schemeClr val="tx1"/>
                  </a:solidFill>
                </a:rPr>
                <a:t>The </a:t>
              </a:r>
              <a:r>
                <a:rPr lang="en-US" altLang="de-DE" sz="3200" dirty="0" smtClean="0">
                  <a:solidFill>
                    <a:schemeClr val="tx1"/>
                  </a:solidFill>
                </a:rPr>
                <a:t>German Federal </a:t>
              </a:r>
              <a:r>
                <a:rPr lang="en-US" altLang="de-DE" sz="3200" dirty="0">
                  <a:solidFill>
                    <a:schemeClr val="tx1"/>
                  </a:solidFill>
                </a:rPr>
                <a:t>Foreign Office currently advises against travel to risk areas. </a:t>
              </a:r>
              <a:endParaRPr lang="en-US" altLang="de-DE" sz="3200" dirty="0" smtClean="0">
                <a:solidFill>
                  <a:schemeClr val="tx1"/>
                </a:solidFill>
              </a:endParaRPr>
            </a:p>
            <a:p>
              <a:pPr marL="457200" lvl="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altLang="de-DE" sz="3200" kern="1200" dirty="0" smtClean="0">
                  <a:solidFill>
                    <a:schemeClr val="tx1"/>
                  </a:solidFill>
                </a:rPr>
                <a:t>Avoid contact with live animals </a:t>
              </a:r>
              <a:r>
                <a:rPr lang="en-US" altLang="de-DE" sz="3200" kern="1200" dirty="0" smtClean="0"/>
                <a:t>and raw animal products</a:t>
              </a:r>
            </a:p>
            <a:p>
              <a:pPr marL="457200" lvl="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altLang="de-DE" sz="3200" kern="1200" dirty="0" smtClean="0"/>
                <a:t>Keep away from sick  people</a:t>
              </a:r>
            </a:p>
            <a:p>
              <a:pPr marL="457200" lvl="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altLang="de-DE" sz="3200" kern="1200" dirty="0" smtClean="0"/>
                <a:t>Wash your hands often with soap and water or use an alcohol-based hand disinfectant</a:t>
              </a:r>
            </a:p>
            <a:p>
              <a:pPr lvl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de-DE" sz="3200" b="1" kern="1200" dirty="0" smtClean="0"/>
                <a:t>If you fall </a:t>
              </a:r>
              <a:r>
                <a:rPr lang="en-US" altLang="de-DE" sz="3200" b="1" kern="1200" dirty="0" smtClean="0">
                  <a:solidFill>
                    <a:schemeClr val="tx1"/>
                  </a:solidFill>
                </a:rPr>
                <a:t>ill at your current location </a:t>
              </a:r>
              <a:r>
                <a:rPr lang="en-US" altLang="de-DE" sz="3200" b="1" kern="1200" dirty="0" smtClean="0"/>
                <a:t>with the symptoms described above, you must not travel while you are ill.</a:t>
              </a:r>
            </a:p>
            <a:p>
              <a:pPr lvl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de-DE" sz="3200" b="1" kern="1200" dirty="0" smtClean="0"/>
                <a:t>In this case, consult a doctor after calling him ahead.</a:t>
              </a:r>
            </a:p>
            <a:p>
              <a:pPr lvl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de-DE" sz="3200" b="1" kern="1200" dirty="0" smtClean="0"/>
                <a:t>If you fall ill with the above symptoms on the return flight, report to the on-board staff.</a:t>
              </a:r>
              <a:endParaRPr lang="de-DE" sz="3200" b="1" kern="1200" dirty="0">
                <a:solidFill>
                  <a:srgbClr val="FF0000"/>
                </a:solidFill>
              </a:endParaRPr>
            </a:p>
          </p:txBody>
        </p:sp>
        <p:sp>
          <p:nvSpPr>
            <p:cNvPr id="18" name="Freihandform 17"/>
            <p:cNvSpPr/>
            <p:nvPr/>
          </p:nvSpPr>
          <p:spPr>
            <a:xfrm>
              <a:off x="10457602" y="18193407"/>
              <a:ext cx="9360007" cy="7979757"/>
            </a:xfrm>
            <a:custGeom>
              <a:avLst/>
              <a:gdLst>
                <a:gd name="connsiteX0" fmla="*/ 0 w 9360007"/>
                <a:gd name="connsiteY0" fmla="*/ 487959 h 4879591"/>
                <a:gd name="connsiteX1" fmla="*/ 487959 w 9360007"/>
                <a:gd name="connsiteY1" fmla="*/ 0 h 4879591"/>
                <a:gd name="connsiteX2" fmla="*/ 8872048 w 9360007"/>
                <a:gd name="connsiteY2" fmla="*/ 0 h 4879591"/>
                <a:gd name="connsiteX3" fmla="*/ 9360007 w 9360007"/>
                <a:gd name="connsiteY3" fmla="*/ 487959 h 4879591"/>
                <a:gd name="connsiteX4" fmla="*/ 9360007 w 9360007"/>
                <a:gd name="connsiteY4" fmla="*/ 4391632 h 4879591"/>
                <a:gd name="connsiteX5" fmla="*/ 8872048 w 9360007"/>
                <a:gd name="connsiteY5" fmla="*/ 4879591 h 4879591"/>
                <a:gd name="connsiteX6" fmla="*/ 487959 w 9360007"/>
                <a:gd name="connsiteY6" fmla="*/ 4879591 h 4879591"/>
                <a:gd name="connsiteX7" fmla="*/ 0 w 9360007"/>
                <a:gd name="connsiteY7" fmla="*/ 4391632 h 4879591"/>
                <a:gd name="connsiteX8" fmla="*/ 0 w 9360007"/>
                <a:gd name="connsiteY8" fmla="*/ 487959 h 4879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60007" h="4879591">
                  <a:moveTo>
                    <a:pt x="0" y="487959"/>
                  </a:moveTo>
                  <a:cubicBezTo>
                    <a:pt x="0" y="218467"/>
                    <a:pt x="218467" y="0"/>
                    <a:pt x="487959" y="0"/>
                  </a:cubicBezTo>
                  <a:lnTo>
                    <a:pt x="8872048" y="0"/>
                  </a:lnTo>
                  <a:cubicBezTo>
                    <a:pt x="9141540" y="0"/>
                    <a:pt x="9360007" y="218467"/>
                    <a:pt x="9360007" y="487959"/>
                  </a:cubicBezTo>
                  <a:lnTo>
                    <a:pt x="9360007" y="4391632"/>
                  </a:lnTo>
                  <a:cubicBezTo>
                    <a:pt x="9360007" y="4661124"/>
                    <a:pt x="9141540" y="4879591"/>
                    <a:pt x="8872048" y="4879591"/>
                  </a:cubicBezTo>
                  <a:lnTo>
                    <a:pt x="487959" y="4879591"/>
                  </a:lnTo>
                  <a:cubicBezTo>
                    <a:pt x="218467" y="4879591"/>
                    <a:pt x="0" y="4661124"/>
                    <a:pt x="0" y="4391632"/>
                  </a:cubicBezTo>
                  <a:lnTo>
                    <a:pt x="0" y="487959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4518" tIns="219118" rIns="244518" bIns="219118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altLang="de-DE" sz="4000" b="1" kern="1200" noProof="0" dirty="0" smtClean="0">
                  <a:solidFill>
                    <a:srgbClr val="FF0000"/>
                  </a:solidFill>
                </a:rPr>
                <a:t>After returning from</a:t>
              </a:r>
              <a:r>
                <a:rPr lang="de-DE" altLang="de-DE" sz="4000" b="1" kern="1200" dirty="0" smtClean="0">
                  <a:solidFill>
                    <a:srgbClr val="FF0000"/>
                  </a:solidFill>
                </a:rPr>
                <a:t> </a:t>
              </a:r>
              <a:r>
                <a:rPr lang="de-DE" altLang="de-DE" sz="4000" b="1" kern="1200" dirty="0" err="1" smtClean="0">
                  <a:solidFill>
                    <a:srgbClr val="FF0000"/>
                  </a:solidFill>
                </a:rPr>
                <a:t>areas</a:t>
              </a:r>
              <a:r>
                <a:rPr lang="de-DE" altLang="de-DE" sz="4000" b="1" kern="1200" dirty="0" smtClean="0">
                  <a:solidFill>
                    <a:srgbClr val="FF0000"/>
                  </a:solidFill>
                </a:rPr>
                <a:t> </a:t>
              </a:r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de-DE" sz="3200" dirty="0" smtClean="0">
                  <a:solidFill>
                    <a:schemeClr val="tx1"/>
                  </a:solidFill>
                </a:rPr>
                <a:t>If you develop within </a:t>
              </a:r>
              <a:r>
                <a:rPr lang="en-US" altLang="de-DE" sz="3200" dirty="0">
                  <a:solidFill>
                    <a:schemeClr val="tx1"/>
                  </a:solidFill>
                </a:rPr>
                <a:t>14 days after returning </a:t>
              </a:r>
              <a:r>
                <a:rPr lang="en-US" altLang="de-DE" sz="3200" dirty="0" smtClean="0">
                  <a:solidFill>
                    <a:schemeClr val="tx1"/>
                  </a:solidFill>
                </a:rPr>
                <a:t>fever, cough or difficulty in breathing</a:t>
              </a:r>
            </a:p>
            <a:p>
              <a:pPr marL="45720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GB" altLang="de-DE" sz="3200" b="1" dirty="0" smtClean="0">
                  <a:solidFill>
                    <a:schemeClr val="tx1"/>
                  </a:solidFill>
                </a:rPr>
                <a:t>avoid </a:t>
              </a:r>
              <a:r>
                <a:rPr lang="en-GB" altLang="de-DE" sz="3200" b="1" dirty="0">
                  <a:solidFill>
                    <a:schemeClr val="tx1"/>
                  </a:solidFill>
                </a:rPr>
                <a:t>unnecessary </a:t>
              </a:r>
              <a:r>
                <a:rPr lang="en-GB" altLang="de-DE" sz="3200" b="1" dirty="0" smtClean="0">
                  <a:solidFill>
                    <a:schemeClr val="tx1"/>
                  </a:solidFill>
                </a:rPr>
                <a:t>contacts</a:t>
              </a:r>
              <a:r>
                <a:rPr lang="en-GB" altLang="de-DE" sz="3200" b="1" dirty="0">
                  <a:solidFill>
                    <a:schemeClr val="tx1"/>
                  </a:solidFill>
                </a:rPr>
                <a:t>,</a:t>
              </a:r>
              <a:endParaRPr lang="en-GB" altLang="de-DE" sz="3200" b="1" dirty="0" smtClean="0">
                <a:solidFill>
                  <a:schemeClr val="tx1"/>
                </a:solidFill>
              </a:endParaRPr>
            </a:p>
            <a:p>
              <a:pPr marL="45720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GB" altLang="de-DE" sz="3200" b="1" dirty="0">
                  <a:solidFill>
                    <a:schemeClr val="tx1"/>
                  </a:solidFill>
                </a:rPr>
                <a:t>i</a:t>
              </a:r>
              <a:r>
                <a:rPr lang="en-GB" altLang="de-DE" sz="3200" b="1" dirty="0" smtClean="0">
                  <a:solidFill>
                    <a:schemeClr val="tx1"/>
                  </a:solidFill>
                </a:rPr>
                <a:t>f possible stay </a:t>
              </a:r>
              <a:r>
                <a:rPr lang="en-GB" altLang="de-DE" sz="3200" b="1" dirty="0">
                  <a:solidFill>
                    <a:schemeClr val="tx1"/>
                  </a:solidFill>
                </a:rPr>
                <a:t>at </a:t>
              </a:r>
              <a:r>
                <a:rPr lang="en-GB" altLang="de-DE" sz="3200" b="1" dirty="0" smtClean="0">
                  <a:solidFill>
                    <a:schemeClr val="tx1"/>
                  </a:solidFill>
                </a:rPr>
                <a:t>home,</a:t>
              </a:r>
              <a:endParaRPr lang="en-GB" altLang="de-DE" sz="3200" b="1" dirty="0">
                <a:solidFill>
                  <a:schemeClr val="tx1"/>
                </a:solidFill>
              </a:endParaRPr>
            </a:p>
            <a:p>
              <a:pPr marL="45720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altLang="de-DE" sz="3200" dirty="0" smtClean="0">
                  <a:solidFill>
                    <a:schemeClr val="tx1"/>
                  </a:solidFill>
                </a:rPr>
                <a:t>should  you need </a:t>
              </a:r>
              <a:r>
                <a:rPr lang="en-US" altLang="de-DE" sz="3200" dirty="0">
                  <a:solidFill>
                    <a:schemeClr val="tx1"/>
                  </a:solidFill>
                </a:rPr>
                <a:t>medical assistance, </a:t>
              </a:r>
              <a:r>
                <a:rPr lang="en-US" altLang="de-DE" sz="3200" b="1" dirty="0">
                  <a:solidFill>
                    <a:schemeClr val="tx1"/>
                  </a:solidFill>
                </a:rPr>
                <a:t>consult a doctor informing him </a:t>
              </a:r>
              <a:r>
                <a:rPr lang="en-US" altLang="de-DE" sz="3200" b="1" dirty="0" smtClean="0">
                  <a:solidFill>
                    <a:schemeClr val="tx1"/>
                  </a:solidFill>
                </a:rPr>
                <a:t>with reference to </a:t>
              </a:r>
              <a:r>
                <a:rPr lang="en-US" altLang="de-DE" sz="3200" b="1" dirty="0">
                  <a:solidFill>
                    <a:schemeClr val="tx1"/>
                  </a:solidFill>
                </a:rPr>
                <a:t>your </a:t>
              </a:r>
              <a:r>
                <a:rPr lang="en-US" altLang="de-DE" sz="3200" b="1" dirty="0" smtClean="0">
                  <a:solidFill>
                    <a:schemeClr val="tx1"/>
                  </a:solidFill>
                </a:rPr>
                <a:t>travel, </a:t>
              </a:r>
              <a:endParaRPr lang="de-DE" altLang="de-DE" sz="3200" b="1" noProof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de-DE" sz="320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If you have </a:t>
              </a:r>
              <a:r>
                <a:rPr lang="en-US" altLang="de-DE" sz="32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any of the symptoms while at the airport, please immediately contact an airport staff member</a:t>
              </a:r>
              <a:r>
                <a:rPr lang="de-DE" altLang="de-DE" sz="320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endParaRPr lang="de-DE" altLang="de-DE" sz="3200" b="1" kern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" name="Freihandform 18"/>
            <p:cNvSpPr/>
            <p:nvPr/>
          </p:nvSpPr>
          <p:spPr>
            <a:xfrm>
              <a:off x="20327094" y="3018207"/>
              <a:ext cx="9899999" cy="33688421"/>
            </a:xfrm>
            <a:custGeom>
              <a:avLst/>
              <a:gdLst>
                <a:gd name="connsiteX0" fmla="*/ 0 w 9899999"/>
                <a:gd name="connsiteY0" fmla="*/ 990000 h 33688421"/>
                <a:gd name="connsiteX1" fmla="*/ 990000 w 9899999"/>
                <a:gd name="connsiteY1" fmla="*/ 0 h 33688421"/>
                <a:gd name="connsiteX2" fmla="*/ 8909999 w 9899999"/>
                <a:gd name="connsiteY2" fmla="*/ 0 h 33688421"/>
                <a:gd name="connsiteX3" fmla="*/ 9899999 w 9899999"/>
                <a:gd name="connsiteY3" fmla="*/ 990000 h 33688421"/>
                <a:gd name="connsiteX4" fmla="*/ 9899999 w 9899999"/>
                <a:gd name="connsiteY4" fmla="*/ 32698421 h 33688421"/>
                <a:gd name="connsiteX5" fmla="*/ 8909999 w 9899999"/>
                <a:gd name="connsiteY5" fmla="*/ 33688421 h 33688421"/>
                <a:gd name="connsiteX6" fmla="*/ 990000 w 9899999"/>
                <a:gd name="connsiteY6" fmla="*/ 33688421 h 33688421"/>
                <a:gd name="connsiteX7" fmla="*/ 0 w 9899999"/>
                <a:gd name="connsiteY7" fmla="*/ 32698421 h 33688421"/>
                <a:gd name="connsiteX8" fmla="*/ 0 w 9899999"/>
                <a:gd name="connsiteY8" fmla="*/ 990000 h 3368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899999" h="33688421">
                  <a:moveTo>
                    <a:pt x="0" y="990000"/>
                  </a:moveTo>
                  <a:cubicBezTo>
                    <a:pt x="0" y="443238"/>
                    <a:pt x="443238" y="0"/>
                    <a:pt x="990000" y="0"/>
                  </a:cubicBezTo>
                  <a:lnTo>
                    <a:pt x="8909999" y="0"/>
                  </a:lnTo>
                  <a:cubicBezTo>
                    <a:pt x="9456761" y="0"/>
                    <a:pt x="9899999" y="443238"/>
                    <a:pt x="9899999" y="990000"/>
                  </a:cubicBezTo>
                  <a:lnTo>
                    <a:pt x="9899999" y="32698421"/>
                  </a:lnTo>
                  <a:cubicBezTo>
                    <a:pt x="9899999" y="33245183"/>
                    <a:pt x="9456761" y="33688421"/>
                    <a:pt x="8909999" y="33688421"/>
                  </a:cubicBezTo>
                  <a:lnTo>
                    <a:pt x="990000" y="33688421"/>
                  </a:lnTo>
                  <a:cubicBezTo>
                    <a:pt x="443238" y="33688421"/>
                    <a:pt x="0" y="33245183"/>
                    <a:pt x="0" y="32698421"/>
                  </a:cubicBezTo>
                  <a:lnTo>
                    <a:pt x="0" y="99000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dk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23829545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altLang="zh-TW" sz="6500" b="1" kern="1200" dirty="0" smtClean="0">
                <a:solidFill>
                  <a:srgbClr val="FF0000"/>
                </a:solidFill>
                <a:ea typeface="新細明體" charset="-120"/>
              </a:endParaRPr>
            </a:p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de-DE" sz="6500" b="1" kern="1200" dirty="0" smtClean="0">
                  <a:solidFill>
                    <a:srgbClr val="FF0000"/>
                  </a:solidFill>
                  <a:ea typeface="新細明體" charset="-120"/>
                </a:rPr>
                <a:t>新型冠狀病</a:t>
              </a:r>
              <a:endParaRPr lang="de-DE" altLang="zh-TW" sz="6500" b="1" kern="1200" dirty="0" smtClean="0">
                <a:solidFill>
                  <a:srgbClr val="FF0000"/>
                </a:solidFill>
                <a:ea typeface="新細明體" charset="-120"/>
              </a:endParaRPr>
            </a:p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6000" b="1" dirty="0">
                  <a:solidFill>
                    <a:srgbClr val="FF0000"/>
                  </a:solidFill>
                </a:rPr>
                <a:t>SARS-CoV-2</a:t>
              </a:r>
              <a:endParaRPr lang="de-DE" altLang="zh-TW" sz="6000" b="1" dirty="0" smtClean="0">
                <a:solidFill>
                  <a:srgbClr val="FF0000"/>
                </a:solidFill>
              </a:endParaRPr>
            </a:p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6500" kern="1200" dirty="0"/>
            </a:p>
          </p:txBody>
        </p:sp>
        <p:sp>
          <p:nvSpPr>
            <p:cNvPr id="20" name="Freihandform 19"/>
            <p:cNvSpPr/>
            <p:nvPr/>
          </p:nvSpPr>
          <p:spPr>
            <a:xfrm>
              <a:off x="20652859" y="10190783"/>
              <a:ext cx="9397467" cy="8973008"/>
            </a:xfrm>
            <a:custGeom>
              <a:avLst/>
              <a:gdLst>
                <a:gd name="connsiteX0" fmla="*/ 0 w 9397467"/>
                <a:gd name="connsiteY0" fmla="*/ 897301 h 8973008"/>
                <a:gd name="connsiteX1" fmla="*/ 897301 w 9397467"/>
                <a:gd name="connsiteY1" fmla="*/ 0 h 8973008"/>
                <a:gd name="connsiteX2" fmla="*/ 8500166 w 9397467"/>
                <a:gd name="connsiteY2" fmla="*/ 0 h 8973008"/>
                <a:gd name="connsiteX3" fmla="*/ 9397467 w 9397467"/>
                <a:gd name="connsiteY3" fmla="*/ 897301 h 8973008"/>
                <a:gd name="connsiteX4" fmla="*/ 9397467 w 9397467"/>
                <a:gd name="connsiteY4" fmla="*/ 8075707 h 8973008"/>
                <a:gd name="connsiteX5" fmla="*/ 8500166 w 9397467"/>
                <a:gd name="connsiteY5" fmla="*/ 8973008 h 8973008"/>
                <a:gd name="connsiteX6" fmla="*/ 897301 w 9397467"/>
                <a:gd name="connsiteY6" fmla="*/ 8973008 h 8973008"/>
                <a:gd name="connsiteX7" fmla="*/ 0 w 9397467"/>
                <a:gd name="connsiteY7" fmla="*/ 8075707 h 8973008"/>
                <a:gd name="connsiteX8" fmla="*/ 0 w 9397467"/>
                <a:gd name="connsiteY8" fmla="*/ 897301 h 8973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97467" h="8973008">
                  <a:moveTo>
                    <a:pt x="0" y="897301"/>
                  </a:moveTo>
                  <a:cubicBezTo>
                    <a:pt x="0" y="401735"/>
                    <a:pt x="401735" y="0"/>
                    <a:pt x="897301" y="0"/>
                  </a:cubicBezTo>
                  <a:lnTo>
                    <a:pt x="8500166" y="0"/>
                  </a:lnTo>
                  <a:cubicBezTo>
                    <a:pt x="8995732" y="0"/>
                    <a:pt x="9397467" y="401735"/>
                    <a:pt x="9397467" y="897301"/>
                  </a:cubicBezTo>
                  <a:lnTo>
                    <a:pt x="9397467" y="8075707"/>
                  </a:lnTo>
                  <a:cubicBezTo>
                    <a:pt x="9397467" y="8571273"/>
                    <a:pt x="8995732" y="8973008"/>
                    <a:pt x="8500166" y="8973008"/>
                  </a:cubicBezTo>
                  <a:lnTo>
                    <a:pt x="897301" y="8973008"/>
                  </a:lnTo>
                  <a:cubicBezTo>
                    <a:pt x="401735" y="8973008"/>
                    <a:pt x="0" y="8571273"/>
                    <a:pt x="0" y="8075707"/>
                  </a:cubicBezTo>
                  <a:lnTo>
                    <a:pt x="0" y="897301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4410" tIns="339010" rIns="364410" bIns="339010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</a:pPr>
              <a:r>
                <a:rPr lang="zh-CN" altLang="de-DE" sz="4000" b="1" dirty="0">
                  <a:solidFill>
                    <a:srgbClr val="FF0000"/>
                  </a:solidFill>
                </a:rPr>
                <a:t>有</a:t>
              </a:r>
              <a:r>
                <a:rPr lang="zh-CN" altLang="de-DE" sz="4000" b="1" dirty="0" smtClean="0">
                  <a:solidFill>
                    <a:srgbClr val="FF0000"/>
                  </a:solidFill>
                </a:rPr>
                <a:t>关</a:t>
              </a:r>
              <a:r>
                <a:rPr lang="de-DE" altLang="de-DE" sz="4000" b="1" dirty="0">
                  <a:solidFill>
                    <a:srgbClr val="FF0000"/>
                  </a:solidFill>
                </a:rPr>
                <a:t>SARS-CoV-2</a:t>
              </a:r>
              <a:r>
                <a:rPr lang="zh-CN" altLang="de-DE" sz="4000" b="1" dirty="0" smtClean="0">
                  <a:solidFill>
                    <a:srgbClr val="FF0000"/>
                  </a:solidFill>
                </a:rPr>
                <a:t>病</a:t>
              </a:r>
              <a:r>
                <a:rPr lang="zh-CN" altLang="de-DE" sz="4000" b="1" dirty="0">
                  <a:solidFill>
                    <a:srgbClr val="FF0000"/>
                  </a:solidFill>
                </a:rPr>
                <a:t>毒的信息</a:t>
              </a:r>
              <a:endParaRPr lang="de-DE" altLang="zh-CN" sz="4000" b="1" dirty="0">
                <a:solidFill>
                  <a:srgbClr val="FF0000"/>
                </a:solidFill>
              </a:endParaRPr>
            </a:p>
            <a:p>
              <a:pPr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de-DE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自</a:t>
              </a:r>
              <a:r>
                <a:rPr lang="en-US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2019</a:t>
              </a:r>
              <a:r>
                <a:rPr lang="zh-CN" altLang="de-DE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年</a:t>
              </a:r>
              <a:r>
                <a:rPr lang="en-US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12</a:t>
              </a:r>
              <a:r>
                <a:rPr lang="zh-CN" altLang="de-DE" sz="4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月</a:t>
              </a:r>
              <a:r>
                <a:rPr lang="ja-JP" altLang="de-DE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初</a:t>
              </a:r>
              <a:r>
                <a:rPr lang="zh-CN" altLang="de-DE" sz="4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以</a:t>
              </a:r>
              <a:r>
                <a:rPr lang="zh-CN" altLang="de-DE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来，在中国湖北省武汉市，由新型冠状病毒（</a:t>
              </a:r>
              <a:r>
                <a:rPr lang="en-US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2019-nCoV</a:t>
              </a:r>
              <a:r>
                <a:rPr lang="zh-CN" altLang="de-DE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）引起的呼吸道疾病病例在增</a:t>
              </a:r>
              <a:r>
                <a:rPr lang="zh-CN" altLang="de-DE" sz="4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加</a:t>
              </a:r>
              <a:r>
                <a:rPr lang="de-DE" altLang="zh-CN" sz="4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endParaRPr lang="de-DE" altLang="zh-CN" sz="4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altLang="zh-CN" sz="4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de-DE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动物市场可能是</a:t>
              </a:r>
              <a:r>
                <a:rPr lang="ja-JP" altLang="de-DE" sz="4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最初传染</a:t>
              </a:r>
              <a:r>
                <a:rPr lang="zh-CN" altLang="de-DE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源。此病有可能人传</a:t>
              </a:r>
              <a:r>
                <a:rPr lang="zh-CN" altLang="de-DE" sz="4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人</a:t>
              </a:r>
              <a:r>
                <a:rPr lang="de-DE" altLang="zh-CN" sz="4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4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de-DE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在潜伏</a:t>
              </a:r>
              <a:r>
                <a:rPr lang="zh-CN" altLang="de-DE" sz="4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期</a:t>
              </a:r>
              <a:r>
                <a:rPr lang="en-US" altLang="zh-CN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r>
                <a:rPr lang="en-US" sz="4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-14</a:t>
              </a:r>
              <a:r>
                <a:rPr lang="zh-CN" altLang="de-DE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天之后，可能会出现以下症状</a:t>
              </a:r>
              <a:r>
                <a:rPr lang="de-DE" altLang="zh-CN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:</a:t>
              </a:r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4000" b="1" dirty="0">
                  <a:latin typeface="Calibri" panose="020F0502020204030204" pitchFamily="34" charset="0"/>
                  <a:cs typeface="Calibri" panose="020F0502020204030204" pitchFamily="34" charset="0"/>
                </a:rPr>
                <a:t>  </a:t>
              </a:r>
              <a:r>
                <a:rPr lang="zh-CN" altLang="de-DE" sz="4000" b="1" dirty="0"/>
                <a:t>发烧</a:t>
              </a:r>
              <a:endParaRPr lang="de-DE" sz="4000" b="1" dirty="0"/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4000" b="1" dirty="0">
                  <a:latin typeface="Calibri" panose="020F0502020204030204" pitchFamily="34" charset="0"/>
                  <a:cs typeface="Calibri" panose="020F0502020204030204" pitchFamily="34" charset="0"/>
                </a:rPr>
                <a:t>  </a:t>
              </a:r>
              <a:r>
                <a:rPr lang="zh-CN" altLang="de-DE" sz="4000" b="1" dirty="0"/>
                <a:t>咳嗽</a:t>
              </a:r>
              <a:endParaRPr lang="de-DE" sz="4000" b="1" dirty="0"/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4000" b="1" dirty="0">
                  <a:latin typeface="Calibri" panose="020F0502020204030204" pitchFamily="34" charset="0"/>
                  <a:cs typeface="Calibri" panose="020F0502020204030204" pitchFamily="34" charset="0"/>
                </a:rPr>
                <a:t>  </a:t>
              </a:r>
              <a:r>
                <a:rPr lang="zh-CN" altLang="de-DE" sz="4000" b="1" dirty="0"/>
                <a:t>呼吸困难</a:t>
              </a:r>
              <a:endParaRPr lang="de-DE" sz="4000" b="1" dirty="0"/>
            </a:p>
          </p:txBody>
        </p:sp>
        <p:sp>
          <p:nvSpPr>
            <p:cNvPr id="21" name="Freihandform 20"/>
            <p:cNvSpPr/>
            <p:nvPr/>
          </p:nvSpPr>
          <p:spPr>
            <a:xfrm>
              <a:off x="20657913" y="21530032"/>
              <a:ext cx="9160759" cy="12538664"/>
            </a:xfrm>
            <a:custGeom>
              <a:avLst/>
              <a:gdLst>
                <a:gd name="connsiteX0" fmla="*/ 0 w 9160759"/>
                <a:gd name="connsiteY0" fmla="*/ 916076 h 12538664"/>
                <a:gd name="connsiteX1" fmla="*/ 916076 w 9160759"/>
                <a:gd name="connsiteY1" fmla="*/ 0 h 12538664"/>
                <a:gd name="connsiteX2" fmla="*/ 8244683 w 9160759"/>
                <a:gd name="connsiteY2" fmla="*/ 0 h 12538664"/>
                <a:gd name="connsiteX3" fmla="*/ 9160759 w 9160759"/>
                <a:gd name="connsiteY3" fmla="*/ 916076 h 12538664"/>
                <a:gd name="connsiteX4" fmla="*/ 9160759 w 9160759"/>
                <a:gd name="connsiteY4" fmla="*/ 11622588 h 12538664"/>
                <a:gd name="connsiteX5" fmla="*/ 8244683 w 9160759"/>
                <a:gd name="connsiteY5" fmla="*/ 12538664 h 12538664"/>
                <a:gd name="connsiteX6" fmla="*/ 916076 w 9160759"/>
                <a:gd name="connsiteY6" fmla="*/ 12538664 h 12538664"/>
                <a:gd name="connsiteX7" fmla="*/ 0 w 9160759"/>
                <a:gd name="connsiteY7" fmla="*/ 11622588 h 12538664"/>
                <a:gd name="connsiteX8" fmla="*/ 0 w 9160759"/>
                <a:gd name="connsiteY8" fmla="*/ 916076 h 12538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60759" h="12538664">
                  <a:moveTo>
                    <a:pt x="0" y="916076"/>
                  </a:moveTo>
                  <a:cubicBezTo>
                    <a:pt x="0" y="410141"/>
                    <a:pt x="410141" y="0"/>
                    <a:pt x="916076" y="0"/>
                  </a:cubicBezTo>
                  <a:lnTo>
                    <a:pt x="8244683" y="0"/>
                  </a:lnTo>
                  <a:cubicBezTo>
                    <a:pt x="8750618" y="0"/>
                    <a:pt x="9160759" y="410141"/>
                    <a:pt x="9160759" y="916076"/>
                  </a:cubicBezTo>
                  <a:lnTo>
                    <a:pt x="9160759" y="11622588"/>
                  </a:lnTo>
                  <a:cubicBezTo>
                    <a:pt x="9160759" y="12128523"/>
                    <a:pt x="8750618" y="12538664"/>
                    <a:pt x="8244683" y="12538664"/>
                  </a:cubicBezTo>
                  <a:lnTo>
                    <a:pt x="916076" y="12538664"/>
                  </a:lnTo>
                  <a:cubicBezTo>
                    <a:pt x="410141" y="12538664"/>
                    <a:pt x="0" y="12128523"/>
                    <a:pt x="0" y="11622588"/>
                  </a:cubicBezTo>
                  <a:lnTo>
                    <a:pt x="0" y="916076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9909" tIns="344509" rIns="369909" bIns="344509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</a:pPr>
              <a:r>
                <a:rPr lang="zh-CN" altLang="de-DE" sz="4000" b="1" dirty="0">
                  <a:solidFill>
                    <a:srgbClr val="FF0000"/>
                  </a:solidFill>
                </a:rPr>
                <a:t>如果您来</a:t>
              </a:r>
              <a:r>
                <a:rPr lang="zh-CN" altLang="de-DE" sz="4000" b="1" dirty="0" smtClean="0">
                  <a:solidFill>
                    <a:srgbClr val="FF0000"/>
                  </a:solidFill>
                </a:rPr>
                <a:t>自</a:t>
              </a:r>
              <a:r>
                <a:rPr lang="zh-CN" altLang="de-DE" sz="4000" b="1" dirty="0">
                  <a:solidFill>
                    <a:srgbClr val="FF0000"/>
                  </a:solidFill>
                </a:rPr>
                <a:t>中</a:t>
              </a:r>
              <a:r>
                <a:rPr lang="zh-CN" altLang="de-DE" sz="4000" b="1" dirty="0" smtClean="0">
                  <a:solidFill>
                    <a:srgbClr val="FF0000"/>
                  </a:solidFill>
                </a:rPr>
                <a:t>国</a:t>
              </a:r>
              <a:endParaRPr lang="de-DE" altLang="zh-CN" sz="4000" b="1" dirty="0">
                <a:solidFill>
                  <a:srgbClr val="FF0000"/>
                </a:solidFill>
              </a:endParaRPr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</a:pPr>
              <a:r>
                <a:rPr lang="zh-CN" altLang="zh-CN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如果您在抵达欧洲之后的</a:t>
              </a:r>
              <a:r>
                <a:rPr lang="de-DE" altLang="zh-CN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14</a:t>
              </a:r>
              <a:r>
                <a:rPr lang="zh-CN" altLang="zh-CN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天以内出现发烧，咳嗽或呼吸困难</a:t>
              </a:r>
              <a:endParaRPr lang="de-DE" altLang="zh-CN" sz="4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</a:pPr>
              <a:endParaRPr lang="de-DE" altLang="zh-CN" sz="4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defTabSz="177800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</a:pPr>
              <a:r>
                <a:rPr lang="de-DE" altLang="zh-CN" sz="4000" b="1" dirty="0" smtClean="0"/>
                <a:t>- </a:t>
              </a:r>
              <a:r>
                <a:rPr lang="zh-CN" altLang="de-DE" sz="4000" b="1" dirty="0" smtClean="0"/>
                <a:t>避</a:t>
              </a:r>
              <a:r>
                <a:rPr lang="zh-CN" altLang="de-DE" sz="4000" b="1" dirty="0"/>
                <a:t>免与人不必要的接触</a:t>
              </a:r>
              <a:endParaRPr lang="de-DE" sz="4000" b="1" dirty="0"/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</a:pPr>
              <a:r>
                <a:rPr lang="de-DE" altLang="zh-CN" sz="4000" b="1" dirty="0" smtClean="0"/>
                <a:t>- </a:t>
              </a:r>
              <a:r>
                <a:rPr lang="zh-CN" altLang="de-DE" sz="4000" b="1" dirty="0" smtClean="0"/>
                <a:t>请</a:t>
              </a:r>
              <a:r>
                <a:rPr lang="zh-CN" altLang="de-DE" sz="4000" b="1" dirty="0"/>
                <a:t>停留在您的酒店</a:t>
              </a:r>
              <a:endParaRPr lang="de-DE" sz="4000" b="1" dirty="0"/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</a:pPr>
              <a:r>
                <a:rPr lang="de-DE" altLang="zh-CN" sz="4000" b="1" dirty="0" smtClean="0"/>
                <a:t>-  </a:t>
              </a:r>
              <a:r>
                <a:rPr lang="zh-CN" altLang="de-DE" sz="4000" b="1" dirty="0"/>
                <a:t>在就医之前请提前电话告知医务人员您的旅行史及症状</a:t>
              </a:r>
              <a:endParaRPr lang="de-DE" sz="4000" b="1" dirty="0"/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</a:pPr>
              <a:r>
                <a:rPr lang="de-DE" altLang="zh-CN" sz="4000" b="1" dirty="0"/>
                <a:t>-  </a:t>
              </a:r>
              <a:r>
                <a:rPr lang="zh-CN" altLang="de-DE" sz="4000" b="1" dirty="0"/>
                <a:t>在患病期间请不要旅行</a:t>
              </a:r>
              <a:endParaRPr lang="de-DE" sz="4000" b="1" dirty="0"/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</a:pPr>
              <a:endParaRPr lang="de-DE" altLang="zh-CN" sz="4000" b="1" dirty="0" smtClean="0"/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</a:pPr>
              <a:r>
                <a:rPr lang="zh-CN" altLang="de-DE" sz="4000" b="1" dirty="0"/>
                <a:t>如果您在机场时已有症状，请立刻主动告知机场人</a:t>
              </a:r>
              <a:r>
                <a:rPr lang="zh-CN" altLang="de-DE" sz="4000" b="1" dirty="0" smtClean="0"/>
                <a:t>员</a:t>
              </a:r>
              <a:r>
                <a:rPr lang="de-DE" altLang="zh-CN" sz="4000" b="1" dirty="0" smtClean="0"/>
                <a:t>.</a:t>
              </a:r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</a:pPr>
              <a:endParaRPr lang="de-DE" sz="4000" b="1" dirty="0"/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</a:pPr>
              <a:endParaRPr lang="de-DE" altLang="zh-CN" sz="4000" dirty="0" smtClean="0"/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</a:pPr>
              <a:endParaRPr lang="de-DE" sz="4000" b="1" kern="1200" dirty="0"/>
            </a:p>
          </p:txBody>
        </p:sp>
      </p:grp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4234" y="4408057"/>
            <a:ext cx="3135353" cy="1875352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03900" y="4408058"/>
            <a:ext cx="3067412" cy="18753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54997" y="4408057"/>
            <a:ext cx="3103554" cy="1875352"/>
          </a:xfrm>
          <a:prstGeom prst="rect">
            <a:avLst/>
          </a:prstGeom>
        </p:spPr>
      </p:pic>
      <p:sp>
        <p:nvSpPr>
          <p:cNvPr id="8" name="Rechteck 7"/>
          <p:cNvSpPr/>
          <p:nvPr/>
        </p:nvSpPr>
        <p:spPr>
          <a:xfrm rot="16200000">
            <a:off x="26968826" y="39529952"/>
            <a:ext cx="6212668" cy="430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altLang="de-DE" sz="2200" dirty="0" smtClean="0"/>
              <a:t>Quellen: CDC (www.cdc.gov) RKI (www.rki.de), WHO</a:t>
            </a:r>
            <a:endParaRPr lang="de-DE" sz="2200" dirty="0"/>
          </a:p>
        </p:txBody>
      </p:sp>
      <p:pic>
        <p:nvPicPr>
          <p:cNvPr id="22" name="Grafik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8779" y="37546025"/>
            <a:ext cx="5430808" cy="5031484"/>
          </a:xfrm>
          <a:prstGeom prst="rect">
            <a:avLst/>
          </a:prstGeom>
        </p:spPr>
      </p:pic>
      <p:sp>
        <p:nvSpPr>
          <p:cNvPr id="25" name="Textfeld 24"/>
          <p:cNvSpPr txBox="1"/>
          <p:nvPr/>
        </p:nvSpPr>
        <p:spPr>
          <a:xfrm>
            <a:off x="24504317" y="41650614"/>
            <a:ext cx="44727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0070C0"/>
                </a:solidFill>
              </a:rPr>
              <a:t>Informationen </a:t>
            </a:r>
            <a:br>
              <a:rPr lang="de-DE" sz="2400" b="1" dirty="0" smtClean="0">
                <a:solidFill>
                  <a:srgbClr val="0070C0"/>
                </a:solidFill>
              </a:rPr>
            </a:br>
            <a:r>
              <a:rPr lang="de-DE" sz="2400" b="1" dirty="0" smtClean="0">
                <a:solidFill>
                  <a:srgbClr val="0070C0"/>
                </a:solidFill>
              </a:rPr>
              <a:t>vom Robert Koch-Institut</a:t>
            </a:r>
            <a:endParaRPr lang="de-DE" sz="2400" b="1" dirty="0">
              <a:solidFill>
                <a:srgbClr val="0070C0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8165913" y="38369965"/>
            <a:ext cx="13943386" cy="230832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de-DE" sz="3600" i="1" dirty="0" smtClean="0"/>
              <a:t>Kontakt am Flughafen ….</a:t>
            </a:r>
          </a:p>
          <a:p>
            <a:r>
              <a:rPr lang="de-DE" sz="3600" i="1" dirty="0" smtClean="0"/>
              <a:t>Flughafenärztlicher Dienst …..</a:t>
            </a:r>
          </a:p>
          <a:p>
            <a:r>
              <a:rPr lang="de-DE" sz="3600" i="1" dirty="0" smtClean="0"/>
              <a:t>Gesundheitsamt….</a:t>
            </a:r>
          </a:p>
          <a:p>
            <a:r>
              <a:rPr lang="de-DE" sz="3600" i="1" dirty="0" smtClean="0"/>
              <a:t>Eigener Flughafenspezifischer Text / Kontaktadressen etc. </a:t>
            </a:r>
          </a:p>
        </p:txBody>
      </p:sp>
      <p:pic>
        <p:nvPicPr>
          <p:cNvPr id="27" name="Grafik 2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508344" y="626029"/>
            <a:ext cx="5410677" cy="1637179"/>
          </a:xfrm>
          <a:prstGeom prst="rect">
            <a:avLst/>
          </a:prstGeom>
        </p:spPr>
      </p:pic>
      <p:sp>
        <p:nvSpPr>
          <p:cNvPr id="32" name="Textfeld 31"/>
          <p:cNvSpPr txBox="1"/>
          <p:nvPr/>
        </p:nvSpPr>
        <p:spPr>
          <a:xfrm>
            <a:off x="1058779" y="1059897"/>
            <a:ext cx="785035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5400" dirty="0" smtClean="0"/>
              <a:t>Eigenes Logo, Wappen etc. </a:t>
            </a:r>
            <a:endParaRPr lang="de-DE" sz="5400" dirty="0"/>
          </a:p>
        </p:txBody>
      </p:sp>
      <p:sp>
        <p:nvSpPr>
          <p:cNvPr id="15" name="Rechteck 14"/>
          <p:cNvSpPr/>
          <p:nvPr/>
        </p:nvSpPr>
        <p:spPr>
          <a:xfrm>
            <a:off x="8165912" y="41742437"/>
            <a:ext cx="13943385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de-DE" altLang="de-DE" sz="2400" dirty="0" smtClean="0"/>
              <a:t>Stand: 2</a:t>
            </a:r>
            <a:r>
              <a:rPr lang="de-DE" altLang="de-DE" sz="2400" dirty="0" smtClean="0">
                <a:solidFill>
                  <a:srgbClr val="FF0000"/>
                </a:solidFill>
              </a:rPr>
              <a:t>3</a:t>
            </a:r>
            <a:r>
              <a:rPr lang="de-DE" altLang="de-DE" sz="2400" dirty="0" smtClean="0"/>
              <a:t>.02.2020, erstellt unter Federführung von GA Frankfurt, in Abstimmung zwischen den für IGV-benannte Flughäfen zuständigen Gesundheitsbehörden und dem RKI.</a:t>
            </a:r>
          </a:p>
        </p:txBody>
      </p:sp>
      <p:pic>
        <p:nvPicPr>
          <p:cNvPr id="23" name="Grafik 22" descr="Bildschirmausschnitt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8416" y="37546025"/>
            <a:ext cx="3810532" cy="3820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18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728</Words>
  <Application>Microsoft Office PowerPoint</Application>
  <PresentationFormat>Benutzerdefiniert</PresentationFormat>
  <Paragraphs>74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Company>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Ehlers, Lena</dc:creator>
  <cp:lastModifiedBy>Rexroth, Ute</cp:lastModifiedBy>
  <cp:revision>88</cp:revision>
  <cp:lastPrinted>2020-01-27T10:53:56Z</cp:lastPrinted>
  <dcterms:created xsi:type="dcterms:W3CDTF">2020-01-22T12:16:58Z</dcterms:created>
  <dcterms:modified xsi:type="dcterms:W3CDTF">2020-02-24T11:19:43Z</dcterms:modified>
</cp:coreProperties>
</file>