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326" r:id="rId4"/>
    <p:sldId id="334" r:id="rId5"/>
    <p:sldId id="333" r:id="rId6"/>
    <p:sldId id="341" r:id="rId7"/>
    <p:sldId id="342" r:id="rId8"/>
    <p:sldId id="336" r:id="rId9"/>
    <p:sldId id="337" r:id="rId10"/>
    <p:sldId id="338" r:id="rId11"/>
    <p:sldId id="339" r:id="rId12"/>
    <p:sldId id="340" r:id="rId13"/>
    <p:sldId id="335" r:id="rId14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1236" autoAdjust="0"/>
  </p:normalViewPr>
  <p:slideViewPr>
    <p:cSldViewPr>
      <p:cViewPr>
        <p:scale>
          <a:sx n="90" d="100"/>
          <a:sy n="90" d="100"/>
        </p:scale>
        <p:origin x="-1380" y="-72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25.02.2020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25.02.2020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170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Fällen (plus „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“ Länder zusammengefasst)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386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25.02.2020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25.02.2020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25.02.2020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25.02.2020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25.02.2020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15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25.02.2020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25.Februar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/>
              <a:t>ECDC ; </a:t>
            </a:r>
            <a:r>
              <a:rPr lang="de-DE" sz="1400" b="1" i="1" dirty="0"/>
              <a:t>Stand </a:t>
            </a:r>
            <a:r>
              <a:rPr lang="de-DE" sz="1400" b="1" i="1" dirty="0" smtClean="0"/>
              <a:t>24.02.2020</a:t>
            </a:r>
            <a:endParaRPr lang="de-DE" sz="1400" b="1" i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75877"/>
              </p:ext>
            </p:extLst>
          </p:nvPr>
        </p:nvGraphicFramePr>
        <p:xfrm>
          <a:off x="336259" y="1124744"/>
          <a:ext cx="8327465" cy="15841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95613"/>
                <a:gridCol w="889373"/>
                <a:gridCol w="1270771"/>
                <a:gridCol w="1267440"/>
                <a:gridCol w="1107553"/>
                <a:gridCol w="1220806"/>
                <a:gridCol w="1075909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Letalität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Weltweit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+591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80.153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11.559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+84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2.706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3,4%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China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+323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77.780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9.132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+71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2.666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3,4%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Hubei</a:t>
                      </a:r>
                      <a:r>
                        <a:rPr lang="de-DE" sz="1400" b="1" dirty="0">
                          <a:effectLst/>
                        </a:rPr>
                        <a:t>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+304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effectLst/>
                        </a:rPr>
                        <a:t>64.786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8.675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+68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2.563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4,0%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2304" r="7269" b="18719"/>
          <a:stretch/>
        </p:blipFill>
        <p:spPr bwMode="auto">
          <a:xfrm>
            <a:off x="323528" y="3109618"/>
            <a:ext cx="8352928" cy="344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1196752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 Maßnahmen</a:t>
            </a:r>
            <a:r>
              <a:rPr lang="de-DE" u="sng" dirty="0"/>
              <a:t>: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Am 24. Februar verhängten 15 Länder Reisebeschränkungen von und nach Südkorea.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 </a:t>
            </a:r>
            <a:r>
              <a:rPr lang="de-DE" dirty="0"/>
              <a:t>Beginn des neuen Schuljahres </a:t>
            </a:r>
            <a:r>
              <a:rPr lang="de-DE" dirty="0" smtClean="0"/>
              <a:t>wurde verschoben.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Viele </a:t>
            </a:r>
            <a:r>
              <a:rPr lang="de-DE" dirty="0"/>
              <a:t>Unternehmen wiesen die Mitarbeiter an, von zu Hause aus zu arbeiten.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 großen </a:t>
            </a:r>
            <a:r>
              <a:rPr lang="de-DE" dirty="0"/>
              <a:t>Gebäuden in Seoul wurden Wärmebildkameras </a:t>
            </a:r>
            <a:r>
              <a:rPr lang="de-DE" dirty="0" smtClean="0"/>
              <a:t>installiert.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Mehr </a:t>
            </a:r>
            <a:r>
              <a:rPr lang="de-DE" dirty="0"/>
              <a:t>als 600 Polizisten </a:t>
            </a:r>
            <a:r>
              <a:rPr lang="de-DE" dirty="0" smtClean="0"/>
              <a:t>suchen </a:t>
            </a:r>
            <a:r>
              <a:rPr lang="de-DE" dirty="0"/>
              <a:t>in </a:t>
            </a:r>
            <a:r>
              <a:rPr lang="de-DE" dirty="0" err="1"/>
              <a:t>Daegu</a:t>
            </a:r>
            <a:r>
              <a:rPr lang="de-DE" dirty="0"/>
              <a:t> nach Mitgliedern </a:t>
            </a:r>
            <a:r>
              <a:rPr lang="de-DE" dirty="0" smtClean="0"/>
              <a:t>des Kirchenclusters.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</a:t>
            </a:r>
            <a:r>
              <a:rPr lang="de-DE" dirty="0"/>
              <a:t>Hallen der Nationalversammlung wurden sterilisiert, und Besatzungen in Schutzanzügen sprühten Desinfektionsmittel in Geschäfte und Imbissstände in </a:t>
            </a:r>
            <a:r>
              <a:rPr lang="de-DE" dirty="0" smtClean="0"/>
              <a:t>Seoul.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Digitale Tools wurden entwickelt:</a:t>
            </a:r>
            <a:r>
              <a:rPr lang="de-DE" dirty="0"/>
              <a:t> </a:t>
            </a:r>
            <a:r>
              <a:rPr lang="de-DE" dirty="0" smtClean="0"/>
              <a:t>Einige </a:t>
            </a:r>
            <a:r>
              <a:rPr lang="de-DE" dirty="0"/>
              <a:t>digitale Tools </a:t>
            </a:r>
            <a:r>
              <a:rPr lang="de-DE" dirty="0" smtClean="0"/>
              <a:t>sollen dabei unterstützen, </a:t>
            </a:r>
            <a:r>
              <a:rPr lang="de-DE" dirty="0"/>
              <a:t>Patienten in der Nähe ihrer Häuser oder Arbeitsplätze zu finden und über die neuesten Nachrichten auf dem </a:t>
            </a:r>
            <a:r>
              <a:rPr lang="de-DE" dirty="0" smtClean="0"/>
              <a:t>Laufenden gehalten </a:t>
            </a:r>
            <a:r>
              <a:rPr lang="de-DE" dirty="0"/>
              <a:t>zu </a:t>
            </a:r>
            <a:r>
              <a:rPr lang="de-DE" dirty="0" smtClean="0"/>
              <a:t>werden. Z.B. </a:t>
            </a:r>
            <a:r>
              <a:rPr lang="de-DE" dirty="0" err="1" smtClean="0"/>
              <a:t>Coronamap</a:t>
            </a:r>
            <a:r>
              <a:rPr lang="de-DE" dirty="0" smtClean="0"/>
              <a:t> </a:t>
            </a:r>
            <a:r>
              <a:rPr lang="de-DE" dirty="0"/>
              <a:t>Live (https://coronamap.live/) in Koreanisch, Englisch und </a:t>
            </a:r>
            <a:r>
              <a:rPr lang="de-DE" dirty="0" smtClean="0"/>
              <a:t>Chinesisch.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5328592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800" dirty="0"/>
              <a:t>Japan meldet 1. Fall von COVID-19 am 15.01.: Busfahrer, der Strecken zwischen Wuhan und Japan fuhr.</a:t>
            </a:r>
          </a:p>
          <a:p>
            <a:r>
              <a:rPr lang="de-DE" sz="1800" dirty="0"/>
              <a:t>Es folgten weitere Fälle importiert aus China sowie kleinere Cluster durch Übertragungen in Familien.</a:t>
            </a:r>
          </a:p>
          <a:p>
            <a:r>
              <a:rPr lang="de-DE" sz="1800" dirty="0" smtClean="0"/>
              <a:t>Insgesamt </a:t>
            </a:r>
            <a:r>
              <a:rPr lang="de-DE" sz="1800" b="1" dirty="0" smtClean="0"/>
              <a:t>160 </a:t>
            </a:r>
            <a:r>
              <a:rPr lang="de-DE" sz="1800" b="1" dirty="0"/>
              <a:t>Fälle </a:t>
            </a:r>
            <a:r>
              <a:rPr lang="de-DE" sz="1800" dirty="0" smtClean="0"/>
              <a:t>(Stand</a:t>
            </a:r>
            <a:r>
              <a:rPr lang="de-DE" sz="1800" dirty="0"/>
              <a:t>: </a:t>
            </a:r>
            <a:r>
              <a:rPr lang="de-DE" sz="1800" dirty="0" smtClean="0"/>
              <a:t>25.02.2020</a:t>
            </a:r>
            <a:r>
              <a:rPr lang="de-DE" sz="1800" dirty="0"/>
              <a:t>)</a:t>
            </a:r>
          </a:p>
          <a:p>
            <a:r>
              <a:rPr lang="de-DE" sz="1800" dirty="0"/>
              <a:t>1 Todesfall (13.2.2020, w, 80j</a:t>
            </a:r>
            <a:r>
              <a:rPr lang="de-DE" sz="1800" dirty="0" smtClean="0"/>
              <a:t>)</a:t>
            </a:r>
          </a:p>
          <a:p>
            <a:r>
              <a:rPr lang="de-DE" sz="1800" dirty="0" smtClean="0"/>
              <a:t>Am </a:t>
            </a:r>
            <a:r>
              <a:rPr lang="de-DE" sz="1800" dirty="0"/>
              <a:t>23. Februar warnte das US-Außenministerium amerikanische Besucher in Japan, wegen der community transmission vorsichtig zu </a:t>
            </a:r>
            <a:r>
              <a:rPr lang="de-DE" sz="1800" dirty="0" smtClean="0"/>
              <a:t>sein (Level I)</a:t>
            </a:r>
            <a:endParaRPr lang="de-DE" sz="1800" dirty="0"/>
          </a:p>
          <a:p>
            <a:endParaRPr lang="de-DE" sz="1800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19/Japan</a:t>
            </a:r>
            <a:endParaRPr lang="de-DE" sz="32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5" t="35299" r="33968" b="13334"/>
          <a:stretch/>
        </p:blipFill>
        <p:spPr bwMode="auto">
          <a:xfrm>
            <a:off x="5652120" y="980728"/>
            <a:ext cx="3141629" cy="508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Inhaltsplatzhalt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531843"/>
              </p:ext>
            </p:extLst>
          </p:nvPr>
        </p:nvGraphicFramePr>
        <p:xfrm>
          <a:off x="467544" y="4802893"/>
          <a:ext cx="4896544" cy="9764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39193"/>
                <a:gridCol w="971612"/>
                <a:gridCol w="720080"/>
                <a:gridCol w="936104"/>
                <a:gridCol w="1329555"/>
              </a:tblGrid>
              <a:tr h="47203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Bestätigt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Importiert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Lokal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Todesfälle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Unbekannte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Quelle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5832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144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33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104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0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upload.wikimedia.org/wikipedia/commons/thumb/6/6c/COVID-19_Outbreak_Cases_in_Japan.svg/250px-COVID-19_Outbreak_Cases_in_Japan.svg.png"/>
          <p:cNvSpPr>
            <a:spLocks noChangeAspect="1" noChangeArrowheads="1"/>
          </p:cNvSpPr>
          <p:nvPr/>
        </p:nvSpPr>
        <p:spPr bwMode="auto">
          <a:xfrm>
            <a:off x="5508104" y="2420888"/>
            <a:ext cx="23812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upload.wikimedia.org/wikipedia/commons/thumb/6/6c/COVID-19_Outbreak_Cases_in_Japan.svg/250px-COVID-19_Outbreak_Cases_in_Japan.svg.png"/>
          <p:cNvSpPr>
            <a:spLocks noChangeAspect="1" noChangeArrowheads="1"/>
          </p:cNvSpPr>
          <p:nvPr/>
        </p:nvSpPr>
        <p:spPr bwMode="auto">
          <a:xfrm>
            <a:off x="155575" y="-1508125"/>
            <a:ext cx="23812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https://upload.wikimedia.org/wikipedia/commons/thumb/6/6c/COVID-19_Outbreak_Cases_in_Japan.svg/800px-COVID-19_Outbreak_Cases_in_Japan.svg.png"/>
          <p:cNvSpPr>
            <a:spLocks noChangeAspect="1" noChangeArrowheads="1"/>
          </p:cNvSpPr>
          <p:nvPr/>
        </p:nvSpPr>
        <p:spPr bwMode="auto">
          <a:xfrm>
            <a:off x="155575" y="-3040063"/>
            <a:ext cx="4781550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19/Japan</a:t>
            </a: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503624" y="1484784"/>
            <a:ext cx="8100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Unklare Fälle: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Am 14</a:t>
            </a:r>
            <a:r>
              <a:rPr lang="de-DE" sz="2000" dirty="0"/>
              <a:t>. Februar wurde ein </a:t>
            </a:r>
            <a:r>
              <a:rPr lang="de-DE" sz="2000" dirty="0" smtClean="0"/>
              <a:t>Ehepaar</a:t>
            </a:r>
            <a:r>
              <a:rPr lang="de-DE" sz="2000" dirty="0"/>
              <a:t> </a:t>
            </a:r>
            <a:r>
              <a:rPr lang="de-DE" sz="2000" dirty="0" smtClean="0"/>
              <a:t>(60j), </a:t>
            </a:r>
            <a:r>
              <a:rPr lang="de-DE" sz="2000" dirty="0"/>
              <a:t>nach </a:t>
            </a:r>
            <a:r>
              <a:rPr lang="de-DE" sz="2000" dirty="0" smtClean="0"/>
              <a:t>Rückkehr </a:t>
            </a:r>
            <a:r>
              <a:rPr lang="de-DE" sz="2000" dirty="0"/>
              <a:t>von einem zehntägigen Urlaub in </a:t>
            </a:r>
            <a:r>
              <a:rPr lang="de-DE" sz="2000" dirty="0" smtClean="0"/>
              <a:t>Hawaii positiv </a:t>
            </a:r>
            <a:r>
              <a:rPr lang="de-DE" sz="2000" dirty="0"/>
              <a:t>getestet. 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Am 18. Februar gab </a:t>
            </a:r>
            <a:r>
              <a:rPr lang="de-DE" sz="2000" dirty="0" smtClean="0"/>
              <a:t>die Region </a:t>
            </a:r>
            <a:r>
              <a:rPr lang="de-DE" sz="2000" b="1" dirty="0" smtClean="0"/>
              <a:t>Wakayama</a:t>
            </a:r>
            <a:r>
              <a:rPr lang="de-DE" sz="2000" dirty="0" smtClean="0"/>
              <a:t> </a:t>
            </a:r>
            <a:r>
              <a:rPr lang="de-DE" sz="2000" dirty="0"/>
              <a:t>bekannt, dass bei 3</a:t>
            </a:r>
            <a:r>
              <a:rPr lang="de-DE" sz="2000" dirty="0" smtClean="0"/>
              <a:t> </a:t>
            </a:r>
            <a:r>
              <a:rPr lang="de-DE" sz="2000" dirty="0"/>
              <a:t>Personen das Virus bestätigt wurde, von denen eine Patientin im </a:t>
            </a:r>
            <a:r>
              <a:rPr lang="de-DE" sz="2000" dirty="0" err="1"/>
              <a:t>Saisekai</a:t>
            </a:r>
            <a:r>
              <a:rPr lang="de-DE" sz="2000" dirty="0"/>
              <a:t> </a:t>
            </a:r>
            <a:r>
              <a:rPr lang="de-DE" sz="2000" dirty="0" err="1"/>
              <a:t>Arida</a:t>
            </a:r>
            <a:r>
              <a:rPr lang="de-DE" sz="2000" dirty="0"/>
              <a:t> Hospital war.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Am </a:t>
            </a:r>
            <a:r>
              <a:rPr lang="de-DE" sz="2000" dirty="0"/>
              <a:t>20. Februar </a:t>
            </a:r>
            <a:r>
              <a:rPr lang="de-DE" sz="2000" dirty="0" smtClean="0"/>
              <a:t>verkündete </a:t>
            </a:r>
            <a:r>
              <a:rPr lang="de-DE" sz="2000" dirty="0"/>
              <a:t>die </a:t>
            </a:r>
            <a:r>
              <a:rPr lang="de-DE" sz="2000" dirty="0" smtClean="0"/>
              <a:t>Region </a:t>
            </a:r>
            <a:r>
              <a:rPr lang="de-DE" sz="2000" b="1" dirty="0"/>
              <a:t>Fukuoka</a:t>
            </a:r>
            <a:r>
              <a:rPr lang="de-DE" sz="2000" dirty="0"/>
              <a:t> ihren ersten Virusfall </a:t>
            </a:r>
            <a:r>
              <a:rPr lang="de-DE" sz="2000" dirty="0" smtClean="0"/>
              <a:t>der </a:t>
            </a:r>
            <a:r>
              <a:rPr lang="de-DE" sz="2000" dirty="0"/>
              <a:t>keine Reisegeschichte in Übersee </a:t>
            </a:r>
            <a:r>
              <a:rPr lang="de-DE" sz="2000" dirty="0" smtClean="0"/>
              <a:t>hatte; Infektionsquelle unklar.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In </a:t>
            </a:r>
            <a:r>
              <a:rPr lang="de-DE" sz="2000" dirty="0" smtClean="0"/>
              <a:t>der Region </a:t>
            </a:r>
            <a:r>
              <a:rPr lang="de-DE" sz="2000" b="1" dirty="0" smtClean="0"/>
              <a:t>Chiba</a:t>
            </a:r>
            <a:r>
              <a:rPr lang="de-DE" sz="2000" dirty="0" smtClean="0"/>
              <a:t> wird am 22.2. ein Lehrer mit dem Virus identifiziert.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324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COVID 19/Iran</a:t>
            </a:r>
            <a:endParaRPr lang="de-DE" sz="3200" dirty="0"/>
          </a:p>
        </p:txBody>
      </p:sp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323528" y="1052736"/>
            <a:ext cx="5825843" cy="58052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de-DE" sz="2000" dirty="0" smtClean="0"/>
              <a:t>19.2.: 2 COVID-19 Todesfälle </a:t>
            </a:r>
            <a:r>
              <a:rPr lang="de-DE" sz="2000" dirty="0" smtClean="0"/>
              <a:t>in </a:t>
            </a:r>
            <a:r>
              <a:rPr lang="de-DE" sz="2000" dirty="0" err="1" smtClean="0"/>
              <a:t>Ghom</a:t>
            </a:r>
            <a:r>
              <a:rPr lang="de-DE" sz="2000" dirty="0" smtClean="0"/>
              <a:t>.</a:t>
            </a:r>
          </a:p>
          <a:p>
            <a:r>
              <a:rPr lang="de-DE" sz="2000" dirty="0" smtClean="0"/>
              <a:t>Stand </a:t>
            </a:r>
            <a:r>
              <a:rPr lang="de-DE" sz="2000" dirty="0" smtClean="0"/>
              <a:t>25.2</a:t>
            </a:r>
            <a:r>
              <a:rPr lang="de-DE" sz="2000" dirty="0" smtClean="0"/>
              <a:t>.: </a:t>
            </a:r>
            <a:r>
              <a:rPr lang="de-DE" sz="2000" dirty="0" smtClean="0"/>
              <a:t>61 (+18)</a:t>
            </a:r>
            <a:r>
              <a:rPr lang="de-DE" sz="2000" dirty="0" smtClean="0"/>
              <a:t> </a:t>
            </a:r>
            <a:r>
              <a:rPr lang="de-DE" sz="2000" dirty="0" smtClean="0"/>
              <a:t>Fälle, darunter </a:t>
            </a:r>
            <a:r>
              <a:rPr lang="de-DE" sz="2000" dirty="0" smtClean="0"/>
              <a:t>14 (+6) </a:t>
            </a:r>
            <a:r>
              <a:rPr lang="de-DE" sz="2000" dirty="0" smtClean="0"/>
              <a:t>Todesfälle (CFR </a:t>
            </a:r>
            <a:r>
              <a:rPr lang="de-DE" sz="2000" dirty="0" smtClean="0"/>
              <a:t>23</a:t>
            </a:r>
            <a:r>
              <a:rPr lang="de-DE" sz="2000" dirty="0" smtClean="0"/>
              <a:t>%)</a:t>
            </a:r>
            <a:endParaRPr lang="de-DE" sz="2000" dirty="0" smtClean="0"/>
          </a:p>
          <a:p>
            <a:r>
              <a:rPr lang="en-GB" sz="2000" dirty="0"/>
              <a:t>Epizentrum: </a:t>
            </a:r>
            <a:r>
              <a:rPr lang="en-GB" sz="2000" dirty="0" err="1"/>
              <a:t>Ghom</a:t>
            </a:r>
            <a:r>
              <a:rPr lang="en-GB" sz="2000" dirty="0"/>
              <a:t> (Qom) – religiöses Zentrum, “</a:t>
            </a:r>
            <a:r>
              <a:rPr lang="en-GB" sz="2000" dirty="0" err="1"/>
              <a:t>Mekka</a:t>
            </a:r>
            <a:r>
              <a:rPr lang="en-GB" sz="2000" dirty="0"/>
              <a:t> </a:t>
            </a:r>
            <a:r>
              <a:rPr lang="en-GB" sz="2000" dirty="0" err="1"/>
              <a:t>Irans</a:t>
            </a:r>
            <a:r>
              <a:rPr lang="en-GB" sz="2000" dirty="0" smtClean="0"/>
              <a:t>”</a:t>
            </a:r>
            <a:r>
              <a:rPr lang="de-DE" sz="2000" dirty="0"/>
              <a:t> </a:t>
            </a:r>
            <a:r>
              <a:rPr lang="de-DE" sz="2000" dirty="0" smtClean="0"/>
              <a:t>, 78 </a:t>
            </a:r>
            <a:r>
              <a:rPr lang="de-DE" sz="2000" dirty="0"/>
              <a:t>km südlich von </a:t>
            </a:r>
            <a:r>
              <a:rPr lang="de-DE" sz="2000" dirty="0" smtClean="0"/>
              <a:t>Teheran, </a:t>
            </a:r>
            <a:r>
              <a:rPr lang="de-DE" sz="2000" dirty="0"/>
              <a:t>ca. 1.3 Millionen </a:t>
            </a:r>
            <a:r>
              <a:rPr lang="de-DE" sz="2000" dirty="0" smtClean="0"/>
              <a:t>EW</a:t>
            </a:r>
            <a:r>
              <a:rPr lang="de-DE" sz="2000" dirty="0" smtClean="0"/>
              <a:t>.</a:t>
            </a:r>
            <a:endParaRPr lang="de-DE" sz="2000" dirty="0"/>
          </a:p>
          <a:p>
            <a:r>
              <a:rPr lang="en-GB" sz="2000" dirty="0" err="1" smtClean="0"/>
              <a:t>Exportierte</a:t>
            </a:r>
            <a:r>
              <a:rPr lang="en-GB" sz="2000" dirty="0" smtClean="0"/>
              <a:t> </a:t>
            </a:r>
            <a:r>
              <a:rPr lang="en-GB" sz="2000" dirty="0" err="1"/>
              <a:t>Fälle</a:t>
            </a:r>
            <a:r>
              <a:rPr lang="en-GB" sz="2000" dirty="0"/>
              <a:t>: </a:t>
            </a:r>
            <a:r>
              <a:rPr lang="en-GB" sz="2000" dirty="0" err="1"/>
              <a:t>Kanada</a:t>
            </a:r>
            <a:r>
              <a:rPr lang="en-GB" sz="2000" dirty="0"/>
              <a:t>, </a:t>
            </a:r>
            <a:r>
              <a:rPr lang="en-GB" sz="2000" dirty="0" err="1"/>
              <a:t>Libanon</a:t>
            </a:r>
            <a:r>
              <a:rPr lang="en-GB" sz="2000" dirty="0"/>
              <a:t>, </a:t>
            </a:r>
            <a:r>
              <a:rPr lang="en-GB" sz="2000" dirty="0" smtClean="0"/>
              <a:t>VAE, Afghanistan, </a:t>
            </a:r>
            <a:r>
              <a:rPr lang="en-GB" sz="2000" dirty="0" err="1" smtClean="0"/>
              <a:t>Irak</a:t>
            </a:r>
            <a:r>
              <a:rPr lang="en-GB" sz="2000" dirty="0" smtClean="0"/>
              <a:t>, </a:t>
            </a:r>
            <a:r>
              <a:rPr lang="en-GB" sz="2000" dirty="0" smtClean="0"/>
              <a:t>Bahrain, </a:t>
            </a:r>
            <a:r>
              <a:rPr lang="en-GB" sz="2000" dirty="0" smtClean="0">
                <a:solidFill>
                  <a:srgbClr val="FF0000"/>
                </a:solidFill>
              </a:rPr>
              <a:t>Oman</a:t>
            </a:r>
            <a:endParaRPr lang="de-DE" sz="2000" dirty="0">
              <a:solidFill>
                <a:srgbClr val="FF0000"/>
              </a:solidFill>
            </a:endParaRPr>
          </a:p>
          <a:p>
            <a:r>
              <a:rPr lang="de-DE" sz="2000" dirty="0" smtClean="0"/>
              <a:t>Schulen, Universitäten und weitere öffentliche </a:t>
            </a:r>
            <a:r>
              <a:rPr lang="de-DE" sz="2000" dirty="0"/>
              <a:t>Einrichtungen in 14 Provinzen </a:t>
            </a:r>
            <a:r>
              <a:rPr lang="de-DE" sz="2000" dirty="0"/>
              <a:t>bleiben geschlossen; Kunstveranstaltungen, Konzerte und </a:t>
            </a:r>
            <a:r>
              <a:rPr lang="de-DE" sz="2000" dirty="0"/>
              <a:t>Filmvor-führungen </a:t>
            </a:r>
            <a:r>
              <a:rPr lang="de-DE" sz="2000" dirty="0"/>
              <a:t>sind seit einer Woche </a:t>
            </a:r>
            <a:r>
              <a:rPr lang="de-DE" sz="2000" dirty="0"/>
              <a:t>abgesagt</a:t>
            </a:r>
            <a:endParaRPr lang="de-DE" sz="2000" dirty="0"/>
          </a:p>
          <a:p>
            <a:r>
              <a:rPr lang="de-DE" sz="2000" dirty="0"/>
              <a:t>Der </a:t>
            </a:r>
            <a:r>
              <a:rPr lang="de-DE" sz="2000" dirty="0"/>
              <a:t>Irak, Kuweit, Armenien und Georgien </a:t>
            </a:r>
            <a:r>
              <a:rPr lang="de-DE" sz="2000" dirty="0"/>
              <a:t>haben ihre Flüge in den Iran eingestellt</a:t>
            </a:r>
          </a:p>
          <a:p>
            <a:r>
              <a:rPr lang="de-DE" sz="2000" dirty="0"/>
              <a:t>Kuwait, </a:t>
            </a:r>
            <a:r>
              <a:rPr lang="de-DE" sz="2000" dirty="0"/>
              <a:t>Afghanistan, </a:t>
            </a:r>
            <a:r>
              <a:rPr lang="de-DE" sz="2000" dirty="0" smtClean="0"/>
              <a:t>Pakistan, Türkei und </a:t>
            </a:r>
            <a:r>
              <a:rPr lang="de-DE" sz="2000" dirty="0" smtClean="0">
                <a:solidFill>
                  <a:srgbClr val="FF0000"/>
                </a:solidFill>
              </a:rPr>
              <a:t>Aserbaidschan</a:t>
            </a:r>
            <a:r>
              <a:rPr lang="de-DE" sz="2000" dirty="0" smtClean="0"/>
              <a:t> </a:t>
            </a:r>
            <a:r>
              <a:rPr lang="de-DE" sz="2000" dirty="0"/>
              <a:t>habe </a:t>
            </a:r>
            <a:r>
              <a:rPr lang="de-DE" sz="2000" dirty="0"/>
              <a:t>ihre Grenze zum Iran geschlossen</a:t>
            </a:r>
          </a:p>
          <a:p>
            <a:r>
              <a:rPr lang="en-US" sz="2000" dirty="0"/>
              <a:t>US CDC: Watch - Level 1, Increased Community </a:t>
            </a:r>
            <a:r>
              <a:rPr lang="en-US" sz="2000" dirty="0"/>
              <a:t>Transmission</a:t>
            </a:r>
            <a:endParaRPr lang="de-DE" sz="20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45" y="3461812"/>
            <a:ext cx="3097128" cy="25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286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9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25.Februar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istribution of COVID-19 cases by continent (except China), as of 24 February 2020 (according to the applied case definition in the countri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9384620"/>
              </p:ext>
            </p:extLst>
          </p:nvPr>
        </p:nvGraphicFramePr>
        <p:xfrm>
          <a:off x="191576" y="1052736"/>
          <a:ext cx="8664898" cy="155077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49094"/>
                <a:gridCol w="921284"/>
                <a:gridCol w="1315987"/>
                <a:gridCol w="1316915"/>
                <a:gridCol w="1185039"/>
                <a:gridCol w="1315987"/>
                <a:gridCol w="1060592"/>
              </a:tblGrid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Fälle*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Todesfälle**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Letalität</a:t>
                      </a:r>
                      <a:endParaRPr lang="de-D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Außerhalb 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(</a:t>
                      </a:r>
                      <a:r>
                        <a:rPr lang="de-DE" sz="1400" dirty="0" smtClean="0">
                          <a:effectLst/>
                        </a:rPr>
                        <a:t>34 </a:t>
                      </a:r>
                      <a:r>
                        <a:rPr lang="de-DE" sz="1400" dirty="0">
                          <a:effectLst/>
                        </a:rPr>
                        <a:t>Länder)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+268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2.373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1,7%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Europa (WHO Region) (9 Länder)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+77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280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r>
                        <a:rPr lang="de-DE" sz="1400" b="1" dirty="0" smtClean="0">
                          <a:effectLst/>
                        </a:rPr>
                        <a:t>+4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2,9%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02505"/>
            <a:ext cx="5312532" cy="313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55573" y="2633658"/>
            <a:ext cx="873690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 smtClean="0">
                <a:ea typeface="Calibri"/>
                <a:cs typeface="Times New Roman"/>
              </a:rPr>
              <a:t>*</a:t>
            </a:r>
            <a:r>
              <a:rPr lang="de-DE" sz="1400" dirty="0">
                <a:ea typeface="Calibri"/>
                <a:cs typeface="Times New Roman"/>
              </a:rPr>
              <a:t>Die neuen Fälle: Südkorea (+140), Italien (+72), USA (+</a:t>
            </a:r>
            <a:r>
              <a:rPr lang="de-DE" sz="1400" dirty="0" smtClean="0">
                <a:ea typeface="Calibri"/>
                <a:cs typeface="Times New Roman"/>
              </a:rPr>
              <a:t>18 – „DP“), </a:t>
            </a:r>
            <a:r>
              <a:rPr lang="de-DE" sz="1400" dirty="0">
                <a:ea typeface="Calibri"/>
                <a:cs typeface="Times New Roman"/>
              </a:rPr>
              <a:t>Japan (+14), Iran (+14), Thailand (+2), Kanada (+1), Kuwait (+2), </a:t>
            </a:r>
            <a:r>
              <a:rPr lang="de-DE" sz="1400" dirty="0" smtClean="0">
                <a:ea typeface="Calibri"/>
                <a:cs typeface="Times New Roman"/>
              </a:rPr>
              <a:t>Singapur </a:t>
            </a:r>
            <a:r>
              <a:rPr lang="de-DE" sz="1400" dirty="0">
                <a:ea typeface="Calibri"/>
                <a:cs typeface="Times New Roman"/>
              </a:rPr>
              <a:t>(+1), </a:t>
            </a:r>
            <a:r>
              <a:rPr lang="de-DE" sz="1400" b="1" dirty="0">
                <a:solidFill>
                  <a:srgbClr val="FF0000"/>
                </a:solidFill>
                <a:ea typeface="Calibri"/>
                <a:cs typeface="Times New Roman"/>
              </a:rPr>
              <a:t>Afghanistan (+1), Bahrain (+1), Irak (+1</a:t>
            </a:r>
            <a:r>
              <a:rPr lang="de-DE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),</a:t>
            </a:r>
            <a:r>
              <a:rPr lang="de-DE" sz="14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Oman </a:t>
            </a:r>
            <a:r>
              <a:rPr lang="de-DE" sz="1400" b="1" dirty="0">
                <a:solidFill>
                  <a:srgbClr val="FF0000"/>
                </a:solidFill>
                <a:ea typeface="Calibri"/>
                <a:cs typeface="Times New Roman"/>
              </a:rPr>
              <a:t>(+2</a:t>
            </a:r>
            <a:r>
              <a:rPr lang="de-DE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)</a:t>
            </a:r>
            <a:endParaRPr lang="de-DE" sz="1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ea typeface="Calibri"/>
                <a:cs typeface="Times New Roman"/>
              </a:rPr>
              <a:t> **Die Todesfälle: </a:t>
            </a:r>
            <a:r>
              <a:rPr lang="de-DE" sz="1400" dirty="0">
                <a:solidFill>
                  <a:srgbClr val="FF0000"/>
                </a:solidFill>
                <a:ea typeface="Calibri"/>
                <a:cs typeface="Times New Roman"/>
              </a:rPr>
              <a:t>Kreuzfahrtschiff (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4; +1), </a:t>
            </a:r>
            <a:r>
              <a:rPr lang="de-DE" sz="1400" dirty="0">
                <a:solidFill>
                  <a:srgbClr val="FF0000"/>
                </a:solidFill>
                <a:ea typeface="Calibri"/>
                <a:cs typeface="Times New Roman"/>
              </a:rPr>
              <a:t>Iran (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14; +6), </a:t>
            </a:r>
            <a:r>
              <a:rPr lang="de-DE" sz="1400" dirty="0">
                <a:solidFill>
                  <a:srgbClr val="FF0000"/>
                </a:solidFill>
                <a:ea typeface="Calibri"/>
                <a:cs typeface="Times New Roman"/>
              </a:rPr>
              <a:t>Südkorea (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9, +2)</a:t>
            </a:r>
            <a:r>
              <a:rPr lang="de-DE" sz="1400" dirty="0" smtClean="0">
                <a:ea typeface="Calibri"/>
                <a:cs typeface="Times New Roman"/>
              </a:rPr>
              <a:t>,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de-DE" sz="1400" dirty="0">
                <a:solidFill>
                  <a:srgbClr val="FF0000"/>
                </a:solidFill>
                <a:ea typeface="Calibri"/>
                <a:cs typeface="Times New Roman"/>
              </a:rPr>
              <a:t>Italien (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7, +4)</a:t>
            </a:r>
            <a:r>
              <a:rPr lang="de-DE" sz="1400" dirty="0" smtClean="0">
                <a:ea typeface="Calibri"/>
                <a:cs typeface="Times New Roman"/>
              </a:rPr>
              <a:t>, </a:t>
            </a:r>
            <a:r>
              <a:rPr lang="de-DE" sz="1400" dirty="0">
                <a:ea typeface="Calibri"/>
                <a:cs typeface="Times New Roman"/>
              </a:rPr>
              <a:t>Philippinen (1), Japan (1), Frankreich (1)</a:t>
            </a:r>
            <a:endParaRPr lang="de-DE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97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25.Februar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25.02.2020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465125"/>
              </p:ext>
            </p:extLst>
          </p:nvPr>
        </p:nvGraphicFramePr>
        <p:xfrm>
          <a:off x="467545" y="1268760"/>
          <a:ext cx="7937950" cy="4890486"/>
        </p:xfrm>
        <a:graphic>
          <a:graphicData uri="http://schemas.openxmlformats.org/drawingml/2006/table">
            <a:tbl>
              <a:tblPr firstRow="1" firstCol="1" bandRow="1"/>
              <a:tblGrid>
                <a:gridCol w="1826071"/>
                <a:gridCol w="1078719"/>
                <a:gridCol w="1193696"/>
                <a:gridCol w="1161399"/>
                <a:gridCol w="1121997"/>
                <a:gridCol w="1556068"/>
              </a:tblGrid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Provinz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Kumulative Inzidenz /100.000 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Δ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(zum Vortag, absolut)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(exponentieller Anstieg)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Maßnahmen</a:t>
                      </a:r>
                      <a:r>
                        <a:rPr lang="de-DE" sz="11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Bekannte exportierte Fälle ins Ausland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CHINA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5,44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+323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Hubei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108,92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+304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Zhejiang (v.a. </a:t>
                      </a:r>
                      <a:r>
                        <a:rPr lang="de-DE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Wenzhou, Hangzhou, Ningbo und Taizhou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iangxi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Hainan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Chongqing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Bejing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(Russland)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Anhui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Macau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(Malaysia, Südkorea)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Shanghai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Henan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Heilongjiang 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Harbin)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Guangdong (v.a. Shenzhen, Guangzhou)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+3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(Südkorea, Ägypten)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Ningxia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Tianjin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3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+ Ein- und Ausreisebeschränkungen und empfohlene Ausgangssperren für die Bewohner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6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24.02.2020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7" y="404664"/>
            <a:ext cx="857189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5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24.02.2020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5654"/>
            <a:ext cx="8358878" cy="592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6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4883053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dirty="0" smtClean="0">
                <a:latin typeface="ScalaSansPro-Bold" pitchFamily="50" charset="0"/>
              </a:rPr>
              <a:t>Insgesamt 231 Fälle (+72) </a:t>
            </a:r>
          </a:p>
          <a:p>
            <a:pPr marL="0" indent="0">
              <a:buNone/>
            </a:pPr>
            <a:r>
              <a:rPr lang="de-DE" sz="1600" b="1" dirty="0" smtClean="0">
                <a:latin typeface="ScalaSansPro-Bold" pitchFamily="50" charset="0"/>
              </a:rPr>
              <a:t>7 </a:t>
            </a:r>
            <a:r>
              <a:rPr lang="de-DE" sz="1600" b="1" dirty="0">
                <a:latin typeface="ScalaSansPro-Bold" pitchFamily="50" charset="0"/>
              </a:rPr>
              <a:t>Todesfälle </a:t>
            </a:r>
            <a:r>
              <a:rPr lang="de-DE" sz="1600" b="1" dirty="0" smtClean="0">
                <a:latin typeface="ScalaSansPro-Bold" pitchFamily="50" charset="0"/>
              </a:rPr>
              <a:t>(+4; CFR3%)</a:t>
            </a:r>
            <a:r>
              <a:rPr lang="de-DE" sz="2000" b="1" dirty="0" smtClean="0">
                <a:latin typeface="ScalaSansPro-Bold" pitchFamily="50" charset="0"/>
              </a:rPr>
              <a:t> </a:t>
            </a:r>
          </a:p>
          <a:p>
            <a:pPr marL="0" indent="0">
              <a:buNone/>
            </a:pPr>
            <a:endParaRPr lang="de-DE" sz="2000" b="1" u="sng" dirty="0">
              <a:latin typeface="ScalaSansPro-Bold" pitchFamily="50" charset="0"/>
            </a:endParaRPr>
          </a:p>
          <a:p>
            <a:pPr marL="0" indent="0">
              <a:buNone/>
            </a:pPr>
            <a:r>
              <a:rPr lang="de-DE" sz="1800" b="1" u="sng" dirty="0" smtClean="0"/>
              <a:t>Cluster </a:t>
            </a:r>
            <a:r>
              <a:rPr lang="de-DE" sz="1800" b="1" u="sng" dirty="0" smtClean="0"/>
              <a:t>Lombardei:</a:t>
            </a:r>
          </a:p>
          <a:p>
            <a:r>
              <a:rPr lang="de-DE" sz="1600" dirty="0" smtClean="0"/>
              <a:t>Am </a:t>
            </a:r>
            <a:r>
              <a:rPr lang="de-DE" sz="1600" dirty="0"/>
              <a:t>21. Februar wurde </a:t>
            </a:r>
            <a:r>
              <a:rPr lang="de-DE" sz="1600" dirty="0" smtClean="0"/>
              <a:t>ein Cluster mit 14 </a:t>
            </a:r>
            <a:r>
              <a:rPr lang="de-DE" sz="1600" dirty="0"/>
              <a:t>bestätigten </a:t>
            </a:r>
            <a:r>
              <a:rPr lang="de-DE" sz="1600" dirty="0" smtClean="0"/>
              <a:t>COVID-91 Fällen </a:t>
            </a:r>
            <a:r>
              <a:rPr lang="de-DE" sz="1600" dirty="0"/>
              <a:t>in der </a:t>
            </a:r>
            <a:r>
              <a:rPr lang="de-DE" sz="1600" dirty="0" smtClean="0"/>
              <a:t>Lombardei (Provinz Lodi) </a:t>
            </a:r>
            <a:r>
              <a:rPr lang="de-DE" sz="1600" dirty="0" smtClean="0"/>
              <a:t>identifiziert. </a:t>
            </a:r>
            <a:endParaRPr lang="de-DE" sz="1600" dirty="0" smtClean="0"/>
          </a:p>
          <a:p>
            <a:r>
              <a:rPr lang="de-DE" sz="1600" dirty="0" smtClean="0"/>
              <a:t>Am </a:t>
            </a:r>
            <a:r>
              <a:rPr lang="de-DE" sz="1600" dirty="0"/>
              <a:t>22. Februar </a:t>
            </a:r>
            <a:r>
              <a:rPr lang="de-DE" sz="1600" dirty="0" smtClean="0"/>
              <a:t>ist die Gesamtzahl der COVID-19-Fälle </a:t>
            </a:r>
            <a:r>
              <a:rPr lang="de-DE" sz="1600" dirty="0"/>
              <a:t>in </a:t>
            </a:r>
            <a:r>
              <a:rPr lang="de-DE" sz="1600" dirty="0" smtClean="0"/>
              <a:t>Lombardei auf 45 Fälle gestiegen. Fälle wurden </a:t>
            </a:r>
            <a:r>
              <a:rPr lang="de-DE" sz="1600" dirty="0" smtClean="0"/>
              <a:t>aus</a:t>
            </a:r>
            <a:r>
              <a:rPr lang="de-DE" sz="1600" dirty="0" smtClean="0"/>
              <a:t> </a:t>
            </a:r>
            <a:r>
              <a:rPr lang="de-DE" sz="1600" dirty="0" smtClean="0"/>
              <a:t>Mailand, Pavia </a:t>
            </a:r>
            <a:r>
              <a:rPr lang="de-DE" sz="1600" dirty="0"/>
              <a:t>(</a:t>
            </a:r>
            <a:r>
              <a:rPr lang="de-DE" sz="1600" u="sng" dirty="0" smtClean="0"/>
              <a:t>8 im </a:t>
            </a:r>
            <a:r>
              <a:rPr lang="de-DE" sz="1600" u="sng" dirty="0" smtClean="0"/>
              <a:t>Krankenhaus </a:t>
            </a:r>
            <a:r>
              <a:rPr lang="de-DE" sz="1600" u="sng" dirty="0"/>
              <a:t>„Policlinico San Matteo </a:t>
            </a:r>
            <a:r>
              <a:rPr lang="de-DE" sz="1600" dirty="0" smtClean="0"/>
              <a:t>). </a:t>
            </a:r>
            <a:endParaRPr lang="de-DE" sz="1600" dirty="0" smtClean="0"/>
          </a:p>
          <a:p>
            <a:r>
              <a:rPr lang="de-DE" sz="1600" dirty="0" smtClean="0"/>
              <a:t>Am </a:t>
            </a:r>
            <a:r>
              <a:rPr lang="de-DE" sz="1600" dirty="0"/>
              <a:t>23. Februar </a:t>
            </a:r>
            <a:r>
              <a:rPr lang="de-DE" sz="1600" dirty="0" smtClean="0"/>
              <a:t>ist die </a:t>
            </a:r>
            <a:r>
              <a:rPr lang="de-DE" sz="1600" dirty="0"/>
              <a:t>Gesamtzahl </a:t>
            </a:r>
            <a:r>
              <a:rPr lang="de-DE" sz="1600" dirty="0" smtClean="0"/>
              <a:t>auf </a:t>
            </a:r>
            <a:r>
              <a:rPr lang="de-DE" sz="1600" dirty="0"/>
              <a:t>152 </a:t>
            </a:r>
            <a:r>
              <a:rPr lang="de-DE" sz="1600" dirty="0" smtClean="0"/>
              <a:t>Fälle gestiegen, </a:t>
            </a:r>
            <a:r>
              <a:rPr lang="de-DE" sz="1600" u="sng" dirty="0" smtClean="0"/>
              <a:t>davon 14 Personen, </a:t>
            </a:r>
            <a:r>
              <a:rPr lang="de-DE" sz="1600" u="sng" dirty="0"/>
              <a:t>die im </a:t>
            </a:r>
            <a:r>
              <a:rPr lang="de-DE" sz="1600" u="sng" dirty="0" smtClean="0"/>
              <a:t>Krankenhause „Policlinico </a:t>
            </a:r>
            <a:r>
              <a:rPr lang="de-DE" sz="1600" u="sng" dirty="0"/>
              <a:t>San </a:t>
            </a:r>
            <a:r>
              <a:rPr lang="de-DE" sz="1600" u="sng" dirty="0" smtClean="0"/>
              <a:t>Matteo“ </a:t>
            </a:r>
            <a:r>
              <a:rPr lang="de-DE" sz="1600" u="sng" dirty="0"/>
              <a:t>in Pavia behandelt wurden</a:t>
            </a:r>
            <a:r>
              <a:rPr lang="de-DE" sz="1600" dirty="0" smtClean="0"/>
              <a:t>. </a:t>
            </a:r>
          </a:p>
          <a:p>
            <a:r>
              <a:rPr lang="de-DE" sz="1600" dirty="0" smtClean="0"/>
              <a:t>Am 24. </a:t>
            </a:r>
            <a:r>
              <a:rPr lang="de-DE" sz="1600" dirty="0"/>
              <a:t>Februar </a:t>
            </a:r>
            <a:r>
              <a:rPr lang="de-DE" sz="1600" dirty="0" smtClean="0"/>
              <a:t>ist die </a:t>
            </a:r>
            <a:r>
              <a:rPr lang="de-DE" sz="1600" dirty="0"/>
              <a:t>Gesamtzahl </a:t>
            </a:r>
            <a:r>
              <a:rPr lang="de-DE" sz="1600" dirty="0" smtClean="0"/>
              <a:t>in der </a:t>
            </a:r>
            <a:r>
              <a:rPr lang="de-DE" sz="1600" dirty="0" smtClean="0"/>
              <a:t>Lombardei auf 172 Fälle gestiegen. </a:t>
            </a:r>
            <a:endParaRPr lang="de-DE" sz="1600" dirty="0" smtClean="0"/>
          </a:p>
          <a:p>
            <a:r>
              <a:rPr lang="de-DE" sz="1600" dirty="0" smtClean="0"/>
              <a:t>Am </a:t>
            </a:r>
            <a:r>
              <a:rPr lang="de-DE" sz="1600" dirty="0" smtClean="0"/>
              <a:t>gleichen Tag wurden 3 weitere Todesfälle gemeldet (</a:t>
            </a:r>
            <a:r>
              <a:rPr lang="de-DE" sz="1600" dirty="0" smtClean="0"/>
              <a:t>Männer; </a:t>
            </a:r>
            <a:r>
              <a:rPr lang="de-DE" sz="1600" dirty="0" smtClean="0"/>
              <a:t>&gt;60 Jahre </a:t>
            </a:r>
            <a:r>
              <a:rPr lang="de-DE" sz="1600" dirty="0" smtClean="0"/>
              <a:t>alt</a:t>
            </a:r>
            <a:r>
              <a:rPr lang="de-DE" sz="1600" dirty="0" smtClean="0"/>
              <a:t>). </a:t>
            </a: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 </a:t>
            </a:r>
            <a:r>
              <a:rPr lang="de-DE" sz="2800" dirty="0">
                <a:latin typeface="ScalaSansPro-Bold" pitchFamily="50" charset="0"/>
              </a:rPr>
              <a:t>(</a:t>
            </a:r>
            <a:r>
              <a:rPr lang="de-DE" sz="2000" dirty="0">
                <a:latin typeface="ScalaSansPro-Bold" pitchFamily="50" charset="0"/>
              </a:rPr>
              <a:t>Insgesamt 231; 7 Todesfälle (3%)</a:t>
            </a:r>
            <a:r>
              <a:rPr lang="de-DE" sz="2800" dirty="0">
                <a:latin typeface="ScalaSansPro-Bold" pitchFamily="50" charset="0"/>
              </a:rPr>
              <a:t>)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23A"/>
              </a:clrFrom>
              <a:clrTo>
                <a:srgbClr val="0002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3364"/>
          <a:stretch/>
        </p:blipFill>
        <p:spPr bwMode="auto">
          <a:xfrm>
            <a:off x="5730949" y="980728"/>
            <a:ext cx="3168502" cy="40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7596336" y="908720"/>
            <a:ext cx="136815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5730949" y="4423023"/>
            <a:ext cx="3233539" cy="612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5709683" y="2247396"/>
            <a:ext cx="857275" cy="600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5630371" y="3767919"/>
            <a:ext cx="1380650" cy="727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53" y="4412313"/>
            <a:ext cx="2849798" cy="24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4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6683253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 u="sng" dirty="0"/>
              <a:t>Cluster Venetien (Veneto):</a:t>
            </a:r>
            <a:endParaRPr lang="de-DE" sz="1800" b="1" u="sng" dirty="0" smtClean="0"/>
          </a:p>
          <a:p>
            <a:r>
              <a:rPr lang="de-DE" sz="1800" dirty="0" smtClean="0"/>
              <a:t>Am </a:t>
            </a:r>
            <a:r>
              <a:rPr lang="de-DE" sz="1800" dirty="0"/>
              <a:t>21. Februar </a:t>
            </a:r>
            <a:r>
              <a:rPr lang="de-DE" sz="1800" dirty="0" smtClean="0"/>
              <a:t>wurden 2 </a:t>
            </a:r>
            <a:r>
              <a:rPr lang="de-DE" sz="1800" dirty="0"/>
              <a:t>Fälle in </a:t>
            </a:r>
            <a:r>
              <a:rPr lang="de-DE" sz="1800" b="1" dirty="0" smtClean="0"/>
              <a:t>Venetien/Padua</a:t>
            </a:r>
            <a:r>
              <a:rPr lang="de-DE" sz="1800" dirty="0" smtClean="0"/>
              <a:t> </a:t>
            </a:r>
            <a:r>
              <a:rPr lang="de-DE" sz="1800" dirty="0" smtClean="0"/>
              <a:t>diagnostiziert</a:t>
            </a:r>
            <a:r>
              <a:rPr lang="de-DE" sz="1800" dirty="0" smtClean="0"/>
              <a:t>. </a:t>
            </a:r>
          </a:p>
          <a:p>
            <a:r>
              <a:rPr lang="de-DE" sz="1800" dirty="0" smtClean="0"/>
              <a:t>Am </a:t>
            </a:r>
            <a:r>
              <a:rPr lang="de-DE" sz="1800" dirty="0"/>
              <a:t>nächsten Tag starb </a:t>
            </a:r>
            <a:r>
              <a:rPr lang="de-DE" sz="1800" dirty="0" smtClean="0"/>
              <a:t>ein </a:t>
            </a:r>
            <a:r>
              <a:rPr lang="de-DE" sz="1800" dirty="0"/>
              <a:t>78-jähriger </a:t>
            </a:r>
            <a:r>
              <a:rPr lang="de-DE" sz="1800" dirty="0" smtClean="0"/>
              <a:t>Mann </a:t>
            </a:r>
            <a:r>
              <a:rPr lang="de-DE" sz="1800" dirty="0"/>
              <a:t>im Krankenhaus </a:t>
            </a:r>
            <a:r>
              <a:rPr lang="de-DE" sz="1800" dirty="0" smtClean="0"/>
              <a:t>„Schiavonia“ </a:t>
            </a:r>
            <a:r>
              <a:rPr lang="de-DE" sz="1800" dirty="0"/>
              <a:t>in </a:t>
            </a:r>
            <a:r>
              <a:rPr lang="de-DE" sz="1800" b="1" dirty="0" smtClean="0"/>
              <a:t>Padua</a:t>
            </a:r>
            <a:r>
              <a:rPr lang="de-DE" sz="1800" dirty="0" smtClean="0"/>
              <a:t>. </a:t>
            </a:r>
          </a:p>
          <a:p>
            <a:r>
              <a:rPr lang="de-DE" sz="1800" dirty="0" smtClean="0"/>
              <a:t>Mit Stand 24</a:t>
            </a:r>
            <a:r>
              <a:rPr lang="de-DE" sz="1800" dirty="0"/>
              <a:t>. Februar </a:t>
            </a:r>
            <a:r>
              <a:rPr lang="de-DE" sz="1800" dirty="0" smtClean="0"/>
              <a:t>sind aus</a:t>
            </a:r>
            <a:r>
              <a:rPr lang="de-DE" sz="1800" dirty="0" smtClean="0"/>
              <a:t> </a:t>
            </a:r>
            <a:r>
              <a:rPr lang="de-DE" sz="1800" b="1" dirty="0"/>
              <a:t>Venetien</a:t>
            </a:r>
            <a:r>
              <a:rPr lang="de-DE" sz="1800" dirty="0"/>
              <a:t> 32 bestätigte </a:t>
            </a:r>
            <a:r>
              <a:rPr lang="de-DE" sz="1800" dirty="0" smtClean="0"/>
              <a:t>Fälle gemeldet. </a:t>
            </a:r>
          </a:p>
          <a:p>
            <a:r>
              <a:rPr lang="de-DE" sz="1800" dirty="0" smtClean="0"/>
              <a:t>Der</a:t>
            </a:r>
            <a:r>
              <a:rPr lang="de-DE" sz="1800" dirty="0" smtClean="0"/>
              <a:t> mögliche Indexfall wurde </a:t>
            </a:r>
            <a:r>
              <a:rPr lang="de-DE" sz="1800" dirty="0"/>
              <a:t>in </a:t>
            </a:r>
            <a:r>
              <a:rPr lang="de-DE" sz="1800" b="1" dirty="0" err="1"/>
              <a:t>Vò</a:t>
            </a:r>
            <a:r>
              <a:rPr lang="de-DE" sz="1800" dirty="0"/>
              <a:t> </a:t>
            </a:r>
            <a:r>
              <a:rPr lang="de-DE" sz="1800" dirty="0" smtClean="0"/>
              <a:t>identifiziert. Es </a:t>
            </a:r>
            <a:r>
              <a:rPr lang="de-DE" sz="1800" dirty="0" smtClean="0"/>
              <a:t>handelt </a:t>
            </a:r>
            <a:r>
              <a:rPr lang="de-DE" sz="1800" dirty="0" smtClean="0"/>
              <a:t>sich um </a:t>
            </a:r>
            <a:r>
              <a:rPr lang="de-DE" sz="1800" dirty="0" smtClean="0"/>
              <a:t>einen 60-jährigen </a:t>
            </a:r>
            <a:r>
              <a:rPr lang="de-DE" sz="1800" dirty="0"/>
              <a:t>Landwirt, der in den vergangenen Wochen in die </a:t>
            </a:r>
            <a:r>
              <a:rPr lang="de-DE" sz="1800" b="1" dirty="0"/>
              <a:t>Provinz Lodi </a:t>
            </a:r>
            <a:r>
              <a:rPr lang="de-DE" sz="1800" dirty="0"/>
              <a:t>gereist war und </a:t>
            </a:r>
            <a:r>
              <a:rPr lang="de-DE" sz="1800" dirty="0" smtClean="0"/>
              <a:t>dann Symptome entwickelte. </a:t>
            </a:r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 (</a:t>
            </a:r>
            <a:r>
              <a:rPr lang="de-DE" sz="2000" dirty="0" smtClean="0">
                <a:latin typeface="ScalaSansPro-Bold" pitchFamily="50" charset="0"/>
              </a:rPr>
              <a:t>Insgesamt 231; 7 Todesfälle (3%)</a:t>
            </a:r>
            <a:r>
              <a:rPr lang="de-DE" sz="2800" dirty="0" smtClean="0">
                <a:latin typeface="ScalaSansPro-Bold" pitchFamily="50" charset="0"/>
              </a:rPr>
              <a:t>)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9" b="10051"/>
          <a:stretch/>
        </p:blipFill>
        <p:spPr bwMode="auto">
          <a:xfrm>
            <a:off x="395536" y="4005064"/>
            <a:ext cx="80648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9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1960"/>
              </p:ext>
            </p:extLst>
          </p:nvPr>
        </p:nvGraphicFramePr>
        <p:xfrm>
          <a:off x="971600" y="3501008"/>
          <a:ext cx="4140952" cy="28956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02674"/>
                <a:gridCol w="1402174"/>
                <a:gridCol w="93610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Cluster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Bestätigte Fälle insgesamt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Todesfälle</a:t>
                      </a:r>
                      <a:endParaRPr lang="de-DE" sz="1400" dirty="0"/>
                    </a:p>
                  </a:txBody>
                  <a:tcPr anchor="ctr"/>
                </a:tc>
              </a:tr>
              <a:tr h="417944"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Shincheonji 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Church-Cluster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378 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33183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Cheongdo Daenam Hospital </a:t>
                      </a:r>
                      <a:r>
                        <a:rPr lang="de-DE" sz="1400" dirty="0" smtClean="0"/>
                        <a:t>–Cluster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6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Israel-</a:t>
                      </a:r>
                      <a:r>
                        <a:rPr lang="en-US" sz="1400" dirty="0" err="1" smtClean="0"/>
                        <a:t>Pilger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17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-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Andere/Clusterzugehörigkeit noch</a:t>
                      </a:r>
                      <a:r>
                        <a:rPr lang="de-DE" sz="1400" baseline="0" dirty="0" smtClean="0"/>
                        <a:t> nicht bestätigt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387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1</a:t>
                      </a:r>
                    </a:p>
                  </a:txBody>
                  <a:tcPr anchor="ctr"/>
                </a:tc>
              </a:tr>
              <a:tr h="14017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effectLst/>
                        </a:rPr>
                        <a:t>Summe</a:t>
                      </a:r>
                      <a:endParaRPr lang="de-DE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effectLst/>
                        </a:rPr>
                        <a:t>893</a:t>
                      </a:r>
                      <a:endParaRPr lang="de-DE" sz="1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8</a:t>
                      </a:r>
                      <a:endParaRPr lang="de-DE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179219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6308" y="1154212"/>
            <a:ext cx="819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Fälle insgesamt: 893 (+130) (25.2.)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</a:t>
            </a:r>
            <a:r>
              <a:rPr lang="de-DE" dirty="0" smtClean="0"/>
              <a:t>on den neuen Fällen wurden 16 in </a:t>
            </a:r>
            <a:r>
              <a:rPr lang="de-DE" dirty="0" err="1" smtClean="0"/>
              <a:t>Daegu</a:t>
            </a:r>
            <a:r>
              <a:rPr lang="de-DE" dirty="0" smtClean="0"/>
              <a:t>, 33 in der </a:t>
            </a:r>
            <a:r>
              <a:rPr lang="de-DE" dirty="0" err="1" smtClean="0"/>
              <a:t>Gyeong</a:t>
            </a:r>
            <a:r>
              <a:rPr lang="de-DE" dirty="0" smtClean="0"/>
              <a:t>-buk Provinz, 2 in Seoul) bestätigt, weitere Untersuchungen laufen noch.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24.2.: 1 weiterer Todesfall aus </a:t>
            </a:r>
            <a:r>
              <a:rPr lang="de-DE" dirty="0"/>
              <a:t>dem </a:t>
            </a:r>
            <a:r>
              <a:rPr lang="de-DE" dirty="0" err="1"/>
              <a:t>Cheongdo</a:t>
            </a:r>
            <a:r>
              <a:rPr lang="de-DE" dirty="0"/>
              <a:t> </a:t>
            </a:r>
            <a:r>
              <a:rPr lang="de-DE" dirty="0" err="1"/>
              <a:t>Daenam</a:t>
            </a:r>
            <a:r>
              <a:rPr lang="de-DE" dirty="0"/>
              <a:t> </a:t>
            </a:r>
            <a:r>
              <a:rPr lang="de-DE" dirty="0" smtClean="0"/>
              <a:t>Hospital–Cluster: 60-jähriger Mann aus der psychiatrischen Abteilung des Krankenhauses.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Neben </a:t>
            </a:r>
            <a:r>
              <a:rPr lang="de-DE" dirty="0" smtClean="0"/>
              <a:t>China derzeit größte Ausbreitung weltweit</a:t>
            </a:r>
          </a:p>
        </p:txBody>
      </p:sp>
    </p:spTree>
    <p:extLst>
      <p:ext uri="{BB962C8B-B14F-4D97-AF65-F5344CB8AC3E}">
        <p14:creationId xmlns:p14="http://schemas.microsoft.com/office/powerpoint/2010/main" val="37099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2" t="13357" r="36013" b="9502"/>
          <a:stretch/>
        </p:blipFill>
        <p:spPr bwMode="auto">
          <a:xfrm>
            <a:off x="467544" y="1477925"/>
            <a:ext cx="7704856" cy="449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83568" y="63093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Stand, 23.02. KCDC</a:t>
            </a:r>
            <a:endParaRPr lang="de-DE" sz="1400" dirty="0"/>
          </a:p>
        </p:txBody>
      </p:sp>
      <p:sp>
        <p:nvSpPr>
          <p:cNvPr id="7" name="Ellipse 6"/>
          <p:cNvSpPr/>
          <p:nvPr/>
        </p:nvSpPr>
        <p:spPr>
          <a:xfrm>
            <a:off x="467544" y="2420888"/>
            <a:ext cx="75608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31540" y="4869160"/>
            <a:ext cx="75608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172400" y="2265209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Shincheonjichurch</a:t>
            </a:r>
            <a:r>
              <a:rPr lang="de-DE" sz="1200" b="1" dirty="0" smtClean="0"/>
              <a:t> Cluster</a:t>
            </a:r>
            <a:endParaRPr lang="de-DE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8172400" y="4782343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Daenam</a:t>
            </a:r>
            <a:r>
              <a:rPr lang="de-DE" sz="1200" b="1" dirty="0" smtClean="0"/>
              <a:t> Hospital Cluster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6542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1166</Words>
  <Application>Microsoft Office PowerPoint</Application>
  <PresentationFormat>Bildschirmpräsentation (4:3)</PresentationFormat>
  <Paragraphs>262</Paragraphs>
  <Slides>13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Update zu COVID-19, 25.Februar 2020</vt:lpstr>
      <vt:lpstr>Update zu COVID-19, 25.Februar 2020</vt:lpstr>
      <vt:lpstr>Update zu COVID-19, 25.Februar 2020</vt:lpstr>
      <vt:lpstr>PowerPoint-Präsentation</vt:lpstr>
      <vt:lpstr>PowerPoint-Präsentation</vt:lpstr>
      <vt:lpstr>COVID-19/ Italien (Insgesamt 231; 7 Todesfälle (3%))</vt:lpstr>
      <vt:lpstr>COVID-19/ Italien (Insgesamt 231; 7 Todesfälle (3%))</vt:lpstr>
      <vt:lpstr>COVID 19/Südkorea</vt:lpstr>
      <vt:lpstr>COVID 19/Südkorea</vt:lpstr>
      <vt:lpstr>COVID 19/Südkorea</vt:lpstr>
      <vt:lpstr>COVID 19/Japan</vt:lpstr>
      <vt:lpstr>COVID 19/Japan</vt:lpstr>
      <vt:lpstr>COVID 19/Iran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Jansen, Andreas</cp:lastModifiedBy>
  <cp:revision>257</cp:revision>
  <cp:lastPrinted>2020-02-21T11:12:50Z</cp:lastPrinted>
  <dcterms:created xsi:type="dcterms:W3CDTF">2020-02-03T08:44:15Z</dcterms:created>
  <dcterms:modified xsi:type="dcterms:W3CDTF">2020-02-25T09:32:46Z</dcterms:modified>
</cp:coreProperties>
</file>