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0275213" cy="4280376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481">
          <p15:clr>
            <a:srgbClr val="A4A3A4"/>
          </p15:clr>
        </p15:guide>
        <p15:guide id="2" pos="953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haela Diercke" initials="MD" lastIdx="3" clrIdx="0"/>
  <p:cmAuthor id="1" name="an der Heiden, Maria" initials="adHM" lastIdx="1" clrIdx="1"/>
  <p:cmAuthor id="2" name="Lei Mao" initials="LM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0016" autoAdjust="0"/>
    <p:restoredTop sz="95696" autoAdjust="0"/>
  </p:normalViewPr>
  <p:slideViewPr>
    <p:cSldViewPr snapToGrid="0">
      <p:cViewPr>
        <p:scale>
          <a:sx n="40" d="100"/>
          <a:sy n="40" d="100"/>
        </p:scale>
        <p:origin x="-1614" y="4440"/>
      </p:cViewPr>
      <p:guideLst>
        <p:guide orient="horz" pos="13481"/>
        <p:guide pos="95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25.02.2020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9697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25.02.2020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6709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25.02.2020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9107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25.02.2020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0849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25.02.2020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158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25.02.2020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3557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25.02.2020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2860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25.02.2020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4515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25.02.2020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3619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25.02.2020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1273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25.02.2020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9926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9761A-AA37-4309-9940-5472F644E835}" type="datetimeFigureOut">
              <a:rPr lang="de-DE" smtClean="0"/>
              <a:t>25.02.2020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3647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7.wmf"/><Relationship Id="rId4" Type="http://schemas.openxmlformats.org/officeDocument/2006/relationships/hyperlink" Target="https://tools.rki.de/plztool/" TargetMode="External"/><Relationship Id="rId9" Type="http://schemas.openxmlformats.org/officeDocument/2006/relationships/hyperlink" Target="https://www.auswaertiges-amt.de/de/ReiseUndSicherheit/reise-und-sicherheitshinweis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S:\Projekte\RKI_nCoV-Lage\2.Themen\2.4.Seuchenhygienisches-Management\Transport\Maßnahmen-IGV-Flughäfen\Handzettel\qr-code_RKI-website_Covid-1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35740" y="37013676"/>
            <a:ext cx="4774288" cy="4774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\\rki.local\daten\Projekte\RKI_nCoV-Lage\2.Themen\2.4.Seuchenhygienisches-Management\Transport\Maßnahmen-IGV-Flughäfen\Handzettel\qr-code_risikogebiete_rki-websit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648" y="37066213"/>
            <a:ext cx="4246414" cy="4246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reihandform 2"/>
          <p:cNvSpPr/>
          <p:nvPr/>
        </p:nvSpPr>
        <p:spPr>
          <a:xfrm>
            <a:off x="0" y="3018207"/>
            <a:ext cx="9899999" cy="33172782"/>
          </a:xfrm>
          <a:custGeom>
            <a:avLst/>
            <a:gdLst>
              <a:gd name="connsiteX0" fmla="*/ 0 w 9899999"/>
              <a:gd name="connsiteY0" fmla="*/ 990000 h 33688421"/>
              <a:gd name="connsiteX1" fmla="*/ 990000 w 9899999"/>
              <a:gd name="connsiteY1" fmla="*/ 0 h 33688421"/>
              <a:gd name="connsiteX2" fmla="*/ 8909999 w 9899999"/>
              <a:gd name="connsiteY2" fmla="*/ 0 h 33688421"/>
              <a:gd name="connsiteX3" fmla="*/ 9899999 w 9899999"/>
              <a:gd name="connsiteY3" fmla="*/ 990000 h 33688421"/>
              <a:gd name="connsiteX4" fmla="*/ 9899999 w 9899999"/>
              <a:gd name="connsiteY4" fmla="*/ 32698421 h 33688421"/>
              <a:gd name="connsiteX5" fmla="*/ 8909999 w 9899999"/>
              <a:gd name="connsiteY5" fmla="*/ 33688421 h 33688421"/>
              <a:gd name="connsiteX6" fmla="*/ 990000 w 9899999"/>
              <a:gd name="connsiteY6" fmla="*/ 33688421 h 33688421"/>
              <a:gd name="connsiteX7" fmla="*/ 0 w 9899999"/>
              <a:gd name="connsiteY7" fmla="*/ 32698421 h 33688421"/>
              <a:gd name="connsiteX8" fmla="*/ 0 w 9899999"/>
              <a:gd name="connsiteY8" fmla="*/ 990000 h 33688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99999" h="33688421">
                <a:moveTo>
                  <a:pt x="0" y="990000"/>
                </a:moveTo>
                <a:cubicBezTo>
                  <a:pt x="0" y="443238"/>
                  <a:pt x="443238" y="0"/>
                  <a:pt x="990000" y="0"/>
                </a:cubicBezTo>
                <a:lnTo>
                  <a:pt x="8909999" y="0"/>
                </a:lnTo>
                <a:cubicBezTo>
                  <a:pt x="9456761" y="0"/>
                  <a:pt x="9899999" y="443238"/>
                  <a:pt x="9899999" y="990000"/>
                </a:cubicBezTo>
                <a:lnTo>
                  <a:pt x="9899999" y="32698421"/>
                </a:lnTo>
                <a:cubicBezTo>
                  <a:pt x="9899999" y="33245183"/>
                  <a:pt x="9456761" y="33688421"/>
                  <a:pt x="8909999" y="33688421"/>
                </a:cubicBezTo>
                <a:lnTo>
                  <a:pt x="990000" y="33688421"/>
                </a:lnTo>
                <a:cubicBezTo>
                  <a:pt x="443238" y="33688421"/>
                  <a:pt x="0" y="33245183"/>
                  <a:pt x="0" y="32698421"/>
                </a:cubicBezTo>
                <a:lnTo>
                  <a:pt x="0" y="99000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1">
            <a:scrgbClr r="0" g="0" b="0"/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4320" tIns="274320" rIns="274320" bIns="23856215" numCol="1" spcCol="1270" anchor="ctr" anchorCtr="0">
            <a:noAutofit/>
          </a:bodyPr>
          <a:lstStyle/>
          <a:p>
            <a:pPr lvl="0" algn="ctr" defTabSz="3200400">
              <a:lnSpc>
                <a:spcPct val="90000"/>
              </a:lnSpc>
              <a:spcAft>
                <a:spcPts val="2400"/>
              </a:spcAft>
            </a:pPr>
            <a:r>
              <a:rPr lang="de-DE" altLang="de-DE" sz="7200" b="1" kern="1200" dirty="0">
                <a:solidFill>
                  <a:srgbClr val="FF0000"/>
                </a:solidFill>
              </a:rPr>
              <a:t>Neuartiges </a:t>
            </a:r>
            <a:r>
              <a:rPr lang="de-DE" altLang="de-DE" sz="7200" b="1" kern="1200" dirty="0" err="1">
                <a:solidFill>
                  <a:srgbClr val="FF0000"/>
                </a:solidFill>
              </a:rPr>
              <a:t>Coronavirus</a:t>
            </a:r>
            <a:endParaRPr lang="de-DE" altLang="de-DE" sz="7200" b="1" kern="1200" dirty="0">
              <a:solidFill>
                <a:srgbClr val="FF0000"/>
              </a:solidFill>
            </a:endParaRPr>
          </a:p>
          <a:p>
            <a:pPr lvl="0" algn="ctr" defTabSz="3200400">
              <a:lnSpc>
                <a:spcPct val="90000"/>
              </a:lnSpc>
              <a:spcAft>
                <a:spcPts val="2400"/>
              </a:spcAft>
            </a:pPr>
            <a:r>
              <a:rPr lang="de-DE" sz="6000" b="1" dirty="0">
                <a:solidFill>
                  <a:srgbClr val="FF0000"/>
                </a:solidFill>
              </a:rPr>
              <a:t>SARS-CoV-2</a:t>
            </a:r>
            <a:r>
              <a:rPr lang="de-DE" altLang="de-DE" sz="6000" b="1" kern="1200" dirty="0">
                <a:solidFill>
                  <a:srgbClr val="FF0000"/>
                </a:solidFill>
              </a:rPr>
              <a:t>  </a:t>
            </a:r>
          </a:p>
          <a:p>
            <a:pPr lvl="0" algn="ctr" defTabSz="3200400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</a:pPr>
            <a:endParaRPr lang="de-DE" altLang="de-DE" sz="4800" b="1" kern="1200" dirty="0">
              <a:solidFill>
                <a:srgbClr val="FF0000"/>
              </a:solidFill>
            </a:endParaRPr>
          </a:p>
          <a:p>
            <a:pPr lvl="0" algn="ctr" defTabSz="3200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altLang="de-DE" sz="4800" dirty="0">
              <a:solidFill>
                <a:srgbClr val="FF0000"/>
              </a:solidFill>
            </a:endParaRPr>
          </a:p>
          <a:p>
            <a:pPr lvl="0" algn="ctr" defTabSz="3200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altLang="de-DE" sz="4800" b="1" dirty="0">
              <a:solidFill>
                <a:srgbClr val="FF0000"/>
              </a:solidFill>
            </a:endParaRPr>
          </a:p>
        </p:txBody>
      </p:sp>
      <p:sp>
        <p:nvSpPr>
          <p:cNvPr id="10" name="Freihandform 9"/>
          <p:cNvSpPr/>
          <p:nvPr/>
        </p:nvSpPr>
        <p:spPr>
          <a:xfrm>
            <a:off x="241900" y="7899673"/>
            <a:ext cx="9360007" cy="6816595"/>
          </a:xfrm>
          <a:custGeom>
            <a:avLst/>
            <a:gdLst>
              <a:gd name="connsiteX0" fmla="*/ 0 w 9360007"/>
              <a:gd name="connsiteY0" fmla="*/ 817948 h 8179476"/>
              <a:gd name="connsiteX1" fmla="*/ 817948 w 9360007"/>
              <a:gd name="connsiteY1" fmla="*/ 0 h 8179476"/>
              <a:gd name="connsiteX2" fmla="*/ 8542059 w 9360007"/>
              <a:gd name="connsiteY2" fmla="*/ 0 h 8179476"/>
              <a:gd name="connsiteX3" fmla="*/ 9360007 w 9360007"/>
              <a:gd name="connsiteY3" fmla="*/ 817948 h 8179476"/>
              <a:gd name="connsiteX4" fmla="*/ 9360007 w 9360007"/>
              <a:gd name="connsiteY4" fmla="*/ 7361528 h 8179476"/>
              <a:gd name="connsiteX5" fmla="*/ 8542059 w 9360007"/>
              <a:gd name="connsiteY5" fmla="*/ 8179476 h 8179476"/>
              <a:gd name="connsiteX6" fmla="*/ 817948 w 9360007"/>
              <a:gd name="connsiteY6" fmla="*/ 8179476 h 8179476"/>
              <a:gd name="connsiteX7" fmla="*/ 0 w 9360007"/>
              <a:gd name="connsiteY7" fmla="*/ 7361528 h 8179476"/>
              <a:gd name="connsiteX8" fmla="*/ 0 w 9360007"/>
              <a:gd name="connsiteY8" fmla="*/ 817948 h 8179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60007" h="8179476">
                <a:moveTo>
                  <a:pt x="0" y="817948"/>
                </a:moveTo>
                <a:cubicBezTo>
                  <a:pt x="0" y="366208"/>
                  <a:pt x="366208" y="0"/>
                  <a:pt x="817948" y="0"/>
                </a:cubicBezTo>
                <a:lnTo>
                  <a:pt x="8542059" y="0"/>
                </a:lnTo>
                <a:cubicBezTo>
                  <a:pt x="8993799" y="0"/>
                  <a:pt x="9360007" y="366208"/>
                  <a:pt x="9360007" y="817948"/>
                </a:cubicBezTo>
                <a:lnTo>
                  <a:pt x="9360007" y="7361528"/>
                </a:lnTo>
                <a:cubicBezTo>
                  <a:pt x="9360007" y="7813268"/>
                  <a:pt x="8993799" y="8179476"/>
                  <a:pt x="8542059" y="8179476"/>
                </a:cubicBezTo>
                <a:lnTo>
                  <a:pt x="817948" y="8179476"/>
                </a:lnTo>
                <a:cubicBezTo>
                  <a:pt x="366208" y="8179476"/>
                  <a:pt x="0" y="7813268"/>
                  <a:pt x="0" y="7361528"/>
                </a:cubicBezTo>
                <a:lnTo>
                  <a:pt x="0" y="817948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1169" tIns="315769" rIns="341169" bIns="315769" numCol="1" spcCol="1270" anchor="ctr" anchorCtr="0">
            <a:noAutofit/>
          </a:bodyPr>
          <a:lstStyle/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altLang="de-DE" sz="4000" b="1" kern="1200" dirty="0">
                <a:solidFill>
                  <a:srgbClr val="FF0000"/>
                </a:solidFill>
              </a:rPr>
              <a:t>Informationen über </a:t>
            </a:r>
            <a:r>
              <a:rPr lang="de-DE" sz="4000" b="1" dirty="0">
                <a:solidFill>
                  <a:srgbClr val="FF0000"/>
                </a:solidFill>
              </a:rPr>
              <a:t>SARS-CoV-2</a:t>
            </a:r>
            <a:endParaRPr lang="de-DE" altLang="de-DE" sz="4000" b="1" dirty="0">
              <a:solidFill>
                <a:srgbClr val="FF0000"/>
              </a:solidFill>
            </a:endParaRPr>
          </a:p>
          <a:p>
            <a:pPr lvl="0" algn="l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altLang="de-DE" sz="3200" kern="1200" dirty="0"/>
              <a:t>Seit </a:t>
            </a:r>
            <a:r>
              <a:rPr lang="de-DE" altLang="de-DE" sz="3200" kern="1200" dirty="0">
                <a:solidFill>
                  <a:schemeClr val="tx1"/>
                </a:solidFill>
              </a:rPr>
              <a:t>Anfang Dezember 2019 sind </a:t>
            </a:r>
            <a:r>
              <a:rPr lang="de-DE" altLang="de-DE" sz="3200" dirty="0">
                <a:solidFill>
                  <a:schemeClr val="tx1"/>
                </a:solidFill>
              </a:rPr>
              <a:t>ausgehend von </a:t>
            </a:r>
            <a:r>
              <a:rPr lang="de-DE" altLang="de-DE" sz="3200" kern="1200" dirty="0">
                <a:solidFill>
                  <a:schemeClr val="tx1"/>
                </a:solidFill>
              </a:rPr>
              <a:t>Wuhan, der </a:t>
            </a:r>
            <a:r>
              <a:rPr lang="de-DE" altLang="de-DE" sz="3200" kern="1200" dirty="0"/>
              <a:t>Hauptstadt der zentralchinesischen Provinz Hubei, vermehrt Fälle von Atemwegserkrankungen durch ein neuartiges </a:t>
            </a:r>
            <a:r>
              <a:rPr lang="de-DE" altLang="de-DE" sz="3200" dirty="0" err="1"/>
              <a:t>Coronavirus</a:t>
            </a:r>
            <a:r>
              <a:rPr lang="de-DE" altLang="de-DE" sz="3200" dirty="0"/>
              <a:t> (SARS-CoV-2) vorwiegend in China aufgetreten</a:t>
            </a:r>
            <a:r>
              <a:rPr lang="de-DE" altLang="de-DE" sz="3200" kern="1200" dirty="0"/>
              <a:t>.</a:t>
            </a:r>
          </a:p>
          <a:p>
            <a:pPr lvl="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altLang="de-DE" sz="3200" u="sng" dirty="0">
                <a:solidFill>
                  <a:schemeClr val="tx1"/>
                </a:solidFill>
              </a:rPr>
              <a:t>Die Krankheit wird von Mensch zu Mensch, primär über Sekrete der Atemwege, übertragen. </a:t>
            </a:r>
          </a:p>
          <a:p>
            <a:pPr lvl="0" algn="l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altLang="de-DE" sz="3200" kern="1200" dirty="0"/>
              <a:t>Nach einer Inkubationszeit </a:t>
            </a:r>
            <a:r>
              <a:rPr lang="de-DE" altLang="de-DE" sz="3200" dirty="0">
                <a:solidFill>
                  <a:schemeClr val="tx1"/>
                </a:solidFill>
              </a:rPr>
              <a:t>von bis zu 14 Tagen </a:t>
            </a:r>
            <a:r>
              <a:rPr lang="de-DE" altLang="de-DE" sz="3200" kern="1200" dirty="0"/>
              <a:t>können folgende Symptome auftreten:</a:t>
            </a:r>
          </a:p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altLang="de-DE" sz="3400" b="1" kern="1200" dirty="0" smtClean="0">
                <a:solidFill>
                  <a:schemeClr val="tx1"/>
                </a:solidFill>
              </a:rPr>
              <a:t>Fieber, </a:t>
            </a:r>
            <a:r>
              <a:rPr lang="de-DE" altLang="de-DE" sz="3400" b="1" kern="1200" dirty="0">
                <a:solidFill>
                  <a:schemeClr val="tx1"/>
                </a:solidFill>
              </a:rPr>
              <a:t>Husten, Atemnot</a:t>
            </a:r>
          </a:p>
        </p:txBody>
      </p:sp>
      <p:sp>
        <p:nvSpPr>
          <p:cNvPr id="11" name="Freihandform 10"/>
          <p:cNvSpPr/>
          <p:nvPr/>
        </p:nvSpPr>
        <p:spPr>
          <a:xfrm>
            <a:off x="225305" y="15128840"/>
            <a:ext cx="9360000" cy="8890630"/>
          </a:xfrm>
          <a:custGeom>
            <a:avLst/>
            <a:gdLst>
              <a:gd name="connsiteX0" fmla="*/ 0 w 9360007"/>
              <a:gd name="connsiteY0" fmla="*/ 539807 h 5398065"/>
              <a:gd name="connsiteX1" fmla="*/ 539807 w 9360007"/>
              <a:gd name="connsiteY1" fmla="*/ 0 h 5398065"/>
              <a:gd name="connsiteX2" fmla="*/ 8820201 w 9360007"/>
              <a:gd name="connsiteY2" fmla="*/ 0 h 5398065"/>
              <a:gd name="connsiteX3" fmla="*/ 9360008 w 9360007"/>
              <a:gd name="connsiteY3" fmla="*/ 539807 h 5398065"/>
              <a:gd name="connsiteX4" fmla="*/ 9360007 w 9360007"/>
              <a:gd name="connsiteY4" fmla="*/ 4858259 h 5398065"/>
              <a:gd name="connsiteX5" fmla="*/ 8820200 w 9360007"/>
              <a:gd name="connsiteY5" fmla="*/ 5398066 h 5398065"/>
              <a:gd name="connsiteX6" fmla="*/ 539807 w 9360007"/>
              <a:gd name="connsiteY6" fmla="*/ 5398065 h 5398065"/>
              <a:gd name="connsiteX7" fmla="*/ 0 w 9360007"/>
              <a:gd name="connsiteY7" fmla="*/ 4858258 h 5398065"/>
              <a:gd name="connsiteX8" fmla="*/ 0 w 9360007"/>
              <a:gd name="connsiteY8" fmla="*/ 539807 h 5398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60007" h="5398065">
                <a:moveTo>
                  <a:pt x="0" y="539807"/>
                </a:moveTo>
                <a:cubicBezTo>
                  <a:pt x="0" y="241680"/>
                  <a:pt x="241680" y="0"/>
                  <a:pt x="539807" y="0"/>
                </a:cubicBezTo>
                <a:lnTo>
                  <a:pt x="8820201" y="0"/>
                </a:lnTo>
                <a:cubicBezTo>
                  <a:pt x="9118328" y="0"/>
                  <a:pt x="9360008" y="241680"/>
                  <a:pt x="9360008" y="539807"/>
                </a:cubicBezTo>
                <a:cubicBezTo>
                  <a:pt x="9360008" y="1979291"/>
                  <a:pt x="9360007" y="3418775"/>
                  <a:pt x="9360007" y="4858259"/>
                </a:cubicBezTo>
                <a:cubicBezTo>
                  <a:pt x="9360007" y="5156386"/>
                  <a:pt x="9118327" y="5398066"/>
                  <a:pt x="8820200" y="5398066"/>
                </a:cubicBezTo>
                <a:lnTo>
                  <a:pt x="539807" y="5398065"/>
                </a:lnTo>
                <a:cubicBezTo>
                  <a:pt x="241680" y="5398065"/>
                  <a:pt x="0" y="5156385"/>
                  <a:pt x="0" y="4858258"/>
                </a:cubicBezTo>
                <a:lnTo>
                  <a:pt x="0" y="539807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59704" tIns="234304" rIns="259704" bIns="234304" numCol="1" spcCol="1270" anchor="ctr" anchorCtr="0">
            <a:noAutofit/>
          </a:bodyPr>
          <a:lstStyle/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altLang="de-DE" sz="4000" b="1" kern="1200" dirty="0">
                <a:solidFill>
                  <a:srgbClr val="FF0000"/>
                </a:solidFill>
              </a:rPr>
              <a:t>Nach Ihrer </a:t>
            </a:r>
            <a:r>
              <a:rPr lang="de-DE" altLang="de-DE" sz="4000" b="1" u="sng" kern="1200" dirty="0">
                <a:solidFill>
                  <a:srgbClr val="FF0000"/>
                </a:solidFill>
              </a:rPr>
              <a:t>Einreise</a:t>
            </a:r>
            <a:r>
              <a:rPr lang="de-DE" altLang="de-DE" sz="4000" b="1" kern="1200" dirty="0">
                <a:solidFill>
                  <a:srgbClr val="FF0000"/>
                </a:solidFill>
              </a:rPr>
              <a:t> aus </a:t>
            </a:r>
            <a:r>
              <a:rPr lang="de-DE" altLang="de-DE" sz="4000" b="1" dirty="0">
                <a:solidFill>
                  <a:srgbClr val="FF0000"/>
                </a:solidFill>
              </a:rPr>
              <a:t>Gebieten, in denen COVID-19-Fälle vorkommen</a:t>
            </a:r>
            <a:endParaRPr lang="de-DE" altLang="de-DE" sz="4000" b="1" dirty="0">
              <a:solidFill>
                <a:srgbClr val="FF0000"/>
              </a:solidFill>
            </a:endParaRPr>
          </a:p>
          <a:p>
            <a:pPr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altLang="de-DE" sz="3200" b="1" dirty="0"/>
              <a:t>Wenn Sie innerhalb von 14 Tagen nach </a:t>
            </a:r>
            <a:r>
              <a:rPr lang="de-DE" altLang="de-DE" sz="3200" b="1" u="sng" dirty="0"/>
              <a:t>Einreise</a:t>
            </a:r>
            <a:r>
              <a:rPr lang="de-DE" altLang="de-DE" sz="3200" b="1" dirty="0"/>
              <a:t> </a:t>
            </a:r>
            <a:r>
              <a:rPr lang="de-DE" altLang="de-DE" sz="3200" b="1" dirty="0" smtClean="0"/>
              <a:t>Fieber</a:t>
            </a:r>
            <a:r>
              <a:rPr lang="de-DE" altLang="de-DE" sz="3200" b="1" dirty="0"/>
              <a:t>, Husten oder Atemnot entwickeln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de-DE" altLang="de-DE" sz="3200" dirty="0"/>
              <a:t>vermeiden Sie unnötige Kontakte,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de-DE" altLang="de-DE" sz="3200" dirty="0"/>
              <a:t>bleiben Sie nach Möglichkeit zu Hause,</a:t>
            </a:r>
          </a:p>
          <a:p>
            <a:pPr marL="45720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de-DE" altLang="de-DE" sz="3200" dirty="0"/>
              <a:t>halten Sie beim Husten und Niesen Abstand zu anderen und drehen Sie sich weg; halten Sie die Armbeuge vor Mund und Nase oder benutzen Sie ein Taschentuch, das sie sofort </a:t>
            </a:r>
            <a:r>
              <a:rPr lang="de-DE" altLang="de-DE" sz="3200" dirty="0" smtClean="0"/>
              <a:t>entsorgen (Husten- und </a:t>
            </a:r>
            <a:r>
              <a:rPr lang="de-DE" altLang="de-DE" sz="3200" dirty="0" err="1" smtClean="0"/>
              <a:t>Niesetiquette</a:t>
            </a:r>
            <a:r>
              <a:rPr lang="de-DE" altLang="de-DE" sz="3200" dirty="0" smtClean="0"/>
              <a:t>),</a:t>
            </a:r>
            <a:endParaRPr lang="de-DE" altLang="de-DE" sz="3200" dirty="0"/>
          </a:p>
          <a:p>
            <a:pPr marL="45720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de-DE" altLang="de-DE" sz="3200" dirty="0"/>
              <a:t>waschen Sie sich regelmäßig die Hände gründlich mit Wasser und Seife, vermeiden Sie das Berühren von Augen, Nase und </a:t>
            </a:r>
            <a:r>
              <a:rPr lang="de-DE" altLang="de-DE" sz="3200" dirty="0" smtClean="0"/>
              <a:t>Mund (Händehygiene),</a:t>
            </a:r>
            <a:endParaRPr lang="de-DE" altLang="de-DE" sz="3200" dirty="0"/>
          </a:p>
          <a:p>
            <a:pPr marL="45720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de-DE" altLang="de-DE" sz="3200" dirty="0"/>
              <a:t>suchen Sie nach telefonischer Anmeldung, unter Hinweis auf Ihre Reise, einen Arzt auf</a:t>
            </a:r>
            <a:r>
              <a:rPr lang="de-DE" altLang="de-DE" sz="3200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13" name="Freihandform 12"/>
          <p:cNvSpPr/>
          <p:nvPr/>
        </p:nvSpPr>
        <p:spPr>
          <a:xfrm>
            <a:off x="10195074" y="3018207"/>
            <a:ext cx="9899999" cy="33620856"/>
          </a:xfrm>
          <a:custGeom>
            <a:avLst/>
            <a:gdLst>
              <a:gd name="connsiteX0" fmla="*/ 0 w 9899999"/>
              <a:gd name="connsiteY0" fmla="*/ 990000 h 33688421"/>
              <a:gd name="connsiteX1" fmla="*/ 990000 w 9899999"/>
              <a:gd name="connsiteY1" fmla="*/ 0 h 33688421"/>
              <a:gd name="connsiteX2" fmla="*/ 8909999 w 9899999"/>
              <a:gd name="connsiteY2" fmla="*/ 0 h 33688421"/>
              <a:gd name="connsiteX3" fmla="*/ 9899999 w 9899999"/>
              <a:gd name="connsiteY3" fmla="*/ 990000 h 33688421"/>
              <a:gd name="connsiteX4" fmla="*/ 9899999 w 9899999"/>
              <a:gd name="connsiteY4" fmla="*/ 32698421 h 33688421"/>
              <a:gd name="connsiteX5" fmla="*/ 8909999 w 9899999"/>
              <a:gd name="connsiteY5" fmla="*/ 33688421 h 33688421"/>
              <a:gd name="connsiteX6" fmla="*/ 990000 w 9899999"/>
              <a:gd name="connsiteY6" fmla="*/ 33688421 h 33688421"/>
              <a:gd name="connsiteX7" fmla="*/ 0 w 9899999"/>
              <a:gd name="connsiteY7" fmla="*/ 32698421 h 33688421"/>
              <a:gd name="connsiteX8" fmla="*/ 0 w 9899999"/>
              <a:gd name="connsiteY8" fmla="*/ 990000 h 33688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99999" h="33688421">
                <a:moveTo>
                  <a:pt x="0" y="990000"/>
                </a:moveTo>
                <a:cubicBezTo>
                  <a:pt x="0" y="443238"/>
                  <a:pt x="443238" y="0"/>
                  <a:pt x="990000" y="0"/>
                </a:cubicBezTo>
                <a:lnTo>
                  <a:pt x="8909999" y="0"/>
                </a:lnTo>
                <a:cubicBezTo>
                  <a:pt x="9456761" y="0"/>
                  <a:pt x="9899999" y="443238"/>
                  <a:pt x="9899999" y="990000"/>
                </a:cubicBezTo>
                <a:lnTo>
                  <a:pt x="9899999" y="32698421"/>
                </a:lnTo>
                <a:cubicBezTo>
                  <a:pt x="9899999" y="33245183"/>
                  <a:pt x="9456761" y="33688421"/>
                  <a:pt x="8909999" y="33688421"/>
                </a:cubicBezTo>
                <a:lnTo>
                  <a:pt x="990000" y="33688421"/>
                </a:lnTo>
                <a:cubicBezTo>
                  <a:pt x="443238" y="33688421"/>
                  <a:pt x="0" y="33245183"/>
                  <a:pt x="0" y="32698421"/>
                </a:cubicBezTo>
                <a:lnTo>
                  <a:pt x="0" y="99000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1">
            <a:scrgbClr r="0" g="0" b="0"/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4320" tIns="274320" rIns="274320" bIns="23856215" numCol="1" spcCol="1270" anchor="ctr" anchorCtr="0">
            <a:noAutofit/>
          </a:bodyPr>
          <a:lstStyle/>
          <a:p>
            <a:pPr algn="ctr" defTabSz="3200400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</a:pPr>
            <a:r>
              <a:rPr lang="de-DE" altLang="de-DE" sz="7200" b="1" dirty="0" err="1">
                <a:solidFill>
                  <a:srgbClr val="FF0000"/>
                </a:solidFill>
              </a:rPr>
              <a:t>Novel</a:t>
            </a:r>
            <a:r>
              <a:rPr lang="de-DE" altLang="de-DE" sz="7200" b="1" dirty="0">
                <a:solidFill>
                  <a:srgbClr val="FF0000"/>
                </a:solidFill>
              </a:rPr>
              <a:t> </a:t>
            </a:r>
            <a:r>
              <a:rPr lang="de-DE" altLang="de-DE" sz="7200" b="1" dirty="0" err="1">
                <a:solidFill>
                  <a:srgbClr val="FF0000"/>
                </a:solidFill>
              </a:rPr>
              <a:t>Coronavirus</a:t>
            </a:r>
            <a:r>
              <a:rPr lang="de-DE" altLang="de-DE" sz="7200" b="1" dirty="0">
                <a:solidFill>
                  <a:srgbClr val="FF0000"/>
                </a:solidFill>
              </a:rPr>
              <a:t> </a:t>
            </a:r>
          </a:p>
          <a:p>
            <a:pPr algn="ctr" defTabSz="3200400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</a:pPr>
            <a:r>
              <a:rPr lang="de-DE" altLang="de-DE" sz="6000" b="1" dirty="0">
                <a:solidFill>
                  <a:srgbClr val="FF0000"/>
                </a:solidFill>
              </a:rPr>
              <a:t>SARS-CoV-2  </a:t>
            </a:r>
          </a:p>
          <a:p>
            <a:pPr algn="ctr" defTabSz="3200400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</a:pPr>
            <a:endParaRPr lang="de-DE" altLang="de-DE" sz="4800" b="1" dirty="0">
              <a:solidFill>
                <a:srgbClr val="FF0000"/>
              </a:solidFill>
            </a:endParaRPr>
          </a:p>
          <a:p>
            <a:pPr algn="ctr" defTabSz="3200400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</a:pPr>
            <a:endParaRPr lang="de-DE" altLang="de-DE" sz="4800" b="1" dirty="0">
              <a:solidFill>
                <a:srgbClr val="FF0000"/>
              </a:solidFill>
            </a:endParaRPr>
          </a:p>
          <a:p>
            <a:pPr algn="ctr" defTabSz="3200400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</a:pPr>
            <a:endParaRPr lang="de-DE" altLang="de-DE" sz="4800" b="1" dirty="0">
              <a:solidFill>
                <a:srgbClr val="FF0000"/>
              </a:solidFill>
            </a:endParaRPr>
          </a:p>
        </p:txBody>
      </p:sp>
      <p:sp>
        <p:nvSpPr>
          <p:cNvPr id="16" name="Freihandform 15"/>
          <p:cNvSpPr/>
          <p:nvPr/>
        </p:nvSpPr>
        <p:spPr>
          <a:xfrm>
            <a:off x="10448594" y="7935460"/>
            <a:ext cx="9360007" cy="6780808"/>
          </a:xfrm>
          <a:custGeom>
            <a:avLst/>
            <a:gdLst>
              <a:gd name="connsiteX0" fmla="*/ 0 w 9360007"/>
              <a:gd name="connsiteY0" fmla="*/ 736253 h 7362528"/>
              <a:gd name="connsiteX1" fmla="*/ 736253 w 9360007"/>
              <a:gd name="connsiteY1" fmla="*/ 0 h 7362528"/>
              <a:gd name="connsiteX2" fmla="*/ 8623754 w 9360007"/>
              <a:gd name="connsiteY2" fmla="*/ 0 h 7362528"/>
              <a:gd name="connsiteX3" fmla="*/ 9360007 w 9360007"/>
              <a:gd name="connsiteY3" fmla="*/ 736253 h 7362528"/>
              <a:gd name="connsiteX4" fmla="*/ 9360007 w 9360007"/>
              <a:gd name="connsiteY4" fmla="*/ 6626275 h 7362528"/>
              <a:gd name="connsiteX5" fmla="*/ 8623754 w 9360007"/>
              <a:gd name="connsiteY5" fmla="*/ 7362528 h 7362528"/>
              <a:gd name="connsiteX6" fmla="*/ 736253 w 9360007"/>
              <a:gd name="connsiteY6" fmla="*/ 7362528 h 7362528"/>
              <a:gd name="connsiteX7" fmla="*/ 0 w 9360007"/>
              <a:gd name="connsiteY7" fmla="*/ 6626275 h 7362528"/>
              <a:gd name="connsiteX8" fmla="*/ 0 w 9360007"/>
              <a:gd name="connsiteY8" fmla="*/ 736253 h 7362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60007" h="7362528">
                <a:moveTo>
                  <a:pt x="0" y="736253"/>
                </a:moveTo>
                <a:cubicBezTo>
                  <a:pt x="0" y="329632"/>
                  <a:pt x="329632" y="0"/>
                  <a:pt x="736253" y="0"/>
                </a:cubicBezTo>
                <a:lnTo>
                  <a:pt x="8623754" y="0"/>
                </a:lnTo>
                <a:cubicBezTo>
                  <a:pt x="9030375" y="0"/>
                  <a:pt x="9360007" y="329632"/>
                  <a:pt x="9360007" y="736253"/>
                </a:cubicBezTo>
                <a:lnTo>
                  <a:pt x="9360007" y="6626275"/>
                </a:lnTo>
                <a:cubicBezTo>
                  <a:pt x="9360007" y="7032896"/>
                  <a:pt x="9030375" y="7362528"/>
                  <a:pt x="8623754" y="7362528"/>
                </a:cubicBezTo>
                <a:lnTo>
                  <a:pt x="736253" y="7362528"/>
                </a:lnTo>
                <a:cubicBezTo>
                  <a:pt x="329632" y="7362528"/>
                  <a:pt x="0" y="7032896"/>
                  <a:pt x="0" y="6626275"/>
                </a:cubicBezTo>
                <a:lnTo>
                  <a:pt x="0" y="736253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17241" tIns="291841" rIns="317241" bIns="291841" numCol="1" spcCol="1270" anchor="ctr" anchorCtr="0">
            <a:noAutofit/>
          </a:bodyPr>
          <a:lstStyle/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altLang="de-DE" sz="4000" b="1" dirty="0">
                <a:solidFill>
                  <a:srgbClr val="FF0000"/>
                </a:solidFill>
              </a:rPr>
              <a:t>Information </a:t>
            </a:r>
            <a:r>
              <a:rPr lang="en-GB" altLang="de-DE" sz="4000" b="1" dirty="0">
                <a:solidFill>
                  <a:srgbClr val="FF0000"/>
                </a:solidFill>
              </a:rPr>
              <a:t>about</a:t>
            </a:r>
            <a:r>
              <a:rPr lang="de-DE" altLang="de-DE" sz="4000" b="1" dirty="0">
                <a:solidFill>
                  <a:srgbClr val="FF0000"/>
                </a:solidFill>
              </a:rPr>
              <a:t> </a:t>
            </a:r>
            <a:r>
              <a:rPr lang="de-DE" sz="4000" b="1" dirty="0">
                <a:solidFill>
                  <a:srgbClr val="FF0000"/>
                </a:solidFill>
              </a:rPr>
              <a:t>SARS-CoV-2</a:t>
            </a:r>
            <a:endParaRPr lang="de-DE" altLang="de-DE" sz="4000" b="1" dirty="0">
              <a:solidFill>
                <a:srgbClr val="FF0000"/>
              </a:solidFill>
            </a:endParaRPr>
          </a:p>
          <a:p>
            <a:pPr lvl="0" defTabSz="1778000">
              <a:lnSpc>
                <a:spcPct val="90000"/>
              </a:lnSpc>
              <a:spcBef>
                <a:spcPts val="1200"/>
              </a:spcBef>
              <a:spcAft>
                <a:spcPct val="35000"/>
              </a:spcAft>
            </a:pPr>
            <a:r>
              <a:rPr lang="en-US" altLang="de-DE" sz="3200" dirty="0"/>
              <a:t>Since early December 2019, there has been an increasing number of cases of respiratory disease caused by a novel coronavirus (</a:t>
            </a:r>
            <a:r>
              <a:rPr lang="de-DE" altLang="de-DE" sz="3200" dirty="0"/>
              <a:t>SARS-CoV-2</a:t>
            </a:r>
            <a:r>
              <a:rPr lang="en-US" altLang="de-DE" sz="3200" dirty="0"/>
              <a:t>) emerged from Wuhan, the capital of central China's Hubei province. Most of the cases appeared within China.</a:t>
            </a:r>
          </a:p>
          <a:p>
            <a:pPr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de-DE" sz="3200" u="sng" dirty="0">
                <a:solidFill>
                  <a:schemeClr val="tx1"/>
                </a:solidFill>
              </a:rPr>
              <a:t>The disease is transmitted from person to person, primarily via respiratory secretions.</a:t>
            </a:r>
          </a:p>
          <a:p>
            <a:pPr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de-DE" sz="3200" dirty="0"/>
              <a:t>The following symptoms may occur after an incubation period of up to 14 days:</a:t>
            </a:r>
          </a:p>
          <a:p>
            <a:pPr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de-DE" sz="3400" b="1" dirty="0">
                <a:solidFill>
                  <a:schemeClr val="tx1"/>
                </a:solidFill>
              </a:rPr>
              <a:t>Fever, cough, difficulty in breathing</a:t>
            </a:r>
            <a:endParaRPr lang="de-DE" altLang="de-DE" sz="3400" b="1" dirty="0">
              <a:solidFill>
                <a:schemeClr val="tx1"/>
              </a:solidFill>
            </a:endParaRPr>
          </a:p>
        </p:txBody>
      </p:sp>
      <p:sp>
        <p:nvSpPr>
          <p:cNvPr id="17" name="Freihandform 16"/>
          <p:cNvSpPr/>
          <p:nvPr/>
        </p:nvSpPr>
        <p:spPr>
          <a:xfrm>
            <a:off x="10489133" y="24236037"/>
            <a:ext cx="9360007" cy="7792024"/>
          </a:xfrm>
          <a:custGeom>
            <a:avLst/>
            <a:gdLst>
              <a:gd name="connsiteX0" fmla="*/ 0 w 9360007"/>
              <a:gd name="connsiteY0" fmla="*/ 778224 h 7782243"/>
              <a:gd name="connsiteX1" fmla="*/ 778224 w 9360007"/>
              <a:gd name="connsiteY1" fmla="*/ 0 h 7782243"/>
              <a:gd name="connsiteX2" fmla="*/ 8581783 w 9360007"/>
              <a:gd name="connsiteY2" fmla="*/ 0 h 7782243"/>
              <a:gd name="connsiteX3" fmla="*/ 9360007 w 9360007"/>
              <a:gd name="connsiteY3" fmla="*/ 778224 h 7782243"/>
              <a:gd name="connsiteX4" fmla="*/ 9360007 w 9360007"/>
              <a:gd name="connsiteY4" fmla="*/ 7004019 h 7782243"/>
              <a:gd name="connsiteX5" fmla="*/ 8581783 w 9360007"/>
              <a:gd name="connsiteY5" fmla="*/ 7782243 h 7782243"/>
              <a:gd name="connsiteX6" fmla="*/ 778224 w 9360007"/>
              <a:gd name="connsiteY6" fmla="*/ 7782243 h 7782243"/>
              <a:gd name="connsiteX7" fmla="*/ 0 w 9360007"/>
              <a:gd name="connsiteY7" fmla="*/ 7004019 h 7782243"/>
              <a:gd name="connsiteX8" fmla="*/ 0 w 9360007"/>
              <a:gd name="connsiteY8" fmla="*/ 778224 h 7782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60007" h="7782243">
                <a:moveTo>
                  <a:pt x="0" y="778224"/>
                </a:moveTo>
                <a:cubicBezTo>
                  <a:pt x="0" y="348423"/>
                  <a:pt x="348423" y="0"/>
                  <a:pt x="778224" y="0"/>
                </a:cubicBezTo>
                <a:lnTo>
                  <a:pt x="8581783" y="0"/>
                </a:lnTo>
                <a:cubicBezTo>
                  <a:pt x="9011584" y="0"/>
                  <a:pt x="9360007" y="348423"/>
                  <a:pt x="9360007" y="778224"/>
                </a:cubicBezTo>
                <a:lnTo>
                  <a:pt x="9360007" y="7004019"/>
                </a:lnTo>
                <a:cubicBezTo>
                  <a:pt x="9360007" y="7433820"/>
                  <a:pt x="9011584" y="7782243"/>
                  <a:pt x="8581783" y="7782243"/>
                </a:cubicBezTo>
                <a:lnTo>
                  <a:pt x="778224" y="7782243"/>
                </a:lnTo>
                <a:cubicBezTo>
                  <a:pt x="348423" y="7782243"/>
                  <a:pt x="0" y="7433820"/>
                  <a:pt x="0" y="7004019"/>
                </a:cubicBezTo>
                <a:lnTo>
                  <a:pt x="0" y="778224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29534" tIns="304134" rIns="329534" bIns="304134" numCol="1" spcCol="1270" anchor="ctr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dirty="0">
                <a:solidFill>
                  <a:srgbClr val="FF0000"/>
                </a:solidFill>
              </a:rPr>
              <a:t>If you come from a </a:t>
            </a:r>
            <a:r>
              <a:rPr lang="en-US" sz="4000" b="1" u="sng" dirty="0">
                <a:solidFill>
                  <a:srgbClr val="FF0000"/>
                </a:solidFill>
              </a:rPr>
              <a:t>risk area</a:t>
            </a:r>
            <a:r>
              <a:rPr lang="en-US" sz="4000" b="1" dirty="0">
                <a:solidFill>
                  <a:srgbClr val="FF0000"/>
                </a:solidFill>
              </a:rPr>
              <a:t>*</a:t>
            </a:r>
          </a:p>
          <a:p>
            <a:pPr lvl="0" defTabSz="1778000">
              <a:lnSpc>
                <a:spcPct val="90000"/>
              </a:lnSpc>
              <a:spcBef>
                <a:spcPts val="1200"/>
              </a:spcBef>
              <a:spcAft>
                <a:spcPct val="35000"/>
              </a:spcAft>
            </a:pPr>
            <a:r>
              <a:rPr lang="en-US" altLang="de-DE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If you have been to </a:t>
            </a:r>
            <a:r>
              <a:rPr lang="en-US" altLang="de-DE" sz="3200" b="1" u="sng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a risk area </a:t>
            </a:r>
            <a:r>
              <a:rPr lang="en-US" altLang="de-DE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within the past 14 days: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en-US" altLang="de-DE" sz="3200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Please avoid unnecessary contacts,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en-US" altLang="de-DE" sz="3200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Stay home as far as possible,</a:t>
            </a:r>
            <a:endParaRPr lang="en-US" altLang="de-DE" sz="3200" dirty="0" smtClean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en-US" altLang="de-DE" sz="3200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If you develop acute respiratory symptoms, regardless of severity, with or without fever, follow the </a:t>
            </a:r>
            <a:r>
              <a:rPr lang="en-US" altLang="de-DE" sz="3200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above mentioned recommendations (hand hygiene, cough and sneeze etiquette),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en-US" altLang="de-DE" sz="3200" dirty="0" smtClean="0">
                <a:solidFill>
                  <a:prstClr val="black"/>
                </a:solidFill>
              </a:rPr>
              <a:t>Should </a:t>
            </a:r>
            <a:r>
              <a:rPr lang="en-US" altLang="de-DE" sz="3200" dirty="0">
                <a:solidFill>
                  <a:prstClr val="black"/>
                </a:solidFill>
              </a:rPr>
              <a:t>you need medical assistance, consult a doctor by telephone beforehand, informing him with reference to your travel</a:t>
            </a:r>
            <a:endParaRPr lang="en-US" altLang="de-DE" sz="3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en-US" altLang="de-DE" sz="3200" dirty="0" smtClean="0">
                <a:solidFill>
                  <a:schemeClr val="tx1"/>
                </a:solidFill>
              </a:rPr>
              <a:t>Please find </a:t>
            </a:r>
            <a:r>
              <a:rPr lang="en-US" altLang="de-DE" sz="3200" dirty="0">
                <a:solidFill>
                  <a:schemeClr val="tx1"/>
                </a:solidFill>
              </a:rPr>
              <a:t>the competent local health authority here: </a:t>
            </a:r>
            <a:r>
              <a:rPr lang="de-DE" altLang="de-DE" sz="3200" dirty="0">
                <a:solidFill>
                  <a:srgbClr val="0070C0"/>
                </a:solidFill>
                <a:hlinkClick r:id="rId4"/>
              </a:rPr>
              <a:t>https://tools.rki.de/plztool/</a:t>
            </a:r>
            <a:endParaRPr lang="de-DE" altLang="de-DE" sz="3200" dirty="0">
              <a:solidFill>
                <a:schemeClr val="tx1"/>
              </a:solidFill>
            </a:endParaRPr>
          </a:p>
        </p:txBody>
      </p:sp>
      <p:sp>
        <p:nvSpPr>
          <p:cNvPr id="18" name="Freihandform 17"/>
          <p:cNvSpPr/>
          <p:nvPr/>
        </p:nvSpPr>
        <p:spPr>
          <a:xfrm>
            <a:off x="10489133" y="15128840"/>
            <a:ext cx="9360007" cy="8890630"/>
          </a:xfrm>
          <a:custGeom>
            <a:avLst/>
            <a:gdLst>
              <a:gd name="connsiteX0" fmla="*/ 0 w 9360007"/>
              <a:gd name="connsiteY0" fmla="*/ 487959 h 4879591"/>
              <a:gd name="connsiteX1" fmla="*/ 487959 w 9360007"/>
              <a:gd name="connsiteY1" fmla="*/ 0 h 4879591"/>
              <a:gd name="connsiteX2" fmla="*/ 8872048 w 9360007"/>
              <a:gd name="connsiteY2" fmla="*/ 0 h 4879591"/>
              <a:gd name="connsiteX3" fmla="*/ 9360007 w 9360007"/>
              <a:gd name="connsiteY3" fmla="*/ 487959 h 4879591"/>
              <a:gd name="connsiteX4" fmla="*/ 9360007 w 9360007"/>
              <a:gd name="connsiteY4" fmla="*/ 4391632 h 4879591"/>
              <a:gd name="connsiteX5" fmla="*/ 8872048 w 9360007"/>
              <a:gd name="connsiteY5" fmla="*/ 4879591 h 4879591"/>
              <a:gd name="connsiteX6" fmla="*/ 487959 w 9360007"/>
              <a:gd name="connsiteY6" fmla="*/ 4879591 h 4879591"/>
              <a:gd name="connsiteX7" fmla="*/ 0 w 9360007"/>
              <a:gd name="connsiteY7" fmla="*/ 4391632 h 4879591"/>
              <a:gd name="connsiteX8" fmla="*/ 0 w 9360007"/>
              <a:gd name="connsiteY8" fmla="*/ 487959 h 4879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60007" h="4879591">
                <a:moveTo>
                  <a:pt x="0" y="487959"/>
                </a:moveTo>
                <a:cubicBezTo>
                  <a:pt x="0" y="218467"/>
                  <a:pt x="218467" y="0"/>
                  <a:pt x="487959" y="0"/>
                </a:cubicBezTo>
                <a:lnTo>
                  <a:pt x="8872048" y="0"/>
                </a:lnTo>
                <a:cubicBezTo>
                  <a:pt x="9141540" y="0"/>
                  <a:pt x="9360007" y="218467"/>
                  <a:pt x="9360007" y="487959"/>
                </a:cubicBezTo>
                <a:lnTo>
                  <a:pt x="9360007" y="4391632"/>
                </a:lnTo>
                <a:cubicBezTo>
                  <a:pt x="9360007" y="4661124"/>
                  <a:pt x="9141540" y="4879591"/>
                  <a:pt x="8872048" y="4879591"/>
                </a:cubicBezTo>
                <a:lnTo>
                  <a:pt x="487959" y="4879591"/>
                </a:lnTo>
                <a:cubicBezTo>
                  <a:pt x="218467" y="4879591"/>
                  <a:pt x="0" y="4661124"/>
                  <a:pt x="0" y="4391632"/>
                </a:cubicBezTo>
                <a:lnTo>
                  <a:pt x="0" y="487959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4518" tIns="219118" rIns="244518" bIns="219118" numCol="1" spcCol="1270" anchor="ctr" anchorCtr="0">
            <a:noAutofit/>
          </a:bodyPr>
          <a:lstStyle/>
          <a:p>
            <a:pPr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altLang="de-DE" sz="4000" b="1" dirty="0">
                <a:solidFill>
                  <a:srgbClr val="FF0000"/>
                </a:solidFill>
              </a:rPr>
              <a:t>After your </a:t>
            </a:r>
            <a:r>
              <a:rPr lang="en-GB" altLang="de-DE" sz="4000" b="1" u="sng" dirty="0">
                <a:solidFill>
                  <a:srgbClr val="FF0000"/>
                </a:solidFill>
              </a:rPr>
              <a:t>entry</a:t>
            </a:r>
            <a:r>
              <a:rPr lang="en-GB" altLang="de-DE" sz="4000" b="1" dirty="0">
                <a:solidFill>
                  <a:srgbClr val="FF0000"/>
                </a:solidFill>
              </a:rPr>
              <a:t> </a:t>
            </a:r>
            <a:r>
              <a:rPr lang="en-GB" altLang="de-DE" sz="4000" b="1" dirty="0">
                <a:solidFill>
                  <a:srgbClr val="FF0000"/>
                </a:solidFill>
              </a:rPr>
              <a:t>from</a:t>
            </a:r>
            <a:r>
              <a:rPr lang="de-DE" altLang="de-DE" sz="4000" b="1" dirty="0">
                <a:solidFill>
                  <a:srgbClr val="FF0000"/>
                </a:solidFill>
              </a:rPr>
              <a:t> </a:t>
            </a:r>
            <a:r>
              <a:rPr lang="de-DE" altLang="de-DE" sz="4000" b="1" dirty="0">
                <a:solidFill>
                  <a:srgbClr val="FF0000"/>
                </a:solidFill>
              </a:rPr>
              <a:t>an </a:t>
            </a:r>
            <a:r>
              <a:rPr lang="de-DE" altLang="de-DE" sz="4000" b="1" dirty="0" err="1" smtClean="0">
                <a:solidFill>
                  <a:srgbClr val="FF0000"/>
                </a:solidFill>
              </a:rPr>
              <a:t>area</a:t>
            </a:r>
            <a:r>
              <a:rPr lang="de-DE" altLang="de-DE" sz="4000" b="1" dirty="0" smtClean="0">
                <a:solidFill>
                  <a:srgbClr val="FF0000"/>
                </a:solidFill>
              </a:rPr>
              <a:t> </a:t>
            </a:r>
            <a:br>
              <a:rPr lang="de-DE" altLang="de-DE" sz="4000" b="1" dirty="0" smtClean="0">
                <a:solidFill>
                  <a:srgbClr val="FF0000"/>
                </a:solidFill>
              </a:rPr>
            </a:br>
            <a:r>
              <a:rPr lang="de-DE" altLang="de-DE" sz="4000" b="1" dirty="0" err="1" smtClean="0">
                <a:solidFill>
                  <a:srgbClr val="FF0000"/>
                </a:solidFill>
              </a:rPr>
              <a:t>with</a:t>
            </a:r>
            <a:r>
              <a:rPr lang="de-DE" altLang="de-DE" sz="4000" b="1" dirty="0" smtClean="0">
                <a:solidFill>
                  <a:srgbClr val="FF0000"/>
                </a:solidFill>
              </a:rPr>
              <a:t> COVID-19 </a:t>
            </a:r>
            <a:r>
              <a:rPr lang="de-DE" altLang="de-DE" sz="4000" b="1" dirty="0" err="1" smtClean="0">
                <a:solidFill>
                  <a:srgbClr val="FF0000"/>
                </a:solidFill>
              </a:rPr>
              <a:t>cases</a:t>
            </a:r>
            <a:endParaRPr lang="de-DE" altLang="de-DE" sz="4000" b="1" dirty="0">
              <a:solidFill>
                <a:srgbClr val="FF0000"/>
              </a:solidFill>
            </a:endParaRPr>
          </a:p>
          <a:p>
            <a:pPr lvl="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de-DE" sz="3200" b="1" dirty="0"/>
              <a:t>If you develop fever, cough or difficulty in breathing within 14 days after </a:t>
            </a:r>
            <a:r>
              <a:rPr lang="en-US" altLang="de-DE" sz="3200" b="1" u="sng" dirty="0"/>
              <a:t>entry</a:t>
            </a:r>
            <a:r>
              <a:rPr lang="en-US" altLang="de-DE" sz="3200" b="1" dirty="0"/>
              <a:t> from </a:t>
            </a:r>
            <a:r>
              <a:rPr lang="en-US" altLang="de-DE" sz="3200" b="1" dirty="0" smtClean="0"/>
              <a:t>an affected area</a:t>
            </a:r>
            <a:endParaRPr lang="en-US" altLang="de-DE" sz="3200" b="1" dirty="0"/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en-GB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Please avoid unnecessary contacts,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en-GB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Stay home </a:t>
            </a:r>
            <a:r>
              <a:rPr lang="en-GB" altLang="de-DE" sz="3200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as far as </a:t>
            </a:r>
            <a:r>
              <a:rPr lang="en-GB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possible,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en-US" altLang="de-DE" sz="3200" dirty="0">
                <a:solidFill>
                  <a:prstClr val="black"/>
                </a:solidFill>
              </a:rPr>
              <a:t>keep your distance from others when coughing and sneezing and turn around; cover your mouth and nose with flexed elbow or use a tissue that you can dispose of </a:t>
            </a:r>
            <a:r>
              <a:rPr lang="en-US" altLang="de-DE" sz="3200" dirty="0" smtClean="0">
                <a:solidFill>
                  <a:prstClr val="black"/>
                </a:solidFill>
              </a:rPr>
              <a:t>immediately (cough and sneeze etiquette),</a:t>
            </a:r>
            <a:endParaRPr lang="en-US" altLang="de-DE" sz="3200" dirty="0">
              <a:solidFill>
                <a:prstClr val="black"/>
              </a:solidFill>
            </a:endParaRP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en-US" altLang="de-DE" sz="3200" dirty="0">
                <a:solidFill>
                  <a:prstClr val="black"/>
                </a:solidFill>
              </a:rPr>
              <a:t>w</a:t>
            </a:r>
            <a:r>
              <a:rPr lang="en-GB" sz="3200" dirty="0">
                <a:solidFill>
                  <a:prstClr val="black"/>
                </a:solidFill>
              </a:rPr>
              <a:t>ash your hands </a:t>
            </a:r>
            <a:r>
              <a:rPr lang="en-US" altLang="de-DE" sz="3200" dirty="0">
                <a:solidFill>
                  <a:prstClr val="black"/>
                </a:solidFill>
              </a:rPr>
              <a:t>regularly</a:t>
            </a:r>
            <a:r>
              <a:rPr lang="pl-PL" sz="3200" dirty="0">
                <a:solidFill>
                  <a:prstClr val="black"/>
                </a:solidFill>
              </a:rPr>
              <a:t> </a:t>
            </a:r>
            <a:r>
              <a:rPr lang="en-GB" sz="3200" dirty="0">
                <a:solidFill>
                  <a:prstClr val="black"/>
                </a:solidFill>
              </a:rPr>
              <a:t>with soap and water, avoid touching your eyes, nose or </a:t>
            </a:r>
            <a:r>
              <a:rPr lang="en-GB" sz="3200" dirty="0" smtClean="0">
                <a:solidFill>
                  <a:prstClr val="black"/>
                </a:solidFill>
              </a:rPr>
              <a:t>mouth (hand hygiene),</a:t>
            </a:r>
            <a:endParaRPr lang="en-GB" sz="3200" dirty="0">
              <a:solidFill>
                <a:prstClr val="black"/>
              </a:solidFill>
            </a:endParaRP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en-US" altLang="de-DE" sz="3200" dirty="0">
                <a:solidFill>
                  <a:prstClr val="black"/>
                </a:solidFill>
              </a:rPr>
              <a:t>should you need medical assistance, consult a doctor by telephone beforehand, informing him with reference to your travel.</a:t>
            </a:r>
          </a:p>
        </p:txBody>
      </p:sp>
      <p:sp>
        <p:nvSpPr>
          <p:cNvPr id="19" name="Freihandform 18"/>
          <p:cNvSpPr/>
          <p:nvPr/>
        </p:nvSpPr>
        <p:spPr>
          <a:xfrm>
            <a:off x="20370061" y="3018207"/>
            <a:ext cx="9899999" cy="33620856"/>
          </a:xfrm>
          <a:custGeom>
            <a:avLst/>
            <a:gdLst>
              <a:gd name="connsiteX0" fmla="*/ 0 w 9899999"/>
              <a:gd name="connsiteY0" fmla="*/ 990000 h 33688421"/>
              <a:gd name="connsiteX1" fmla="*/ 990000 w 9899999"/>
              <a:gd name="connsiteY1" fmla="*/ 0 h 33688421"/>
              <a:gd name="connsiteX2" fmla="*/ 8909999 w 9899999"/>
              <a:gd name="connsiteY2" fmla="*/ 0 h 33688421"/>
              <a:gd name="connsiteX3" fmla="*/ 9899999 w 9899999"/>
              <a:gd name="connsiteY3" fmla="*/ 990000 h 33688421"/>
              <a:gd name="connsiteX4" fmla="*/ 9899999 w 9899999"/>
              <a:gd name="connsiteY4" fmla="*/ 32698421 h 33688421"/>
              <a:gd name="connsiteX5" fmla="*/ 8909999 w 9899999"/>
              <a:gd name="connsiteY5" fmla="*/ 33688421 h 33688421"/>
              <a:gd name="connsiteX6" fmla="*/ 990000 w 9899999"/>
              <a:gd name="connsiteY6" fmla="*/ 33688421 h 33688421"/>
              <a:gd name="connsiteX7" fmla="*/ 0 w 9899999"/>
              <a:gd name="connsiteY7" fmla="*/ 32698421 h 33688421"/>
              <a:gd name="connsiteX8" fmla="*/ 0 w 9899999"/>
              <a:gd name="connsiteY8" fmla="*/ 990000 h 33688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99999" h="33688421">
                <a:moveTo>
                  <a:pt x="0" y="990000"/>
                </a:moveTo>
                <a:cubicBezTo>
                  <a:pt x="0" y="443238"/>
                  <a:pt x="443238" y="0"/>
                  <a:pt x="990000" y="0"/>
                </a:cubicBezTo>
                <a:lnTo>
                  <a:pt x="8909999" y="0"/>
                </a:lnTo>
                <a:cubicBezTo>
                  <a:pt x="9456761" y="0"/>
                  <a:pt x="9899999" y="443238"/>
                  <a:pt x="9899999" y="990000"/>
                </a:cubicBezTo>
                <a:lnTo>
                  <a:pt x="9899999" y="32698421"/>
                </a:lnTo>
                <a:cubicBezTo>
                  <a:pt x="9899999" y="33245183"/>
                  <a:pt x="9456761" y="33688421"/>
                  <a:pt x="8909999" y="33688421"/>
                </a:cubicBezTo>
                <a:lnTo>
                  <a:pt x="990000" y="33688421"/>
                </a:lnTo>
                <a:cubicBezTo>
                  <a:pt x="443238" y="33688421"/>
                  <a:pt x="0" y="33245183"/>
                  <a:pt x="0" y="32698421"/>
                </a:cubicBezTo>
                <a:lnTo>
                  <a:pt x="0" y="99000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1">
            <a:scrgbClr r="0" g="0" b="0"/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0" tIns="247650" rIns="247650" bIns="23829545" numCol="1" spcCol="1270" anchor="ctr" anchorCtr="0">
            <a:noAutofit/>
          </a:bodyPr>
          <a:lstStyle/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de-DE" sz="6500" b="1" kern="1200" dirty="0">
                <a:solidFill>
                  <a:srgbClr val="FF0000"/>
                </a:solidFill>
                <a:ea typeface="新細明體" charset="-120"/>
              </a:rPr>
              <a:t>新型冠狀病</a:t>
            </a:r>
            <a:r>
              <a:rPr lang="zh-TW" altLang="en-US" sz="6500" b="1" dirty="0">
                <a:solidFill>
                  <a:srgbClr val="FF0000"/>
                </a:solidFill>
                <a:ea typeface="新細明體" charset="-120"/>
              </a:rPr>
              <a:t>毒</a:t>
            </a:r>
            <a:endParaRPr lang="de-DE" altLang="zh-TW" sz="6500" b="1" dirty="0">
              <a:solidFill>
                <a:srgbClr val="FF0000"/>
              </a:solidFill>
              <a:ea typeface="新細明體" charset="-120"/>
            </a:endParaRPr>
          </a:p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altLang="de-DE" sz="6000" b="1" dirty="0">
                <a:solidFill>
                  <a:srgbClr val="FF0000"/>
                </a:solidFill>
              </a:rPr>
              <a:t>SARS-CoV-2</a:t>
            </a:r>
          </a:p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altLang="de-DE" sz="4800" b="1" dirty="0">
              <a:solidFill>
                <a:srgbClr val="FF0000"/>
              </a:solidFill>
            </a:endParaRPr>
          </a:p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altLang="de-DE" sz="4800" b="1" dirty="0">
              <a:solidFill>
                <a:srgbClr val="FF0000"/>
              </a:solidFill>
            </a:endParaRPr>
          </a:p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altLang="zh-TW" sz="4800" b="1" dirty="0">
              <a:solidFill>
                <a:srgbClr val="FF0000"/>
              </a:solidFill>
            </a:endParaRPr>
          </a:p>
        </p:txBody>
      </p:sp>
      <p:sp>
        <p:nvSpPr>
          <p:cNvPr id="20" name="Freihandform 19"/>
          <p:cNvSpPr/>
          <p:nvPr/>
        </p:nvSpPr>
        <p:spPr>
          <a:xfrm>
            <a:off x="20652859" y="7924612"/>
            <a:ext cx="9360000" cy="6753556"/>
          </a:xfrm>
          <a:custGeom>
            <a:avLst/>
            <a:gdLst>
              <a:gd name="connsiteX0" fmla="*/ 0 w 9397467"/>
              <a:gd name="connsiteY0" fmla="*/ 897301 h 8973008"/>
              <a:gd name="connsiteX1" fmla="*/ 897301 w 9397467"/>
              <a:gd name="connsiteY1" fmla="*/ 0 h 8973008"/>
              <a:gd name="connsiteX2" fmla="*/ 8500166 w 9397467"/>
              <a:gd name="connsiteY2" fmla="*/ 0 h 8973008"/>
              <a:gd name="connsiteX3" fmla="*/ 9397467 w 9397467"/>
              <a:gd name="connsiteY3" fmla="*/ 897301 h 8973008"/>
              <a:gd name="connsiteX4" fmla="*/ 9397467 w 9397467"/>
              <a:gd name="connsiteY4" fmla="*/ 8075707 h 8973008"/>
              <a:gd name="connsiteX5" fmla="*/ 8500166 w 9397467"/>
              <a:gd name="connsiteY5" fmla="*/ 8973008 h 8973008"/>
              <a:gd name="connsiteX6" fmla="*/ 897301 w 9397467"/>
              <a:gd name="connsiteY6" fmla="*/ 8973008 h 8973008"/>
              <a:gd name="connsiteX7" fmla="*/ 0 w 9397467"/>
              <a:gd name="connsiteY7" fmla="*/ 8075707 h 8973008"/>
              <a:gd name="connsiteX8" fmla="*/ 0 w 9397467"/>
              <a:gd name="connsiteY8" fmla="*/ 897301 h 8973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97467" h="8973008">
                <a:moveTo>
                  <a:pt x="0" y="897301"/>
                </a:moveTo>
                <a:cubicBezTo>
                  <a:pt x="0" y="401735"/>
                  <a:pt x="401735" y="0"/>
                  <a:pt x="897301" y="0"/>
                </a:cubicBezTo>
                <a:lnTo>
                  <a:pt x="8500166" y="0"/>
                </a:lnTo>
                <a:cubicBezTo>
                  <a:pt x="8995732" y="0"/>
                  <a:pt x="9397467" y="401735"/>
                  <a:pt x="9397467" y="897301"/>
                </a:cubicBezTo>
                <a:lnTo>
                  <a:pt x="9397467" y="8075707"/>
                </a:lnTo>
                <a:cubicBezTo>
                  <a:pt x="9397467" y="8571273"/>
                  <a:pt x="8995732" y="8973008"/>
                  <a:pt x="8500166" y="8973008"/>
                </a:cubicBezTo>
                <a:lnTo>
                  <a:pt x="897301" y="8973008"/>
                </a:lnTo>
                <a:cubicBezTo>
                  <a:pt x="401735" y="8973008"/>
                  <a:pt x="0" y="8571273"/>
                  <a:pt x="0" y="8075707"/>
                </a:cubicBezTo>
                <a:lnTo>
                  <a:pt x="0" y="89730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64410" tIns="339010" rIns="364410" bIns="339010" numCol="1" spcCol="1270" anchor="ctr" anchorCtr="0">
            <a:noAutofit/>
          </a:bodyPr>
          <a:lstStyle/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</a:pPr>
            <a:r>
              <a:rPr lang="zh-CN" altLang="de-DE" sz="4000" b="1" dirty="0">
                <a:solidFill>
                  <a:srgbClr val="FF0000"/>
                </a:solidFill>
              </a:rPr>
              <a:t>有关 </a:t>
            </a:r>
            <a:r>
              <a:rPr lang="de-DE" sz="4000" b="1" dirty="0">
                <a:solidFill>
                  <a:srgbClr val="FF0000"/>
                </a:solidFill>
              </a:rPr>
              <a:t>SARS-CoV-2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zh-CN" altLang="de-DE" sz="4000" b="1" dirty="0">
                <a:solidFill>
                  <a:srgbClr val="FF0000"/>
                </a:solidFill>
              </a:rPr>
              <a:t>病毒的信息</a:t>
            </a:r>
            <a:endParaRPr lang="de-DE" altLang="zh-CN" sz="4000" b="1" dirty="0">
              <a:solidFill>
                <a:srgbClr val="FF0000"/>
              </a:solidFill>
            </a:endParaRPr>
          </a:p>
          <a:p>
            <a:pPr lvl="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自</a:t>
            </a:r>
            <a:r>
              <a:rPr lang="de-DE" altLang="zh-CN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2019</a:t>
            </a: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年</a:t>
            </a:r>
            <a:r>
              <a:rPr lang="de-DE" altLang="zh-CN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12</a:t>
            </a: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月</a:t>
            </a:r>
            <a:r>
              <a:rPr lang="ja-JP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初</a:t>
            </a: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以来</a:t>
            </a:r>
            <a:r>
              <a:rPr lang="de-DE" altLang="zh-CN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,</a:t>
            </a: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由起源于中国湖北省武汉市的新型冠状病毒 </a:t>
            </a:r>
            <a:r>
              <a:rPr lang="de-DE" altLang="zh-CN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(</a:t>
            </a:r>
            <a:r>
              <a:rPr lang="de-DE" altLang="de-DE" sz="3200" dirty="0">
                <a:solidFill>
                  <a:schemeClr val="tx1"/>
                </a:solidFill>
              </a:rPr>
              <a:t>SARS-CoV-2</a:t>
            </a:r>
            <a:r>
              <a:rPr lang="de-DE" altLang="de-DE" sz="3200" dirty="0">
                <a:solidFill>
                  <a:prstClr val="black"/>
                </a:solidFill>
              </a:rPr>
              <a:t>)</a:t>
            </a:r>
            <a:r>
              <a:rPr lang="de-DE" altLang="de-DE" sz="3200" dirty="0">
                <a:solidFill>
                  <a:srgbClr val="FF0000"/>
                </a:solidFill>
              </a:rPr>
              <a:t> </a:t>
            </a: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引起的呼吸道疾病病例在持续增多，多数病例发生在中国。</a:t>
            </a:r>
            <a:endParaRPr lang="de-DE" altLang="zh-CN" sz="3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lvl="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altLang="zh-CN" sz="3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lvl="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de-DE" sz="3200" u="sng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该疾病主要通过呼吸道分泌物在人与人之间传播</a:t>
            </a: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。</a:t>
            </a:r>
            <a:endParaRPr lang="de-DE" altLang="zh-CN" sz="3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lvl="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altLang="zh-CN" sz="3200" u="sng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lvl="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经过可长至</a:t>
            </a:r>
            <a:r>
              <a:rPr lang="de-DE" altLang="zh-CN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14</a:t>
            </a: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天的潜伏期，患者可能会出现以下症状：</a:t>
            </a:r>
            <a:endParaRPr lang="de-DE" sz="3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de-DE" sz="3400" b="1" dirty="0">
                <a:solidFill>
                  <a:prstClr val="black"/>
                </a:solidFill>
              </a:rPr>
              <a:t>发烧</a:t>
            </a:r>
            <a:r>
              <a:rPr lang="de-DE" altLang="zh-CN" sz="3400" b="1" dirty="0">
                <a:solidFill>
                  <a:prstClr val="black"/>
                </a:solidFill>
              </a:rPr>
              <a:t>, </a:t>
            </a:r>
            <a:r>
              <a:rPr lang="de-DE" altLang="de-DE" sz="3400" b="1" dirty="0">
                <a:solidFill>
                  <a:prstClr val="black"/>
                </a:solidFill>
              </a:rPr>
              <a:t>  </a:t>
            </a:r>
            <a:r>
              <a:rPr lang="zh-CN" altLang="de-DE" sz="3400" b="1" dirty="0">
                <a:solidFill>
                  <a:prstClr val="black"/>
                </a:solidFill>
              </a:rPr>
              <a:t>咳嗽</a:t>
            </a:r>
            <a:r>
              <a:rPr lang="de-DE" altLang="zh-CN" sz="3400" b="1" dirty="0">
                <a:solidFill>
                  <a:prstClr val="black"/>
                </a:solidFill>
              </a:rPr>
              <a:t>, </a:t>
            </a:r>
            <a:r>
              <a:rPr lang="de-DE" altLang="de-DE" sz="3400" b="1" dirty="0">
                <a:solidFill>
                  <a:prstClr val="black"/>
                </a:solidFill>
              </a:rPr>
              <a:t> </a:t>
            </a:r>
            <a:r>
              <a:rPr lang="zh-CN" altLang="de-DE" sz="3400" b="1" dirty="0">
                <a:solidFill>
                  <a:prstClr val="black"/>
                </a:solidFill>
              </a:rPr>
              <a:t>呼吸困难</a:t>
            </a:r>
            <a:endParaRPr lang="de-DE" sz="3400" b="1" dirty="0">
              <a:solidFill>
                <a:prstClr val="black"/>
              </a:solidFill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92334" y="3414866"/>
            <a:ext cx="3135353" cy="1875352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635431" y="3414867"/>
            <a:ext cx="3067412" cy="18753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788347" y="3414866"/>
            <a:ext cx="3103554" cy="1875352"/>
          </a:xfrm>
          <a:prstGeom prst="rect">
            <a:avLst/>
          </a:prstGeom>
        </p:spPr>
      </p:pic>
      <p:sp>
        <p:nvSpPr>
          <p:cNvPr id="25" name="Textfeld 24"/>
          <p:cNvSpPr txBox="1"/>
          <p:nvPr/>
        </p:nvSpPr>
        <p:spPr>
          <a:xfrm>
            <a:off x="23578144" y="41581592"/>
            <a:ext cx="4431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solidFill>
                  <a:srgbClr val="0070C0"/>
                </a:solidFill>
              </a:rPr>
              <a:t>Weitere  Informationen</a:t>
            </a:r>
            <a:endParaRPr lang="de-DE" sz="2400" b="1" dirty="0">
              <a:solidFill>
                <a:srgbClr val="0070C0"/>
              </a:solidFill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11981794" y="38148667"/>
            <a:ext cx="7204474" cy="1754326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 smtClean="0"/>
              <a:t>Hotline </a:t>
            </a:r>
            <a:r>
              <a:rPr lang="de-DE" sz="3600" b="1" dirty="0"/>
              <a:t>zum neuartigen </a:t>
            </a:r>
            <a:r>
              <a:rPr lang="de-DE" sz="3600" b="1" dirty="0" err="1"/>
              <a:t>Coronavirus</a:t>
            </a:r>
            <a:r>
              <a:rPr lang="de-DE" sz="3600" dirty="0"/>
              <a:t/>
            </a:r>
            <a:br>
              <a:rPr lang="de-DE" sz="3600" dirty="0"/>
            </a:br>
            <a:r>
              <a:rPr lang="de-DE" sz="3600" dirty="0"/>
              <a:t>Bundesministerium für Gesundheit: </a:t>
            </a:r>
            <a:r>
              <a:rPr lang="de-DE" sz="3600" dirty="0" smtClean="0"/>
              <a:t/>
            </a:r>
            <a:br>
              <a:rPr lang="de-DE" sz="3600" dirty="0" smtClean="0"/>
            </a:br>
            <a:r>
              <a:rPr lang="de-DE" sz="3600" dirty="0" smtClean="0"/>
              <a:t>030 </a:t>
            </a:r>
            <a:r>
              <a:rPr lang="de-DE" sz="3600" dirty="0"/>
              <a:t>346 465 </a:t>
            </a:r>
            <a:r>
              <a:rPr lang="de-DE" sz="3600" dirty="0" smtClean="0"/>
              <a:t>100</a:t>
            </a:r>
            <a:endParaRPr lang="de-DE" sz="3600" dirty="0"/>
          </a:p>
        </p:txBody>
      </p:sp>
      <p:pic>
        <p:nvPicPr>
          <p:cNvPr id="27" name="Grafik 2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508344" y="626029"/>
            <a:ext cx="5410677" cy="1637179"/>
          </a:xfrm>
          <a:prstGeom prst="rect">
            <a:avLst/>
          </a:prstGeom>
        </p:spPr>
      </p:pic>
      <p:sp>
        <p:nvSpPr>
          <p:cNvPr id="15" name="Rechteck 14"/>
          <p:cNvSpPr/>
          <p:nvPr/>
        </p:nvSpPr>
        <p:spPr>
          <a:xfrm>
            <a:off x="8391616" y="41785437"/>
            <a:ext cx="13943385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de-DE" altLang="de-DE" sz="2400" dirty="0"/>
              <a:t>Stand: </a:t>
            </a:r>
            <a:r>
              <a:rPr lang="de-DE" altLang="de-DE" sz="2400" dirty="0" smtClean="0"/>
              <a:t>25.02.2020</a:t>
            </a:r>
            <a:endParaRPr lang="de-DE" altLang="de-DE" sz="2400" dirty="0"/>
          </a:p>
        </p:txBody>
      </p:sp>
      <p:sp>
        <p:nvSpPr>
          <p:cNvPr id="28" name="Freihandform 27"/>
          <p:cNvSpPr/>
          <p:nvPr/>
        </p:nvSpPr>
        <p:spPr>
          <a:xfrm>
            <a:off x="225305" y="32246063"/>
            <a:ext cx="9360000" cy="3589997"/>
          </a:xfrm>
          <a:custGeom>
            <a:avLst/>
            <a:gdLst>
              <a:gd name="connsiteX0" fmla="*/ 0 w 9360007"/>
              <a:gd name="connsiteY0" fmla="*/ 539807 h 5398065"/>
              <a:gd name="connsiteX1" fmla="*/ 539807 w 9360007"/>
              <a:gd name="connsiteY1" fmla="*/ 0 h 5398065"/>
              <a:gd name="connsiteX2" fmla="*/ 8820201 w 9360007"/>
              <a:gd name="connsiteY2" fmla="*/ 0 h 5398065"/>
              <a:gd name="connsiteX3" fmla="*/ 9360008 w 9360007"/>
              <a:gd name="connsiteY3" fmla="*/ 539807 h 5398065"/>
              <a:gd name="connsiteX4" fmla="*/ 9360007 w 9360007"/>
              <a:gd name="connsiteY4" fmla="*/ 4858259 h 5398065"/>
              <a:gd name="connsiteX5" fmla="*/ 8820200 w 9360007"/>
              <a:gd name="connsiteY5" fmla="*/ 5398066 h 5398065"/>
              <a:gd name="connsiteX6" fmla="*/ 539807 w 9360007"/>
              <a:gd name="connsiteY6" fmla="*/ 5398065 h 5398065"/>
              <a:gd name="connsiteX7" fmla="*/ 0 w 9360007"/>
              <a:gd name="connsiteY7" fmla="*/ 4858258 h 5398065"/>
              <a:gd name="connsiteX8" fmla="*/ 0 w 9360007"/>
              <a:gd name="connsiteY8" fmla="*/ 539807 h 5398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60007" h="5398065">
                <a:moveTo>
                  <a:pt x="0" y="539807"/>
                </a:moveTo>
                <a:cubicBezTo>
                  <a:pt x="0" y="241680"/>
                  <a:pt x="241680" y="0"/>
                  <a:pt x="539807" y="0"/>
                </a:cubicBezTo>
                <a:lnTo>
                  <a:pt x="8820201" y="0"/>
                </a:lnTo>
                <a:cubicBezTo>
                  <a:pt x="9118328" y="0"/>
                  <a:pt x="9360008" y="241680"/>
                  <a:pt x="9360008" y="539807"/>
                </a:cubicBezTo>
                <a:cubicBezTo>
                  <a:pt x="9360008" y="1979291"/>
                  <a:pt x="9360007" y="3418775"/>
                  <a:pt x="9360007" y="4858259"/>
                </a:cubicBezTo>
                <a:cubicBezTo>
                  <a:pt x="9360007" y="5156386"/>
                  <a:pt x="9118327" y="5398066"/>
                  <a:pt x="8820200" y="5398066"/>
                </a:cubicBezTo>
                <a:lnTo>
                  <a:pt x="539807" y="5398065"/>
                </a:lnTo>
                <a:cubicBezTo>
                  <a:pt x="241680" y="5398065"/>
                  <a:pt x="0" y="5156385"/>
                  <a:pt x="0" y="4858258"/>
                </a:cubicBezTo>
                <a:lnTo>
                  <a:pt x="0" y="539807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59704" tIns="234304" rIns="259704" bIns="234304" numCol="1" spcCol="1270" anchor="ctr" anchorCtr="0">
            <a:noAutofit/>
          </a:bodyPr>
          <a:lstStyle/>
          <a:p>
            <a:pPr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altLang="de-DE" sz="4000" b="1" dirty="0">
              <a:solidFill>
                <a:srgbClr val="FF0000"/>
              </a:solidFill>
            </a:endParaRPr>
          </a:p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altLang="de-DE" sz="4000" b="1" dirty="0">
                <a:solidFill>
                  <a:srgbClr val="FF0000"/>
                </a:solidFill>
              </a:rPr>
              <a:t>Falls Sie </a:t>
            </a:r>
            <a:r>
              <a:rPr lang="de-DE" altLang="de-DE" sz="4000" b="1" u="sng" dirty="0">
                <a:solidFill>
                  <a:srgbClr val="FF0000"/>
                </a:solidFill>
              </a:rPr>
              <a:t>weiterreisen </a:t>
            </a:r>
          </a:p>
          <a:p>
            <a:pPr marL="45720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de-DE" altLang="de-DE" sz="3200" dirty="0" smtClean="0">
                <a:solidFill>
                  <a:schemeClr val="tx1"/>
                </a:solidFill>
              </a:rPr>
              <a:t>Beachten </a:t>
            </a:r>
            <a:r>
              <a:rPr lang="de-DE" altLang="de-DE" sz="3200" dirty="0" smtClean="0">
                <a:solidFill>
                  <a:schemeClr val="tx1"/>
                </a:solidFill>
              </a:rPr>
              <a:t>Sie die Reisehinweise des Auswärtigen Amtes: </a:t>
            </a:r>
            <a:r>
              <a:rPr lang="de-DE" altLang="de-DE" sz="3200" dirty="0">
                <a:solidFill>
                  <a:schemeClr val="accent1"/>
                </a:solidFill>
                <a:hlinkClick r:id="rId9"/>
              </a:rPr>
              <a:t>https://</a:t>
            </a:r>
            <a:r>
              <a:rPr lang="de-DE" altLang="de-DE" sz="3200" dirty="0" smtClean="0">
                <a:solidFill>
                  <a:schemeClr val="accent1"/>
                </a:solidFill>
                <a:hlinkClick r:id="rId9"/>
              </a:rPr>
              <a:t>www.auswaertiges-amt.de/de/ReiseUndSicherheit/reise-und-sicherheitshinweise</a:t>
            </a:r>
            <a:endParaRPr lang="de-DE" altLang="de-DE" sz="3200" dirty="0">
              <a:solidFill>
                <a:schemeClr val="accent1"/>
              </a:solidFill>
            </a:endParaRPr>
          </a:p>
          <a:p>
            <a:pPr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altLang="de-DE" sz="3200" dirty="0"/>
          </a:p>
        </p:txBody>
      </p:sp>
      <p:sp>
        <p:nvSpPr>
          <p:cNvPr id="29" name="Freihandform 28"/>
          <p:cNvSpPr/>
          <p:nvPr/>
        </p:nvSpPr>
        <p:spPr>
          <a:xfrm>
            <a:off x="225305" y="24369317"/>
            <a:ext cx="9360000" cy="7658744"/>
          </a:xfrm>
          <a:custGeom>
            <a:avLst/>
            <a:gdLst>
              <a:gd name="connsiteX0" fmla="*/ 0 w 9360007"/>
              <a:gd name="connsiteY0" fmla="*/ 539807 h 5398065"/>
              <a:gd name="connsiteX1" fmla="*/ 539807 w 9360007"/>
              <a:gd name="connsiteY1" fmla="*/ 0 h 5398065"/>
              <a:gd name="connsiteX2" fmla="*/ 8820201 w 9360007"/>
              <a:gd name="connsiteY2" fmla="*/ 0 h 5398065"/>
              <a:gd name="connsiteX3" fmla="*/ 9360008 w 9360007"/>
              <a:gd name="connsiteY3" fmla="*/ 539807 h 5398065"/>
              <a:gd name="connsiteX4" fmla="*/ 9360007 w 9360007"/>
              <a:gd name="connsiteY4" fmla="*/ 4858259 h 5398065"/>
              <a:gd name="connsiteX5" fmla="*/ 8820200 w 9360007"/>
              <a:gd name="connsiteY5" fmla="*/ 5398066 h 5398065"/>
              <a:gd name="connsiteX6" fmla="*/ 539807 w 9360007"/>
              <a:gd name="connsiteY6" fmla="*/ 5398065 h 5398065"/>
              <a:gd name="connsiteX7" fmla="*/ 0 w 9360007"/>
              <a:gd name="connsiteY7" fmla="*/ 4858258 h 5398065"/>
              <a:gd name="connsiteX8" fmla="*/ 0 w 9360007"/>
              <a:gd name="connsiteY8" fmla="*/ 539807 h 5398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60007" h="5398065">
                <a:moveTo>
                  <a:pt x="0" y="539807"/>
                </a:moveTo>
                <a:cubicBezTo>
                  <a:pt x="0" y="241680"/>
                  <a:pt x="241680" y="0"/>
                  <a:pt x="539807" y="0"/>
                </a:cubicBezTo>
                <a:lnTo>
                  <a:pt x="8820201" y="0"/>
                </a:lnTo>
                <a:cubicBezTo>
                  <a:pt x="9118328" y="0"/>
                  <a:pt x="9360008" y="241680"/>
                  <a:pt x="9360008" y="539807"/>
                </a:cubicBezTo>
                <a:cubicBezTo>
                  <a:pt x="9360008" y="1979291"/>
                  <a:pt x="9360007" y="3418775"/>
                  <a:pt x="9360007" y="4858259"/>
                </a:cubicBezTo>
                <a:cubicBezTo>
                  <a:pt x="9360007" y="5156386"/>
                  <a:pt x="9118327" y="5398066"/>
                  <a:pt x="8820200" y="5398066"/>
                </a:cubicBezTo>
                <a:lnTo>
                  <a:pt x="539807" y="5398065"/>
                </a:lnTo>
                <a:cubicBezTo>
                  <a:pt x="241680" y="5398065"/>
                  <a:pt x="0" y="5156385"/>
                  <a:pt x="0" y="4858258"/>
                </a:cubicBezTo>
                <a:lnTo>
                  <a:pt x="0" y="539807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59704" tIns="234304" rIns="259704" bIns="234304" numCol="1" spcCol="1270" anchor="ctr" anchorCtr="0">
            <a:noAutofit/>
          </a:bodyPr>
          <a:lstStyle/>
          <a:p>
            <a:pPr algn="ctr"/>
            <a:r>
              <a:rPr lang="de-DE" sz="4000" dirty="0"/>
              <a:t> </a:t>
            </a:r>
            <a:r>
              <a:rPr lang="de-DE" sz="4000" b="1" dirty="0">
                <a:solidFill>
                  <a:srgbClr val="FF0000"/>
                </a:solidFill>
              </a:rPr>
              <a:t>Wenn Sie aus einem </a:t>
            </a:r>
            <a:r>
              <a:rPr lang="de-DE" sz="4000" b="1" u="sng" dirty="0">
                <a:solidFill>
                  <a:srgbClr val="FF0000"/>
                </a:solidFill>
              </a:rPr>
              <a:t>Risikogebiet</a:t>
            </a:r>
            <a:r>
              <a:rPr lang="de-DE" sz="4000" b="1" dirty="0">
                <a:solidFill>
                  <a:srgbClr val="FF0000"/>
                </a:solidFill>
              </a:rPr>
              <a:t>* kommen </a:t>
            </a:r>
          </a:p>
          <a:p>
            <a:pPr lvl="0" defTabSz="1778000">
              <a:lnSpc>
                <a:spcPct val="90000"/>
              </a:lnSpc>
              <a:spcBef>
                <a:spcPts val="1200"/>
              </a:spcBef>
              <a:spcAft>
                <a:spcPct val="35000"/>
              </a:spcAft>
            </a:pPr>
            <a:r>
              <a:rPr lang="de-DE" sz="3200" b="1" dirty="0"/>
              <a:t>Wenn Sie sich innerhalb der letzten 14 Tage </a:t>
            </a:r>
            <a:r>
              <a:rPr lang="de-DE" sz="3200" b="1" u="sng" dirty="0"/>
              <a:t>in einem Risikogebiet</a:t>
            </a:r>
            <a:r>
              <a:rPr lang="de-DE" sz="3200" b="1" dirty="0"/>
              <a:t> aufgehalten haben: 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de-DE" altLang="de-DE" sz="3200" dirty="0"/>
              <a:t>vermeiden Sie unnötige Kontakte,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de-DE" altLang="de-DE" sz="3200" dirty="0"/>
              <a:t>bleiben Sie nach Möglichkeit zu Hause</a:t>
            </a:r>
            <a:r>
              <a:rPr lang="de-DE" altLang="de-DE" sz="3200" dirty="0" smtClean="0"/>
              <a:t>,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de-DE" altLang="de-DE" sz="3200" dirty="0" smtClean="0"/>
              <a:t>bei akuten respiratorischen Symptomen jeder Schwere mit oder ohne Fieber halten Sie sich an die oben genannten Verhaltenshinweise zur Händehygiene, Husten- und </a:t>
            </a:r>
            <a:r>
              <a:rPr lang="de-DE" altLang="de-DE" sz="3200" dirty="0" err="1" smtClean="0"/>
              <a:t>Niesetiquette</a:t>
            </a:r>
            <a:r>
              <a:rPr lang="de-DE" altLang="de-DE" sz="3200" dirty="0" smtClean="0"/>
              <a:t>, 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de-DE" altLang="de-DE" sz="3200" dirty="0" smtClean="0"/>
              <a:t>suchen Sie nach telefonischer Anmeldung, unter Hinweis auf Ihre Reise, einen Arzt auf</a:t>
            </a:r>
            <a:r>
              <a:rPr lang="de-DE" altLang="de-DE" sz="3200" dirty="0" smtClean="0"/>
              <a:t>.</a:t>
            </a:r>
            <a:endParaRPr lang="de-DE" altLang="de-DE" sz="3200" dirty="0" smtClean="0"/>
          </a:p>
          <a:p>
            <a:pPr marL="45720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de-DE" altLang="de-DE" sz="3200" dirty="0" smtClean="0"/>
              <a:t>Ihr </a:t>
            </a:r>
            <a:r>
              <a:rPr lang="de-DE" altLang="de-DE" sz="3200" dirty="0"/>
              <a:t>zuständiges Gesundheitsamt finden Sie hier: </a:t>
            </a:r>
            <a:r>
              <a:rPr lang="de-DE" altLang="de-DE" sz="3200" dirty="0">
                <a:hlinkClick r:id="rId4"/>
              </a:rPr>
              <a:t>https://tools.rki.de/plztool/</a:t>
            </a:r>
            <a:endParaRPr lang="de-DE" altLang="de-DE" sz="3200" dirty="0"/>
          </a:p>
        </p:txBody>
      </p:sp>
      <p:sp>
        <p:nvSpPr>
          <p:cNvPr id="31" name="Freihandform 30"/>
          <p:cNvSpPr/>
          <p:nvPr/>
        </p:nvSpPr>
        <p:spPr>
          <a:xfrm>
            <a:off x="20660151" y="15128840"/>
            <a:ext cx="9360000" cy="8582500"/>
          </a:xfrm>
          <a:custGeom>
            <a:avLst/>
            <a:gdLst>
              <a:gd name="connsiteX0" fmla="*/ 0 w 9160759"/>
              <a:gd name="connsiteY0" fmla="*/ 916076 h 12538664"/>
              <a:gd name="connsiteX1" fmla="*/ 916076 w 9160759"/>
              <a:gd name="connsiteY1" fmla="*/ 0 h 12538664"/>
              <a:gd name="connsiteX2" fmla="*/ 8244683 w 9160759"/>
              <a:gd name="connsiteY2" fmla="*/ 0 h 12538664"/>
              <a:gd name="connsiteX3" fmla="*/ 9160759 w 9160759"/>
              <a:gd name="connsiteY3" fmla="*/ 916076 h 12538664"/>
              <a:gd name="connsiteX4" fmla="*/ 9160759 w 9160759"/>
              <a:gd name="connsiteY4" fmla="*/ 11622588 h 12538664"/>
              <a:gd name="connsiteX5" fmla="*/ 8244683 w 9160759"/>
              <a:gd name="connsiteY5" fmla="*/ 12538664 h 12538664"/>
              <a:gd name="connsiteX6" fmla="*/ 916076 w 9160759"/>
              <a:gd name="connsiteY6" fmla="*/ 12538664 h 12538664"/>
              <a:gd name="connsiteX7" fmla="*/ 0 w 9160759"/>
              <a:gd name="connsiteY7" fmla="*/ 11622588 h 12538664"/>
              <a:gd name="connsiteX8" fmla="*/ 0 w 9160759"/>
              <a:gd name="connsiteY8" fmla="*/ 916076 h 12538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60759" h="12538664">
                <a:moveTo>
                  <a:pt x="0" y="916076"/>
                </a:moveTo>
                <a:cubicBezTo>
                  <a:pt x="0" y="410141"/>
                  <a:pt x="410141" y="0"/>
                  <a:pt x="916076" y="0"/>
                </a:cubicBezTo>
                <a:lnTo>
                  <a:pt x="8244683" y="0"/>
                </a:lnTo>
                <a:cubicBezTo>
                  <a:pt x="8750618" y="0"/>
                  <a:pt x="9160759" y="410141"/>
                  <a:pt x="9160759" y="916076"/>
                </a:cubicBezTo>
                <a:lnTo>
                  <a:pt x="9160759" y="11622588"/>
                </a:lnTo>
                <a:cubicBezTo>
                  <a:pt x="9160759" y="12128523"/>
                  <a:pt x="8750618" y="12538664"/>
                  <a:pt x="8244683" y="12538664"/>
                </a:cubicBezTo>
                <a:lnTo>
                  <a:pt x="916076" y="12538664"/>
                </a:lnTo>
                <a:cubicBezTo>
                  <a:pt x="410141" y="12538664"/>
                  <a:pt x="0" y="12128523"/>
                  <a:pt x="0" y="11622588"/>
                </a:cubicBezTo>
                <a:lnTo>
                  <a:pt x="0" y="916076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69909" tIns="344509" rIns="369909" bIns="344509" numCol="1" spcCol="1270" anchor="ctr" anchorCtr="0">
            <a:noAutofit/>
          </a:bodyPr>
          <a:lstStyle/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</a:pPr>
            <a:r>
              <a:rPr lang="zh-CN" altLang="de-DE" sz="4000" b="1" dirty="0">
                <a:solidFill>
                  <a:srgbClr val="FF0000"/>
                </a:solidFill>
              </a:rPr>
              <a:t>如果您由中国入境</a:t>
            </a:r>
            <a:endParaRPr lang="de-DE" altLang="zh-CN" sz="4000" b="1" dirty="0">
              <a:solidFill>
                <a:srgbClr val="FF0000"/>
              </a:solidFill>
            </a:endParaRPr>
          </a:p>
          <a:p>
            <a:pPr lvl="0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</a:pPr>
            <a:r>
              <a:rPr lang="zh-CN" altLang="de-DE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如果您在</a:t>
            </a:r>
            <a:r>
              <a:rPr lang="zh-CN" altLang="zh-CN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抵达欧洲</a:t>
            </a:r>
            <a:r>
              <a:rPr lang="zh-CN" altLang="de-DE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后的</a:t>
            </a:r>
            <a:r>
              <a:rPr lang="de-DE" altLang="zh-CN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14</a:t>
            </a:r>
            <a:r>
              <a:rPr lang="zh-CN" altLang="de-DE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天内</a:t>
            </a:r>
            <a:r>
              <a:rPr lang="zh-CN" altLang="zh-CN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出现</a:t>
            </a:r>
            <a:r>
              <a:rPr lang="zh-CN" altLang="de-DE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发烧，咳嗽或</a:t>
            </a:r>
            <a:r>
              <a:rPr lang="zh-CN" altLang="zh-CN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呼吸困难</a:t>
            </a:r>
            <a:r>
              <a:rPr lang="zh-CN" altLang="de-DE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的症状</a:t>
            </a:r>
            <a:r>
              <a:rPr lang="de-DE" altLang="zh-CN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: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请尽可能避免与人接触</a:t>
            </a:r>
            <a:r>
              <a:rPr lang="de-DE" altLang="zh-CN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,</a:t>
            </a:r>
            <a:endParaRPr lang="de-DE" sz="3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请在家中或酒店内逗留</a:t>
            </a:r>
            <a:r>
              <a:rPr lang="de-DE" altLang="zh-CN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,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在咳嗽</a:t>
            </a:r>
            <a:r>
              <a:rPr lang="zh-CN" altLang="zh-CN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，</a:t>
            </a: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打喷嚏时请转身</a:t>
            </a:r>
            <a:r>
              <a:rPr lang="zh-CN" altLang="zh-CN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，</a:t>
            </a: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以保持与他人的距离。将弯曲的手臂挡在嘴鼻部，或使用一次性手帕并立即处理</a:t>
            </a:r>
            <a:r>
              <a:rPr lang="de-DE" altLang="zh-CN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,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请常用皂液和水洗手，避免触摸眼，鼻和嘴部</a:t>
            </a:r>
            <a:r>
              <a:rPr lang="de-DE" altLang="zh-CN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,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在就医之前请提前通过电话将您的旅行史及症状告知医务人员。</a:t>
            </a:r>
            <a:endParaRPr lang="de-DE" altLang="zh-CN" sz="3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33" name="Freihandform 32"/>
          <p:cNvSpPr/>
          <p:nvPr/>
        </p:nvSpPr>
        <p:spPr>
          <a:xfrm>
            <a:off x="20660152" y="24019470"/>
            <a:ext cx="9360000" cy="6280483"/>
          </a:xfrm>
          <a:custGeom>
            <a:avLst/>
            <a:gdLst>
              <a:gd name="connsiteX0" fmla="*/ 0 w 9360007"/>
              <a:gd name="connsiteY0" fmla="*/ 539807 h 5398065"/>
              <a:gd name="connsiteX1" fmla="*/ 539807 w 9360007"/>
              <a:gd name="connsiteY1" fmla="*/ 0 h 5398065"/>
              <a:gd name="connsiteX2" fmla="*/ 8820201 w 9360007"/>
              <a:gd name="connsiteY2" fmla="*/ 0 h 5398065"/>
              <a:gd name="connsiteX3" fmla="*/ 9360008 w 9360007"/>
              <a:gd name="connsiteY3" fmla="*/ 539807 h 5398065"/>
              <a:gd name="connsiteX4" fmla="*/ 9360007 w 9360007"/>
              <a:gd name="connsiteY4" fmla="*/ 4858259 h 5398065"/>
              <a:gd name="connsiteX5" fmla="*/ 8820200 w 9360007"/>
              <a:gd name="connsiteY5" fmla="*/ 5398066 h 5398065"/>
              <a:gd name="connsiteX6" fmla="*/ 539807 w 9360007"/>
              <a:gd name="connsiteY6" fmla="*/ 5398065 h 5398065"/>
              <a:gd name="connsiteX7" fmla="*/ 0 w 9360007"/>
              <a:gd name="connsiteY7" fmla="*/ 4858258 h 5398065"/>
              <a:gd name="connsiteX8" fmla="*/ 0 w 9360007"/>
              <a:gd name="connsiteY8" fmla="*/ 539807 h 5398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60007" h="5398065">
                <a:moveTo>
                  <a:pt x="0" y="539807"/>
                </a:moveTo>
                <a:cubicBezTo>
                  <a:pt x="0" y="241680"/>
                  <a:pt x="241680" y="0"/>
                  <a:pt x="539807" y="0"/>
                </a:cubicBezTo>
                <a:lnTo>
                  <a:pt x="8820201" y="0"/>
                </a:lnTo>
                <a:cubicBezTo>
                  <a:pt x="9118328" y="0"/>
                  <a:pt x="9360008" y="241680"/>
                  <a:pt x="9360008" y="539807"/>
                </a:cubicBezTo>
                <a:cubicBezTo>
                  <a:pt x="9360008" y="1979291"/>
                  <a:pt x="9360007" y="3418775"/>
                  <a:pt x="9360007" y="4858259"/>
                </a:cubicBezTo>
                <a:cubicBezTo>
                  <a:pt x="9360007" y="5156386"/>
                  <a:pt x="9118327" y="5398066"/>
                  <a:pt x="8820200" y="5398066"/>
                </a:cubicBezTo>
                <a:lnTo>
                  <a:pt x="539807" y="5398065"/>
                </a:lnTo>
                <a:cubicBezTo>
                  <a:pt x="241680" y="5398065"/>
                  <a:pt x="0" y="5156385"/>
                  <a:pt x="0" y="4858258"/>
                </a:cubicBezTo>
                <a:lnTo>
                  <a:pt x="0" y="539807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59704" tIns="234304" rIns="259704" bIns="234304" numCol="1" spcCol="1270" anchor="ctr" anchorCtr="0">
            <a:noAutofit/>
          </a:bodyPr>
          <a:lstStyle/>
          <a:p>
            <a:pPr lvl="0" algn="ctr"/>
            <a:r>
              <a:rPr lang="zh-CN" altLang="de-DE" sz="4000" b="1" dirty="0">
                <a:solidFill>
                  <a:srgbClr val="FF0000"/>
                </a:solidFill>
              </a:rPr>
              <a:t>如果您来自</a:t>
            </a:r>
            <a:r>
              <a:rPr lang="zh-CN" altLang="de-DE" sz="4000" b="1" u="sng" dirty="0">
                <a:solidFill>
                  <a:srgbClr val="FF0000"/>
                </a:solidFill>
              </a:rPr>
              <a:t>疫区</a:t>
            </a:r>
            <a:r>
              <a:rPr lang="de-DE" altLang="zh-CN" sz="4000" b="1" dirty="0">
                <a:solidFill>
                  <a:srgbClr val="FF0000"/>
                </a:solidFill>
              </a:rPr>
              <a:t>*</a:t>
            </a:r>
          </a:p>
          <a:p>
            <a:pPr lvl="0" algn="ctr"/>
            <a:endParaRPr lang="de-DE" altLang="zh-CN" sz="4000" b="1" u="sng" dirty="0">
              <a:solidFill>
                <a:srgbClr val="FF0000"/>
              </a:solidFill>
            </a:endParaRPr>
          </a:p>
          <a:p>
            <a:pPr lvl="0"/>
            <a:r>
              <a:rPr lang="zh-CN" altLang="de-DE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如果您在过去的</a:t>
            </a:r>
            <a:r>
              <a:rPr lang="de-DE" altLang="zh-CN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14</a:t>
            </a:r>
            <a:r>
              <a:rPr lang="zh-CN" altLang="de-DE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天内曾有过</a:t>
            </a:r>
            <a:r>
              <a:rPr lang="zh-CN" altLang="de-DE" sz="3200" b="1" u="sng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疫区逗留史</a:t>
            </a:r>
            <a:r>
              <a:rPr lang="de-DE" altLang="zh-CN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:</a:t>
            </a:r>
          </a:p>
          <a:p>
            <a:pPr lvl="0"/>
            <a:endParaRPr lang="de-DE" sz="32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无论有没有症状，请通过电话向您属地的卫生当局通报您的行程。 他们将会为您提供必要的行为建议。</a:t>
            </a:r>
            <a:endParaRPr lang="de-DE" altLang="zh-CN" sz="3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您可以在这里找到相应负责的卫生当局</a:t>
            </a:r>
            <a:r>
              <a:rPr lang="de-DE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: </a:t>
            </a:r>
            <a:r>
              <a:rPr lang="de-DE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hlinkClick r:id="rId4"/>
              </a:rPr>
              <a:t>https://tools.rki.de/plztool/</a:t>
            </a:r>
            <a:endParaRPr lang="de-DE" altLang="de-DE" sz="3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34" name="Freihandform 33"/>
          <p:cNvSpPr/>
          <p:nvPr/>
        </p:nvSpPr>
        <p:spPr>
          <a:xfrm>
            <a:off x="10448594" y="32244335"/>
            <a:ext cx="9207544" cy="3624812"/>
          </a:xfrm>
          <a:custGeom>
            <a:avLst/>
            <a:gdLst>
              <a:gd name="connsiteX0" fmla="*/ 0 w 9360007"/>
              <a:gd name="connsiteY0" fmla="*/ 539807 h 5398065"/>
              <a:gd name="connsiteX1" fmla="*/ 539807 w 9360007"/>
              <a:gd name="connsiteY1" fmla="*/ 0 h 5398065"/>
              <a:gd name="connsiteX2" fmla="*/ 8820201 w 9360007"/>
              <a:gd name="connsiteY2" fmla="*/ 0 h 5398065"/>
              <a:gd name="connsiteX3" fmla="*/ 9360008 w 9360007"/>
              <a:gd name="connsiteY3" fmla="*/ 539807 h 5398065"/>
              <a:gd name="connsiteX4" fmla="*/ 9360007 w 9360007"/>
              <a:gd name="connsiteY4" fmla="*/ 4858259 h 5398065"/>
              <a:gd name="connsiteX5" fmla="*/ 8820200 w 9360007"/>
              <a:gd name="connsiteY5" fmla="*/ 5398066 h 5398065"/>
              <a:gd name="connsiteX6" fmla="*/ 539807 w 9360007"/>
              <a:gd name="connsiteY6" fmla="*/ 5398065 h 5398065"/>
              <a:gd name="connsiteX7" fmla="*/ 0 w 9360007"/>
              <a:gd name="connsiteY7" fmla="*/ 4858258 h 5398065"/>
              <a:gd name="connsiteX8" fmla="*/ 0 w 9360007"/>
              <a:gd name="connsiteY8" fmla="*/ 539807 h 5398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60007" h="5398065">
                <a:moveTo>
                  <a:pt x="0" y="539807"/>
                </a:moveTo>
                <a:cubicBezTo>
                  <a:pt x="0" y="241680"/>
                  <a:pt x="241680" y="0"/>
                  <a:pt x="539807" y="0"/>
                </a:cubicBezTo>
                <a:lnTo>
                  <a:pt x="8820201" y="0"/>
                </a:lnTo>
                <a:cubicBezTo>
                  <a:pt x="9118328" y="0"/>
                  <a:pt x="9360008" y="241680"/>
                  <a:pt x="9360008" y="539807"/>
                </a:cubicBezTo>
                <a:cubicBezTo>
                  <a:pt x="9360008" y="1979291"/>
                  <a:pt x="9360007" y="3418775"/>
                  <a:pt x="9360007" y="4858259"/>
                </a:cubicBezTo>
                <a:cubicBezTo>
                  <a:pt x="9360007" y="5156386"/>
                  <a:pt x="9118327" y="5398066"/>
                  <a:pt x="8820200" y="5398066"/>
                </a:cubicBezTo>
                <a:lnTo>
                  <a:pt x="539807" y="5398065"/>
                </a:lnTo>
                <a:cubicBezTo>
                  <a:pt x="241680" y="5398065"/>
                  <a:pt x="0" y="5156385"/>
                  <a:pt x="0" y="4858258"/>
                </a:cubicBezTo>
                <a:lnTo>
                  <a:pt x="0" y="539807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59704" tIns="234304" rIns="259704" bIns="234304" numCol="1" spcCol="1270" anchor="ctr" anchorCtr="0">
            <a:noAutofit/>
          </a:bodyPr>
          <a:lstStyle/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de-DE" sz="4000" b="1" dirty="0">
                <a:solidFill>
                  <a:srgbClr val="FF0000"/>
                </a:solidFill>
              </a:rPr>
              <a:t>If you </a:t>
            </a:r>
            <a:r>
              <a:rPr lang="en-US" altLang="de-DE" sz="4000" b="1" u="sng" dirty="0">
                <a:solidFill>
                  <a:srgbClr val="FF0000"/>
                </a:solidFill>
              </a:rPr>
              <a:t>continue your journey</a:t>
            </a:r>
          </a:p>
          <a:p>
            <a:pPr marL="45720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en-US" altLang="de-DE" sz="3200" dirty="0"/>
              <a:t>Should you </a:t>
            </a:r>
            <a:r>
              <a:rPr lang="en-US" altLang="de-DE" sz="3200" dirty="0">
                <a:solidFill>
                  <a:schemeClr val="tx1"/>
                </a:solidFill>
              </a:rPr>
              <a:t>develop symptoms during your </a:t>
            </a:r>
            <a:r>
              <a:rPr lang="en-US" altLang="de-DE" sz="3200" dirty="0" smtClean="0">
                <a:solidFill>
                  <a:schemeClr val="tx1"/>
                </a:solidFill>
              </a:rPr>
              <a:t>travel, please </a:t>
            </a:r>
            <a:r>
              <a:rPr lang="en-US" altLang="de-DE" sz="3200" dirty="0">
                <a:solidFill>
                  <a:schemeClr val="tx1"/>
                </a:solidFill>
              </a:rPr>
              <a:t>inform the </a:t>
            </a:r>
            <a:r>
              <a:rPr lang="en-US" altLang="de-DE" sz="3200" dirty="0" smtClean="0">
                <a:solidFill>
                  <a:schemeClr val="tx1"/>
                </a:solidFill>
              </a:rPr>
              <a:t>crew </a:t>
            </a:r>
            <a:r>
              <a:rPr lang="en-US" altLang="de-DE" sz="3200" dirty="0">
                <a:solidFill>
                  <a:schemeClr val="tx1"/>
                </a:solidFill>
              </a:rPr>
              <a:t>immediately</a:t>
            </a:r>
            <a:r>
              <a:rPr lang="en-US" altLang="de-DE" sz="3200" dirty="0" smtClean="0"/>
              <a:t>.</a:t>
            </a:r>
            <a:endParaRPr lang="de-DE" altLang="de-DE" sz="3200" dirty="0"/>
          </a:p>
        </p:txBody>
      </p:sp>
      <p:sp>
        <p:nvSpPr>
          <p:cNvPr id="35" name="Freihandform 34"/>
          <p:cNvSpPr/>
          <p:nvPr/>
        </p:nvSpPr>
        <p:spPr>
          <a:xfrm>
            <a:off x="20747819" y="30616634"/>
            <a:ext cx="9207544" cy="5377049"/>
          </a:xfrm>
          <a:custGeom>
            <a:avLst/>
            <a:gdLst>
              <a:gd name="connsiteX0" fmla="*/ 0 w 9360007"/>
              <a:gd name="connsiteY0" fmla="*/ 539807 h 5398065"/>
              <a:gd name="connsiteX1" fmla="*/ 539807 w 9360007"/>
              <a:gd name="connsiteY1" fmla="*/ 0 h 5398065"/>
              <a:gd name="connsiteX2" fmla="*/ 8820201 w 9360007"/>
              <a:gd name="connsiteY2" fmla="*/ 0 h 5398065"/>
              <a:gd name="connsiteX3" fmla="*/ 9360008 w 9360007"/>
              <a:gd name="connsiteY3" fmla="*/ 539807 h 5398065"/>
              <a:gd name="connsiteX4" fmla="*/ 9360007 w 9360007"/>
              <a:gd name="connsiteY4" fmla="*/ 4858259 h 5398065"/>
              <a:gd name="connsiteX5" fmla="*/ 8820200 w 9360007"/>
              <a:gd name="connsiteY5" fmla="*/ 5398066 h 5398065"/>
              <a:gd name="connsiteX6" fmla="*/ 539807 w 9360007"/>
              <a:gd name="connsiteY6" fmla="*/ 5398065 h 5398065"/>
              <a:gd name="connsiteX7" fmla="*/ 0 w 9360007"/>
              <a:gd name="connsiteY7" fmla="*/ 4858258 h 5398065"/>
              <a:gd name="connsiteX8" fmla="*/ 0 w 9360007"/>
              <a:gd name="connsiteY8" fmla="*/ 539807 h 5398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60007" h="5398065">
                <a:moveTo>
                  <a:pt x="0" y="539807"/>
                </a:moveTo>
                <a:cubicBezTo>
                  <a:pt x="0" y="241680"/>
                  <a:pt x="241680" y="0"/>
                  <a:pt x="539807" y="0"/>
                </a:cubicBezTo>
                <a:lnTo>
                  <a:pt x="8820201" y="0"/>
                </a:lnTo>
                <a:cubicBezTo>
                  <a:pt x="9118328" y="0"/>
                  <a:pt x="9360008" y="241680"/>
                  <a:pt x="9360008" y="539807"/>
                </a:cubicBezTo>
                <a:cubicBezTo>
                  <a:pt x="9360008" y="1979291"/>
                  <a:pt x="9360007" y="3418775"/>
                  <a:pt x="9360007" y="4858259"/>
                </a:cubicBezTo>
                <a:cubicBezTo>
                  <a:pt x="9360007" y="5156386"/>
                  <a:pt x="9118327" y="5398066"/>
                  <a:pt x="8820200" y="5398066"/>
                </a:cubicBezTo>
                <a:lnTo>
                  <a:pt x="539807" y="5398065"/>
                </a:lnTo>
                <a:cubicBezTo>
                  <a:pt x="241680" y="5398065"/>
                  <a:pt x="0" y="5156385"/>
                  <a:pt x="0" y="4858258"/>
                </a:cubicBezTo>
                <a:lnTo>
                  <a:pt x="0" y="539807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59704" tIns="234304" rIns="259704" bIns="234304" numCol="1" spcCol="1270" anchor="ctr" anchorCtr="0">
            <a:noAutofit/>
          </a:bodyPr>
          <a:lstStyle/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de-DE" sz="4000" b="1" dirty="0">
                <a:solidFill>
                  <a:srgbClr val="FF0000"/>
                </a:solidFill>
              </a:rPr>
              <a:t>如果您</a:t>
            </a:r>
            <a:r>
              <a:rPr lang="zh-CN" altLang="de-DE" sz="4000" b="1" u="sng" dirty="0">
                <a:solidFill>
                  <a:srgbClr val="FF0000"/>
                </a:solidFill>
              </a:rPr>
              <a:t>继续您的旅程</a:t>
            </a:r>
            <a:endParaRPr lang="de-DE" altLang="de-DE" sz="4000" b="1" u="sng" dirty="0">
              <a:solidFill>
                <a:srgbClr val="FF0000"/>
              </a:solidFill>
            </a:endParaRP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若您在飞行中出现症状，请立即通知机组人员。</a:t>
            </a:r>
            <a:endParaRPr lang="de-DE" altLang="de-DE" sz="3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若您在机场逗留时出现症状，请立即通知机场工作人员。</a:t>
            </a:r>
            <a:endParaRPr lang="de-DE" altLang="de-DE" sz="3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851648" y="41137113"/>
            <a:ext cx="4472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rgbClr val="0070C0"/>
                </a:solidFill>
              </a:rPr>
              <a:t>* Risikogebiete / </a:t>
            </a:r>
            <a:r>
              <a:rPr lang="de-DE" sz="2400" b="1" dirty="0" err="1">
                <a:solidFill>
                  <a:srgbClr val="0070C0"/>
                </a:solidFill>
              </a:rPr>
              <a:t>risk</a:t>
            </a:r>
            <a:r>
              <a:rPr lang="de-DE" sz="2400" b="1" dirty="0">
                <a:solidFill>
                  <a:srgbClr val="0070C0"/>
                </a:solidFill>
              </a:rPr>
              <a:t> </a:t>
            </a:r>
            <a:r>
              <a:rPr lang="de-DE" sz="2400" b="1" dirty="0" err="1">
                <a:solidFill>
                  <a:srgbClr val="0070C0"/>
                </a:solidFill>
              </a:rPr>
              <a:t>areas</a:t>
            </a:r>
            <a:endParaRPr lang="de-DE" sz="2400" b="1" dirty="0">
              <a:solidFill>
                <a:srgbClr val="0070C0"/>
              </a:solidFill>
            </a:endParaRPr>
          </a:p>
        </p:txBody>
      </p:sp>
      <p:pic>
        <p:nvPicPr>
          <p:cNvPr id="30" name="Grafik 2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25" y="214313"/>
            <a:ext cx="4709490" cy="2803894"/>
          </a:xfrm>
          <a:prstGeom prst="rect">
            <a:avLst/>
          </a:prstGeom>
        </p:spPr>
      </p:pic>
      <p:pic>
        <p:nvPicPr>
          <p:cNvPr id="4" name="Picture 2" descr="S:\Projekte\RKI_nCoV-Lage\3.Kommunikation\5.9.Poster-Verkehrsmittel\qr-code_AA_2020-02-24_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303" y="36887216"/>
            <a:ext cx="4505190" cy="4505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Textfeld 31"/>
          <p:cNvSpPr txBox="1"/>
          <p:nvPr/>
        </p:nvSpPr>
        <p:spPr>
          <a:xfrm>
            <a:off x="5444201" y="41241821"/>
            <a:ext cx="4472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solidFill>
                  <a:srgbClr val="0070C0"/>
                </a:solidFill>
              </a:rPr>
              <a:t>Reisehinweise Auswärtiges Amt</a:t>
            </a:r>
            <a:endParaRPr lang="de-DE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18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945</Words>
  <Application>Microsoft Office PowerPoint</Application>
  <PresentationFormat>Benutzerdefiniert</PresentationFormat>
  <Paragraphs>80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 Theme</vt:lpstr>
      <vt:lpstr>PowerPoint-Präsentation</vt:lpstr>
    </vt:vector>
  </TitlesOfParts>
  <Company>..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Ehlers, Lena</dc:creator>
  <cp:lastModifiedBy>an der Heiden, Maria</cp:lastModifiedBy>
  <cp:revision>145</cp:revision>
  <cp:lastPrinted>2020-02-13T12:53:20Z</cp:lastPrinted>
  <dcterms:created xsi:type="dcterms:W3CDTF">2020-01-22T12:16:58Z</dcterms:created>
  <dcterms:modified xsi:type="dcterms:W3CDTF">2020-02-25T12:32:29Z</dcterms:modified>
</cp:coreProperties>
</file>