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326" r:id="rId4"/>
    <p:sldId id="334" r:id="rId5"/>
    <p:sldId id="333" r:id="rId6"/>
    <p:sldId id="341" r:id="rId7"/>
    <p:sldId id="342" r:id="rId8"/>
    <p:sldId id="344" r:id="rId9"/>
    <p:sldId id="345" r:id="rId10"/>
    <p:sldId id="348" r:id="rId11"/>
    <p:sldId id="349" r:id="rId12"/>
  </p:sldIdLst>
  <p:sldSz cx="9144000" cy="6858000" type="screen4x3"/>
  <p:notesSz cx="9928225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2757" autoAdjust="0"/>
  </p:normalViewPr>
  <p:slideViewPr>
    <p:cSldViewPr>
      <p:cViewPr>
        <p:scale>
          <a:sx n="120" d="100"/>
          <a:sy n="120" d="100"/>
        </p:scale>
        <p:origin x="-1368" y="-180"/>
      </p:cViewPr>
      <p:guideLst>
        <p:guide orient="horz" pos="4319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rki.local\daten\Projekte\RKI_nCoV-Lage\2.Themen\2.1.Epidemiologie\ZIG_1\Lage-AG\Iran_COVID-19_2020-26-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neue Fälle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Tabelle1!$A$2:$A$8</c:f>
              <c:numCache>
                <c:formatCode>[$-407]d/\ mmm/;@</c:formatCode>
                <c:ptCount val="7"/>
                <c:pt idx="0">
                  <c:v>43880</c:v>
                </c:pt>
                <c:pt idx="1">
                  <c:v>43881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  <c:pt idx="5">
                  <c:v>43885</c:v>
                </c:pt>
                <c:pt idx="6">
                  <c:v>43886</c:v>
                </c:pt>
              </c:numCache>
            </c:num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13</c:v>
                </c:pt>
                <c:pt idx="3">
                  <c:v>10</c:v>
                </c:pt>
                <c:pt idx="4">
                  <c:v>14</c:v>
                </c:pt>
                <c:pt idx="5">
                  <c:v>18</c:v>
                </c:pt>
                <c:pt idx="6">
                  <c:v>34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Todesfälle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Tabelle1!$A$2:$A$8</c:f>
              <c:numCache>
                <c:formatCode>[$-407]d/\ mmm/;@</c:formatCode>
                <c:ptCount val="7"/>
                <c:pt idx="0">
                  <c:v>43880</c:v>
                </c:pt>
                <c:pt idx="1">
                  <c:v>43881</c:v>
                </c:pt>
                <c:pt idx="2">
                  <c:v>43882</c:v>
                </c:pt>
                <c:pt idx="3">
                  <c:v>43883</c:v>
                </c:pt>
                <c:pt idx="4">
                  <c:v>43884</c:v>
                </c:pt>
                <c:pt idx="5">
                  <c:v>43885</c:v>
                </c:pt>
                <c:pt idx="6">
                  <c:v>43886</c:v>
                </c:pt>
              </c:numCache>
            </c:numRef>
          </c:cat>
          <c:val>
            <c:numRef>
              <c:f>Tabelle1!$C$2:$C$8</c:f>
              <c:numCache>
                <c:formatCode>General</c:formatCode>
                <c:ptCount val="7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0828544"/>
        <c:axId val="111977216"/>
      </c:barChart>
      <c:dateAx>
        <c:axId val="110828544"/>
        <c:scaling>
          <c:orientation val="minMax"/>
        </c:scaling>
        <c:delete val="0"/>
        <c:axPos val="b"/>
        <c:numFmt formatCode="[$-407]d/\ mmm/;@" sourceLinked="1"/>
        <c:majorTickMark val="out"/>
        <c:minorTickMark val="none"/>
        <c:tickLblPos val="nextTo"/>
        <c:txPr>
          <a:bodyPr rot="-2400000" vert="horz"/>
          <a:lstStyle/>
          <a:p>
            <a:pPr>
              <a:defRPr/>
            </a:pPr>
            <a:endParaRPr lang="de-DE"/>
          </a:p>
        </c:txPr>
        <c:crossAx val="111977216"/>
        <c:crosses val="autoZero"/>
        <c:auto val="0"/>
        <c:lblOffset val="100"/>
        <c:baseTimeUnit val="days"/>
      </c:dateAx>
      <c:valAx>
        <c:axId val="111977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82854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595" y="0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A0050C8F-7430-4065-AF7F-F6CF7E4050CF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595" y="6456378"/>
            <a:ext cx="4303313" cy="340210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C214FDFF-57F4-45F7-9070-06FACBEA3A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692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6" y="1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F75C241-34BA-47B5-A481-0FECBE3B4B13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28976"/>
            <a:ext cx="7943850" cy="3059113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4"/>
            <a:ext cx="4302125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6" y="6456364"/>
            <a:ext cx="4303713" cy="33972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5D94784D-ACB2-4C06-BA24-2437C87E07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175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Karte</a:t>
            </a:r>
            <a:r>
              <a:rPr lang="en-US" baseline="0" dirty="0" smtClean="0"/>
              <a:t>, Iran</a:t>
            </a:r>
          </a:p>
          <a:p>
            <a:r>
              <a:rPr lang="en-US" baseline="0" dirty="0" err="1" smtClean="0"/>
              <a:t>Dunkelrot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erster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bestätigter</a:t>
            </a:r>
            <a:r>
              <a:rPr lang="en-US" baseline="0" dirty="0" smtClean="0"/>
              <a:t> Fall (Qom)</a:t>
            </a:r>
          </a:p>
          <a:p>
            <a:r>
              <a:rPr lang="en-US" baseline="0" dirty="0" smtClean="0"/>
              <a:t>Rot = </a:t>
            </a:r>
            <a:r>
              <a:rPr lang="en-US" baseline="0" dirty="0" err="1" smtClean="0"/>
              <a:t>Bestätigte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Fälle</a:t>
            </a:r>
            <a:endParaRPr lang="en-US" baseline="0" dirty="0" smtClean="0"/>
          </a:p>
          <a:p>
            <a:r>
              <a:rPr lang="en-US" baseline="0" dirty="0" err="1" smtClean="0"/>
              <a:t>Blau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Verdachtsfäll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07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608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Länder außerhalb China (minus Deutschland)</a:t>
            </a:r>
            <a:r>
              <a:rPr lang="de-DE" baseline="0" dirty="0" smtClean="0"/>
              <a:t> mit &gt;5 Fällen (plus „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“ Länder zusammengefasst)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Provinzen</a:t>
            </a:r>
            <a:r>
              <a:rPr lang="de-DE" baseline="0" dirty="0" smtClean="0"/>
              <a:t> in China mit einer Inzidenz &gt;1 plus Tianjin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FA927-0DED-4E9D-937D-FD41C51A016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91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dk1"/>
                </a:solidFill>
              </a:rPr>
              <a:t>Israel, </a:t>
            </a:r>
            <a:r>
              <a:rPr lang="en-US" dirty="0" err="1" smtClean="0">
                <a:solidFill>
                  <a:schemeClr val="dk1"/>
                </a:solidFill>
              </a:rPr>
              <a:t>Jordanien</a:t>
            </a:r>
            <a:r>
              <a:rPr lang="en-US" dirty="0" smtClean="0">
                <a:solidFill>
                  <a:schemeClr val="dk1"/>
                </a:solidFill>
              </a:rPr>
              <a:t>, Bahrain </a:t>
            </a:r>
            <a:r>
              <a:rPr lang="en-US" dirty="0" err="1" smtClean="0">
                <a:solidFill>
                  <a:schemeClr val="dk1"/>
                </a:solidFill>
              </a:rPr>
              <a:t>verweigern</a:t>
            </a:r>
            <a:r>
              <a:rPr lang="en-US" dirty="0" smtClean="0">
                <a:solidFill>
                  <a:schemeClr val="dk1"/>
                </a:solidFill>
              </a:rPr>
              <a:t> die </a:t>
            </a:r>
            <a:r>
              <a:rPr lang="en-US" dirty="0" err="1" smtClean="0">
                <a:solidFill>
                  <a:schemeClr val="dk1"/>
                </a:solidFill>
              </a:rPr>
              <a:t>Einreise</a:t>
            </a:r>
            <a:r>
              <a:rPr lang="en-US" dirty="0" smtClean="0">
                <a:solidFill>
                  <a:schemeClr val="dk1"/>
                </a:solidFill>
              </a:rPr>
              <a:t>, </a:t>
            </a:r>
            <a:r>
              <a:rPr lang="en-US" dirty="0" err="1" smtClean="0">
                <a:solidFill>
                  <a:schemeClr val="dk1"/>
                </a:solidFill>
              </a:rPr>
              <a:t>im</a:t>
            </a:r>
            <a:r>
              <a:rPr lang="en-US" dirty="0" smtClean="0">
                <a:solidFill>
                  <a:schemeClr val="dk1"/>
                </a:solidFill>
              </a:rPr>
              <a:t> Oman: </a:t>
            </a:r>
            <a:r>
              <a:rPr lang="en-US" dirty="0" err="1" smtClean="0">
                <a:solidFill>
                  <a:schemeClr val="dk1"/>
                </a:solidFill>
              </a:rPr>
              <a:t>müssenReisende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aus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Südkorea</a:t>
            </a:r>
            <a:r>
              <a:rPr lang="en-US" dirty="0" smtClean="0">
                <a:solidFill>
                  <a:schemeClr val="dk1"/>
                </a:solidFill>
              </a:rPr>
              <a:t> in </a:t>
            </a:r>
            <a:r>
              <a:rPr lang="en-US" dirty="0" err="1" smtClean="0">
                <a:solidFill>
                  <a:schemeClr val="dk1"/>
                </a:solidFill>
              </a:rPr>
              <a:t>Quarantäne</a:t>
            </a:r>
            <a:r>
              <a:rPr lang="en-US" dirty="0" smtClean="0">
                <a:solidFill>
                  <a:schemeClr val="dk1"/>
                </a:solidFill>
              </a:rPr>
              <a:t>; UK, Uganda, </a:t>
            </a:r>
            <a:r>
              <a:rPr lang="en-US" dirty="0" err="1" smtClean="0">
                <a:solidFill>
                  <a:schemeClr val="dk1"/>
                </a:solidFill>
              </a:rPr>
              <a:t>Äthiopien</a:t>
            </a:r>
            <a:r>
              <a:rPr lang="en-US" dirty="0" smtClean="0">
                <a:solidFill>
                  <a:schemeClr val="dk1"/>
                </a:solidFill>
              </a:rPr>
              <a:t>, Qatar: </a:t>
            </a:r>
            <a:r>
              <a:rPr lang="en-US" dirty="0" err="1" smtClean="0">
                <a:solidFill>
                  <a:schemeClr val="dk1"/>
                </a:solidFill>
              </a:rPr>
              <a:t>Reisende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aus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Südkorea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mit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Symptomen</a:t>
            </a:r>
            <a:r>
              <a:rPr lang="en-US" dirty="0" smtClean="0">
                <a:solidFill>
                  <a:schemeClr val="dk1"/>
                </a:solidFill>
              </a:rPr>
              <a:t> in </a:t>
            </a:r>
            <a:r>
              <a:rPr lang="en-US" dirty="0" err="1" smtClean="0">
                <a:solidFill>
                  <a:schemeClr val="dk1"/>
                </a:solidFill>
              </a:rPr>
              <a:t>Selbst-Quarantäne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für</a:t>
            </a:r>
            <a:r>
              <a:rPr lang="en-US" dirty="0" smtClean="0">
                <a:solidFill>
                  <a:schemeClr val="dk1"/>
                </a:solidFill>
              </a:rPr>
              <a:t> 14-Tage.</a:t>
            </a:r>
            <a:endParaRPr lang="de-DE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54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15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Mas</a:t>
            </a:r>
            <a:r>
              <a:rPr lang="en-GB" noProof="0"/>
              <a:t>te</a:t>
            </a:r>
            <a:r>
              <a:rPr lang="de-DE"/>
              <a:t>rtextformat </a:t>
            </a: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7C18AB66-73C6-482C-A963-78CAF95DF4BE}" type="datetimeFigureOut">
              <a:rPr lang="de-DE" smtClean="0"/>
              <a:t>26.02.2020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CAFDD785-DE91-4437-8C59-C2026FC9AFE6}" type="slidenum">
              <a:rPr lang="de-DE" smtClean="0"/>
              <a:t>‹Nr.›</a:t>
            </a:fld>
            <a:endParaRPr lang="de-DE"/>
          </a:p>
        </p:txBody>
      </p:sp>
      <p:cxnSp>
        <p:nvCxnSpPr>
          <p:cNvPr id="13" name="Gerade Verbindung 12"/>
          <p:cNvCxnSpPr/>
          <p:nvPr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/>
        </p:nvPicPr>
        <p:blipFill>
          <a:blip r:embed="rId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xmlns="" id="{70AD1A4A-F332-C744-8611-64F7E8D2E9C9}"/>
              </a:ext>
            </a:extLst>
          </p:cNvPr>
          <p:cNvCxnSpPr/>
          <p:nvPr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26.Februar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5724128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b="1" i="1" dirty="0" smtClean="0"/>
              <a:t>ECDC ; </a:t>
            </a:r>
            <a:r>
              <a:rPr lang="de-DE" sz="1400" b="1" i="1" dirty="0"/>
              <a:t>Stand </a:t>
            </a:r>
            <a:r>
              <a:rPr lang="de-DE" sz="1400" b="1" i="1" dirty="0" smtClean="0"/>
              <a:t>25.02.2020</a:t>
            </a:r>
            <a:endParaRPr lang="de-DE" sz="1400" b="1" i="1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13003"/>
              </p:ext>
            </p:extLst>
          </p:nvPr>
        </p:nvGraphicFramePr>
        <p:xfrm>
          <a:off x="336259" y="1124744"/>
          <a:ext cx="8327465" cy="15841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95613"/>
                <a:gridCol w="889373"/>
                <a:gridCol w="1270771"/>
                <a:gridCol w="1267440"/>
                <a:gridCol w="1107553"/>
                <a:gridCol w="1220806"/>
                <a:gridCol w="1075909"/>
              </a:tblGrid>
              <a:tr h="6336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Letalität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Weltweit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+853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81.016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8.656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2.764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3,4%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China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+411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78.191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8.558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2.718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3,5%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Hubei</a:t>
                      </a:r>
                      <a:r>
                        <a:rPr lang="de-DE" sz="1400" b="1" dirty="0">
                          <a:effectLst/>
                        </a:rPr>
                        <a:t>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+401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effectLst/>
                        </a:rPr>
                        <a:t>65.187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8.326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+52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2.615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4,0%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24944"/>
            <a:ext cx="82315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2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sp>
        <p:nvSpPr>
          <p:cNvPr id="2" name="Textfeld 1"/>
          <p:cNvSpPr txBox="1"/>
          <p:nvPr/>
        </p:nvSpPr>
        <p:spPr>
          <a:xfrm>
            <a:off x="467544" y="155679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 Maßnahmen</a:t>
            </a:r>
            <a:r>
              <a:rPr lang="de-DE" u="sng" dirty="0"/>
              <a:t>: </a:t>
            </a:r>
            <a:endParaRPr lang="de-DE" u="sng" dirty="0" smtClean="0"/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Weiterhin Reisebeschränkungen </a:t>
            </a:r>
            <a:r>
              <a:rPr lang="de-DE" dirty="0"/>
              <a:t>von und nach </a:t>
            </a:r>
            <a:r>
              <a:rPr lang="de-DE" dirty="0" smtClean="0"/>
              <a:t>Südkorea durch 15 Länder verhängt.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Amerikanische </a:t>
            </a:r>
            <a:r>
              <a:rPr lang="de-DE" dirty="0"/>
              <a:t>Militärstützpunkte in ganz Südkorea beschränkten die Einreise und verhängten diese Woche </a:t>
            </a:r>
            <a:r>
              <a:rPr lang="de-DE" dirty="0" smtClean="0"/>
              <a:t>Screening-Maßnahmen vor den Eingängen der Stützpunkte (</a:t>
            </a:r>
            <a:r>
              <a:rPr lang="de-DE" dirty="0" smtClean="0">
                <a:solidFill>
                  <a:srgbClr val="00B050"/>
                </a:solidFill>
              </a:rPr>
              <a:t>18 südkoreanische </a:t>
            </a:r>
            <a:r>
              <a:rPr lang="de-DE" dirty="0">
                <a:solidFill>
                  <a:srgbClr val="00B050"/>
                </a:solidFill>
              </a:rPr>
              <a:t>S</a:t>
            </a:r>
            <a:r>
              <a:rPr lang="de-DE" dirty="0" smtClean="0">
                <a:solidFill>
                  <a:srgbClr val="00B050"/>
                </a:solidFill>
              </a:rPr>
              <a:t>oldaten und 1 US-amerikanischer Soldat infiziert</a:t>
            </a:r>
            <a:r>
              <a:rPr lang="de-DE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00B050"/>
                </a:solidFill>
              </a:rPr>
              <a:t>Gemeinsame Übungen zwischen südkoreanischen und amerikanischen </a:t>
            </a:r>
            <a:r>
              <a:rPr lang="de-DE" dirty="0">
                <a:solidFill>
                  <a:srgbClr val="00B050"/>
                </a:solidFill>
              </a:rPr>
              <a:t>S</a:t>
            </a:r>
            <a:r>
              <a:rPr lang="de-DE" dirty="0" smtClean="0">
                <a:solidFill>
                  <a:srgbClr val="00B050"/>
                </a:solidFill>
              </a:rPr>
              <a:t>oldaten wurden eingeschränkt.</a:t>
            </a:r>
          </a:p>
        </p:txBody>
      </p:sp>
    </p:spTree>
    <p:extLst>
      <p:ext uri="{BB962C8B-B14F-4D97-AF65-F5344CB8AC3E}">
        <p14:creationId xmlns:p14="http://schemas.microsoft.com/office/powerpoint/2010/main" val="48357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 smtClean="0"/>
              <a:t>COVID 19/Iran</a:t>
            </a:r>
            <a:endParaRPr lang="de-DE" sz="3200" dirty="0"/>
          </a:p>
        </p:txBody>
      </p:sp>
      <p:sp>
        <p:nvSpPr>
          <p:cNvPr id="9" name="Inhaltsplatzhalter 2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5825843" cy="58052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1800" dirty="0" smtClean="0">
                <a:solidFill>
                  <a:srgbClr val="FF0000"/>
                </a:solidFill>
              </a:rPr>
              <a:t>Stand</a:t>
            </a:r>
            <a:r>
              <a:rPr lang="de-DE" sz="1800" dirty="0" smtClean="0"/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25.2</a:t>
            </a:r>
            <a:r>
              <a:rPr lang="de-DE" sz="1800" dirty="0" smtClean="0"/>
              <a:t>.: 95 (+34) Fälle, darunter 16 (+4) Todesfälle (CFR 15,8%) (Quelle: John Hopkins)</a:t>
            </a:r>
          </a:p>
          <a:p>
            <a:r>
              <a:rPr lang="en-GB" sz="1800" dirty="0" err="1" smtClean="0"/>
              <a:t>Epizentrum</a:t>
            </a:r>
            <a:r>
              <a:rPr lang="en-GB" sz="1800" dirty="0"/>
              <a:t>: </a:t>
            </a:r>
            <a:r>
              <a:rPr lang="en-GB" sz="1800" dirty="0" err="1"/>
              <a:t>Ghom</a:t>
            </a:r>
            <a:r>
              <a:rPr lang="en-GB" sz="1800" dirty="0"/>
              <a:t> (Qom) – religiöses Zentrum, “</a:t>
            </a:r>
            <a:r>
              <a:rPr lang="en-GB" sz="1800" dirty="0" err="1"/>
              <a:t>Mekka</a:t>
            </a:r>
            <a:r>
              <a:rPr lang="en-GB" sz="1800" dirty="0"/>
              <a:t> </a:t>
            </a:r>
            <a:r>
              <a:rPr lang="en-GB" sz="1800" dirty="0" err="1"/>
              <a:t>Irans</a:t>
            </a:r>
            <a:r>
              <a:rPr lang="en-GB" sz="1800" dirty="0" smtClean="0"/>
              <a:t>”</a:t>
            </a:r>
            <a:r>
              <a:rPr lang="de-DE" sz="1800" dirty="0"/>
              <a:t> </a:t>
            </a:r>
            <a:r>
              <a:rPr lang="de-DE" sz="1800" dirty="0" smtClean="0"/>
              <a:t>, 78 </a:t>
            </a:r>
            <a:r>
              <a:rPr lang="de-DE" sz="1800" dirty="0"/>
              <a:t>km südlich von </a:t>
            </a:r>
            <a:r>
              <a:rPr lang="de-DE" sz="1800" dirty="0" smtClean="0"/>
              <a:t>Teheran, </a:t>
            </a:r>
            <a:r>
              <a:rPr lang="de-DE" sz="1800" dirty="0"/>
              <a:t>ca. 1.3 Millionen </a:t>
            </a:r>
            <a:r>
              <a:rPr lang="de-DE" sz="1800" dirty="0" smtClean="0"/>
              <a:t>EW.</a:t>
            </a:r>
          </a:p>
          <a:p>
            <a:r>
              <a:rPr lang="de-DE" sz="1800" dirty="0"/>
              <a:t>Leiter der iranischen </a:t>
            </a:r>
            <a:r>
              <a:rPr lang="de-DE" sz="1800" dirty="0" err="1" smtClean="0"/>
              <a:t>Coronavirus</a:t>
            </a:r>
            <a:r>
              <a:rPr lang="de-DE" sz="1800" dirty="0" smtClean="0"/>
              <a:t>-Task-Force </a:t>
            </a:r>
            <a:r>
              <a:rPr lang="de-DE" sz="1800" dirty="0"/>
              <a:t>wurde positiv </a:t>
            </a:r>
            <a:r>
              <a:rPr lang="de-DE" sz="1800" dirty="0" smtClean="0"/>
              <a:t>getestet. </a:t>
            </a:r>
            <a:endParaRPr lang="de-DE" sz="1800" dirty="0"/>
          </a:p>
          <a:p>
            <a:r>
              <a:rPr lang="en-GB" sz="1800" b="1" dirty="0" err="1" smtClean="0"/>
              <a:t>Exportierte</a:t>
            </a:r>
            <a:r>
              <a:rPr lang="en-GB" sz="1800" b="1" dirty="0" smtClean="0"/>
              <a:t> </a:t>
            </a:r>
            <a:r>
              <a:rPr lang="en-GB" sz="1800" b="1" dirty="0" err="1"/>
              <a:t>Fälle</a:t>
            </a:r>
            <a:r>
              <a:rPr lang="en-GB" sz="1800" b="1" dirty="0"/>
              <a:t>: </a:t>
            </a:r>
            <a:r>
              <a:rPr lang="en-GB" sz="1800" b="1" dirty="0" err="1"/>
              <a:t>Kanada</a:t>
            </a:r>
            <a:r>
              <a:rPr lang="en-GB" sz="1800" b="1" dirty="0"/>
              <a:t>, </a:t>
            </a:r>
            <a:r>
              <a:rPr lang="en-GB" sz="1800" b="1" dirty="0" smtClean="0"/>
              <a:t>Afghanistan, </a:t>
            </a:r>
            <a:r>
              <a:rPr lang="en-GB" sz="1800" b="1" dirty="0"/>
              <a:t>Bahrain, </a:t>
            </a:r>
            <a:r>
              <a:rPr lang="en-GB" sz="1800" b="1" dirty="0" err="1"/>
              <a:t>Irak</a:t>
            </a:r>
            <a:r>
              <a:rPr lang="en-GB" sz="1800" b="1" dirty="0"/>
              <a:t>, </a:t>
            </a:r>
            <a:r>
              <a:rPr lang="en-GB" sz="1800" b="1" dirty="0" err="1" smtClean="0"/>
              <a:t>Libanon</a:t>
            </a:r>
            <a:r>
              <a:rPr lang="en-GB" sz="1800" b="1" dirty="0"/>
              <a:t>, </a:t>
            </a:r>
            <a:r>
              <a:rPr lang="en-GB" sz="1800" b="1" dirty="0" smtClean="0"/>
              <a:t>Oman, VAE</a:t>
            </a:r>
            <a:r>
              <a:rPr lang="en-GB" sz="1800" b="1" dirty="0"/>
              <a:t>, </a:t>
            </a:r>
            <a:endParaRPr lang="de-DE" sz="1800" b="1" dirty="0"/>
          </a:p>
          <a:p>
            <a:r>
              <a:rPr lang="de-DE" sz="1800" dirty="0" smtClean="0"/>
              <a:t>Der </a:t>
            </a:r>
            <a:r>
              <a:rPr lang="de-DE" sz="1800" dirty="0"/>
              <a:t>Irak, Kuweit,</a:t>
            </a:r>
            <a:r>
              <a:rPr lang="de-DE" sz="1800" dirty="0">
                <a:solidFill>
                  <a:srgbClr val="FF0000"/>
                </a:solidFill>
              </a:rPr>
              <a:t> </a:t>
            </a:r>
            <a:r>
              <a:rPr lang="de-DE" sz="1800" dirty="0" smtClean="0">
                <a:solidFill>
                  <a:srgbClr val="FF0000"/>
                </a:solidFill>
              </a:rPr>
              <a:t>Oman</a:t>
            </a:r>
            <a:r>
              <a:rPr lang="de-DE" sz="1800" dirty="0" smtClean="0"/>
              <a:t>,</a:t>
            </a:r>
            <a:r>
              <a:rPr lang="de-DE" sz="1800" dirty="0" smtClean="0">
                <a:solidFill>
                  <a:srgbClr val="FF0000"/>
                </a:solidFill>
              </a:rPr>
              <a:t> VAE</a:t>
            </a:r>
            <a:r>
              <a:rPr lang="de-DE" sz="1800" dirty="0" smtClean="0"/>
              <a:t>, Armenien </a:t>
            </a:r>
            <a:r>
              <a:rPr lang="de-DE" sz="1800" dirty="0"/>
              <a:t>und Georgien haben ihre Flüge in den Iran eingestellt</a:t>
            </a:r>
          </a:p>
          <a:p>
            <a:r>
              <a:rPr lang="de-DE" sz="1800" dirty="0" smtClean="0"/>
              <a:t>Afghanistan</a:t>
            </a:r>
            <a:r>
              <a:rPr lang="de-DE" sz="1800" dirty="0"/>
              <a:t>, </a:t>
            </a:r>
            <a:r>
              <a:rPr lang="de-DE" sz="1800" dirty="0" smtClean="0">
                <a:solidFill>
                  <a:srgbClr val="FF0000"/>
                </a:solidFill>
              </a:rPr>
              <a:t>Armenien</a:t>
            </a:r>
            <a:r>
              <a:rPr lang="de-DE" sz="1800" dirty="0" smtClean="0"/>
              <a:t>, </a:t>
            </a:r>
            <a:r>
              <a:rPr lang="de-DE" sz="1800" dirty="0" smtClean="0">
                <a:solidFill>
                  <a:srgbClr val="FF0000"/>
                </a:solidFill>
              </a:rPr>
              <a:t>Irak</a:t>
            </a:r>
            <a:r>
              <a:rPr lang="de-DE" sz="1800" dirty="0" smtClean="0"/>
              <a:t>, Kuwait</a:t>
            </a:r>
            <a:r>
              <a:rPr lang="de-DE" sz="1800" dirty="0"/>
              <a:t>, Pakistan</a:t>
            </a:r>
            <a:r>
              <a:rPr lang="de-DE" sz="1800" dirty="0" smtClean="0"/>
              <a:t>, Türkei und habe </a:t>
            </a:r>
            <a:r>
              <a:rPr lang="de-DE" sz="1800" dirty="0"/>
              <a:t>ihre Grenze zum Iran geschlossen</a:t>
            </a:r>
          </a:p>
          <a:p>
            <a:r>
              <a:rPr lang="en-US" sz="1800" dirty="0"/>
              <a:t>US CDC: Watch - Level 1, Increased Community Transmission</a:t>
            </a:r>
            <a:endParaRPr lang="de-DE" sz="1800" dirty="0"/>
          </a:p>
        </p:txBody>
      </p:sp>
      <p:sp>
        <p:nvSpPr>
          <p:cNvPr id="3" name="AutoShape 2" descr="Bildergebnis für Qom m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578" y="1052736"/>
            <a:ext cx="2581261" cy="229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387251"/>
              </p:ext>
            </p:extLst>
          </p:nvPr>
        </p:nvGraphicFramePr>
        <p:xfrm>
          <a:off x="6165270" y="3645024"/>
          <a:ext cx="28098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983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26.Februar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Distribution of COVID-19 cases by continent (except China), as of 24 February 2020 (according to the applied case definition in the countries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0616478"/>
              </p:ext>
            </p:extLst>
          </p:nvPr>
        </p:nvGraphicFramePr>
        <p:xfrm>
          <a:off x="191576" y="1052736"/>
          <a:ext cx="8664898" cy="15651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44120"/>
                <a:gridCol w="826258"/>
                <a:gridCol w="1315987"/>
                <a:gridCol w="1316915"/>
                <a:gridCol w="1185039"/>
                <a:gridCol w="1315987"/>
                <a:gridCol w="1060592"/>
              </a:tblGrid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Fälle*  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Ernsthaft erkrankt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Neue Todesfälle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Insgesamt Todesfälle**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Letalität</a:t>
                      </a:r>
                      <a:endParaRPr lang="de-DE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2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Außerhalb China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(</a:t>
                      </a:r>
                      <a:r>
                        <a:rPr lang="de-DE" sz="1400" dirty="0" smtClean="0">
                          <a:effectLst/>
                        </a:rPr>
                        <a:t>38 </a:t>
                      </a:r>
                      <a:r>
                        <a:rPr lang="de-DE" sz="1400" dirty="0">
                          <a:effectLst/>
                        </a:rPr>
                        <a:t>Länder)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+452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2.825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98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46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1,6%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Europa (WHO Region) </a:t>
                      </a:r>
                      <a:r>
                        <a:rPr lang="de-DE" sz="1400" dirty="0" smtClean="0">
                          <a:effectLst/>
                        </a:rPr>
                        <a:t>(13 </a:t>
                      </a:r>
                      <a:r>
                        <a:rPr lang="de-DE" sz="1400" dirty="0">
                          <a:effectLst/>
                        </a:rPr>
                        <a:t>Länder)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+108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388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20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</a:rPr>
                        <a:t> </a:t>
                      </a:r>
                      <a:r>
                        <a:rPr lang="de-DE" sz="1400" b="1" dirty="0" smtClean="0">
                          <a:effectLst/>
                        </a:rPr>
                        <a:t>+4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12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smtClean="0">
                          <a:effectLst/>
                        </a:rPr>
                        <a:t>3,1%</a:t>
                      </a:r>
                      <a:endParaRPr lang="de-DE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hteck 2"/>
          <p:cNvSpPr/>
          <p:nvPr/>
        </p:nvSpPr>
        <p:spPr>
          <a:xfrm>
            <a:off x="155573" y="2633658"/>
            <a:ext cx="8736905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 smtClean="0">
                <a:ea typeface="Calibri"/>
                <a:cs typeface="Times New Roman"/>
              </a:rPr>
              <a:t>*</a:t>
            </a:r>
            <a:r>
              <a:rPr lang="de-DE" sz="1400" dirty="0">
                <a:ea typeface="Calibri"/>
                <a:cs typeface="Times New Roman"/>
              </a:rPr>
              <a:t>Die neuen Fälle: Südkorea </a:t>
            </a:r>
            <a:r>
              <a:rPr lang="de-DE" sz="1400" dirty="0" smtClean="0">
                <a:ea typeface="Calibri"/>
                <a:cs typeface="Times New Roman"/>
              </a:rPr>
              <a:t>(+</a:t>
            </a:r>
            <a:r>
              <a:rPr lang="de-DE" sz="1400" dirty="0"/>
              <a:t> </a:t>
            </a:r>
            <a:r>
              <a:rPr lang="de-DE" sz="1400" dirty="0" smtClean="0"/>
              <a:t>252</a:t>
            </a:r>
            <a:r>
              <a:rPr lang="de-DE" sz="1400" dirty="0" smtClean="0">
                <a:ea typeface="Calibri"/>
                <a:cs typeface="Times New Roman"/>
              </a:rPr>
              <a:t>), </a:t>
            </a:r>
            <a:r>
              <a:rPr lang="de-DE" sz="1400" u="sng" dirty="0">
                <a:ea typeface="Calibri"/>
                <a:cs typeface="Times New Roman"/>
              </a:rPr>
              <a:t>Italien </a:t>
            </a:r>
            <a:r>
              <a:rPr lang="de-DE" sz="1400" u="sng" dirty="0" smtClean="0">
                <a:ea typeface="Calibri"/>
                <a:cs typeface="Times New Roman"/>
              </a:rPr>
              <a:t>(+92), </a:t>
            </a:r>
            <a:r>
              <a:rPr lang="de-DE" sz="1400" dirty="0">
                <a:ea typeface="Calibri"/>
                <a:cs typeface="Times New Roman"/>
              </a:rPr>
              <a:t>Iran </a:t>
            </a:r>
            <a:r>
              <a:rPr lang="de-DE" sz="1400" dirty="0" smtClean="0">
                <a:ea typeface="Calibri"/>
                <a:cs typeface="Times New Roman"/>
              </a:rPr>
              <a:t>(+34</a:t>
            </a:r>
            <a:r>
              <a:rPr lang="de-DE" sz="1400" dirty="0">
                <a:ea typeface="Calibri"/>
                <a:cs typeface="Times New Roman"/>
              </a:rPr>
              <a:t>), Bahrain </a:t>
            </a:r>
            <a:r>
              <a:rPr lang="de-DE" sz="1400" dirty="0" smtClean="0">
                <a:ea typeface="Calibri"/>
                <a:cs typeface="Times New Roman"/>
              </a:rPr>
              <a:t>(+24</a:t>
            </a:r>
            <a:r>
              <a:rPr lang="de-DE" sz="1400" dirty="0">
                <a:ea typeface="Calibri"/>
                <a:cs typeface="Times New Roman"/>
              </a:rPr>
              <a:t>), Japan (+</a:t>
            </a:r>
            <a:r>
              <a:rPr lang="de-DE" sz="1400" dirty="0" smtClean="0">
                <a:ea typeface="Calibri"/>
                <a:cs typeface="Times New Roman"/>
              </a:rPr>
              <a:t>11</a:t>
            </a:r>
            <a:r>
              <a:rPr lang="de-DE" sz="1400" dirty="0">
                <a:ea typeface="Calibri"/>
                <a:cs typeface="Times New Roman"/>
              </a:rPr>
              <a:t>), </a:t>
            </a:r>
            <a:r>
              <a:rPr lang="de-DE" sz="1400" u="sng" dirty="0" smtClean="0">
                <a:ea typeface="Calibri"/>
                <a:cs typeface="Times New Roman"/>
              </a:rPr>
              <a:t>Spain (+7), </a:t>
            </a:r>
            <a:r>
              <a:rPr lang="de-DE" sz="1400" dirty="0" smtClean="0">
                <a:ea typeface="Calibri"/>
                <a:cs typeface="Times New Roman"/>
              </a:rPr>
              <a:t>Kuwait (+7), USA (+</a:t>
            </a:r>
            <a:r>
              <a:rPr lang="de-DE" sz="1400" dirty="0">
                <a:ea typeface="Calibri"/>
                <a:cs typeface="Times New Roman"/>
              </a:rPr>
              <a:t>4), Irak </a:t>
            </a:r>
            <a:r>
              <a:rPr lang="de-DE" sz="1400" dirty="0" smtClean="0">
                <a:ea typeface="Calibri"/>
                <a:cs typeface="Times New Roman"/>
              </a:rPr>
              <a:t>(+4), Thailand (+3), </a:t>
            </a:r>
            <a:r>
              <a:rPr lang="de-DE" sz="1400" dirty="0">
                <a:ea typeface="Calibri"/>
                <a:cs typeface="Times New Roman"/>
              </a:rPr>
              <a:t>Kanada (+1), </a:t>
            </a:r>
            <a:r>
              <a:rPr lang="de-DE" sz="1400" u="sng" dirty="0" smtClean="0">
                <a:ea typeface="Calibri"/>
                <a:cs typeface="Times New Roman"/>
              </a:rPr>
              <a:t>Deutschland (+2), Frankreich (+2), </a:t>
            </a:r>
            <a:r>
              <a:rPr lang="de-DE" sz="1400" dirty="0" smtClean="0">
                <a:ea typeface="Calibri"/>
                <a:cs typeface="Times New Roman"/>
              </a:rPr>
              <a:t>Singapur </a:t>
            </a:r>
            <a:r>
              <a:rPr lang="de-DE" sz="1400" dirty="0">
                <a:ea typeface="Calibri"/>
                <a:cs typeface="Times New Roman"/>
              </a:rPr>
              <a:t>(+1), Oman (+2), </a:t>
            </a:r>
            <a:r>
              <a:rPr lang="de-DE" sz="1400" b="1" u="sng" dirty="0" smtClean="0">
                <a:solidFill>
                  <a:srgbClr val="FF0000"/>
                </a:solidFill>
                <a:ea typeface="Calibri"/>
                <a:cs typeface="Times New Roman"/>
              </a:rPr>
              <a:t>Österreich (+2), </a:t>
            </a:r>
            <a:r>
              <a:rPr lang="de-DE" sz="1400" b="1" u="sng" dirty="0">
                <a:solidFill>
                  <a:srgbClr val="FF0000"/>
                </a:solidFill>
                <a:ea typeface="Calibri"/>
                <a:cs typeface="Times New Roman"/>
              </a:rPr>
              <a:t>Schweiz (+1), Kroatien (+1), </a:t>
            </a:r>
            <a:r>
              <a:rPr lang="de-DE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Algerien (+1), Brasilien (+1</a:t>
            </a:r>
            <a:r>
              <a:rPr lang="de-DE" sz="1400" b="1" dirty="0">
                <a:solidFill>
                  <a:srgbClr val="FF0000"/>
                </a:solidFill>
                <a:ea typeface="Calibri"/>
                <a:cs typeface="Times New Roman"/>
              </a:rPr>
              <a:t>), Rumänien </a:t>
            </a:r>
            <a:r>
              <a:rPr lang="de-DE" sz="1400" b="1" dirty="0" smtClean="0">
                <a:solidFill>
                  <a:srgbClr val="FF0000"/>
                </a:solidFill>
                <a:ea typeface="Calibri"/>
                <a:cs typeface="Times New Roman"/>
              </a:rPr>
              <a:t>(+1)</a:t>
            </a:r>
            <a:endParaRPr lang="de-DE" sz="14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1400" dirty="0">
                <a:ea typeface="Calibri"/>
                <a:cs typeface="Times New Roman"/>
              </a:rPr>
              <a:t> **Die Todesfälle: Kreuzfahrtschiff (</a:t>
            </a:r>
            <a:r>
              <a:rPr lang="de-DE" sz="1400" dirty="0" smtClean="0">
                <a:ea typeface="Calibri"/>
                <a:cs typeface="Times New Roman"/>
              </a:rPr>
              <a:t>4</a:t>
            </a:r>
            <a:r>
              <a:rPr lang="de-DE" sz="1400" dirty="0">
                <a:ea typeface="Calibri"/>
                <a:cs typeface="Times New Roman"/>
              </a:rPr>
              <a:t>), Philippinen (1), Frankreich (1</a:t>
            </a:r>
            <a:r>
              <a:rPr lang="de-DE" sz="1400" dirty="0" smtClean="0">
                <a:ea typeface="Calibri"/>
                <a:cs typeface="Times New Roman"/>
              </a:rPr>
              <a:t>),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Iran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(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15; +1),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Südkorea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(12, +3)</a:t>
            </a:r>
            <a:r>
              <a:rPr lang="de-DE" sz="1400" dirty="0" smtClean="0">
                <a:ea typeface="Calibri"/>
                <a:cs typeface="Times New Roman"/>
              </a:rPr>
              <a:t>,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r>
              <a:rPr lang="de-DE" sz="1400" dirty="0">
                <a:solidFill>
                  <a:srgbClr val="FF0000"/>
                </a:solidFill>
                <a:ea typeface="Calibri"/>
                <a:cs typeface="Times New Roman"/>
              </a:rPr>
              <a:t>Italien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(11, +4)</a:t>
            </a:r>
            <a:r>
              <a:rPr lang="de-DE" sz="1400" dirty="0" smtClean="0">
                <a:ea typeface="Calibri"/>
                <a:cs typeface="Times New Roman"/>
              </a:rPr>
              <a:t>, </a:t>
            </a:r>
            <a:r>
              <a:rPr lang="de-DE" sz="1400" dirty="0" smtClean="0">
                <a:solidFill>
                  <a:srgbClr val="FF0000"/>
                </a:solidFill>
                <a:ea typeface="Calibri"/>
                <a:cs typeface="Times New Roman"/>
              </a:rPr>
              <a:t>Japan (2, +1).  </a:t>
            </a:r>
            <a:endParaRPr lang="de-DE" sz="1400" dirty="0"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49595"/>
            <a:ext cx="5464576" cy="2891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369332"/>
          </a:xfrm>
        </p:spPr>
        <p:txBody>
          <a:bodyPr/>
          <a:lstStyle/>
          <a:p>
            <a:r>
              <a:rPr lang="de-DE" sz="2400" dirty="0">
                <a:latin typeface="ScalaSansPro-Bold" pitchFamily="50" charset="0"/>
              </a:rPr>
              <a:t>Update </a:t>
            </a:r>
            <a:r>
              <a:rPr lang="de-DE" sz="2400" dirty="0" smtClean="0">
                <a:latin typeface="ScalaSansPro-Bold" pitchFamily="50" charset="0"/>
              </a:rPr>
              <a:t>zu COVID-19, 26.Februar </a:t>
            </a:r>
            <a:r>
              <a:rPr lang="de-DE" sz="2400" dirty="0">
                <a:latin typeface="ScalaSansPro-Bold" pitchFamily="50" charset="0"/>
              </a:rPr>
              <a:t>2020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26.02.2020</a:t>
            </a:r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099606"/>
              </p:ext>
            </p:extLst>
          </p:nvPr>
        </p:nvGraphicFramePr>
        <p:xfrm>
          <a:off x="467545" y="1268760"/>
          <a:ext cx="7937950" cy="4890486"/>
        </p:xfrm>
        <a:graphic>
          <a:graphicData uri="http://schemas.openxmlformats.org/drawingml/2006/table">
            <a:tbl>
              <a:tblPr firstRow="1" firstCol="1" bandRow="1"/>
              <a:tblGrid>
                <a:gridCol w="1826071"/>
                <a:gridCol w="1078719"/>
                <a:gridCol w="1193696"/>
                <a:gridCol w="1161399"/>
                <a:gridCol w="1121997"/>
                <a:gridCol w="1556068"/>
              </a:tblGrid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Provinz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Kumulative Inzidenz /100.000 EW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Δ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(zum Vortag, absolut)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Trend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(exponentieller Anstieg)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Maßnahmen</a:t>
                      </a:r>
                      <a:r>
                        <a:rPr lang="de-DE" sz="1100" b="1" baseline="3000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Bekannte exportierte Fälle ins Ausland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CHINA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5,5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+411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Ja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Hubei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109,7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4300" algn="l"/>
                        </a:tabLs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+401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(multiple)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Zhejiang (v.a. </a:t>
                      </a:r>
                      <a:r>
                        <a:rPr lang="de-DE" sz="1100" b="1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Wenzhou, Hangzhou, Ningbo und Taizhou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2,13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J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iangxi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Hainan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Chongqing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Bejing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1,83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(Russland)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Anhui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Macau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 (Malaysia, Südkorea)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89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Hunan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Shanghai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+1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Henan 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Heilongjiang </a:t>
                      </a: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(v.a. Harbin)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00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Guangdong (v.a. Shenzhen, Guangzhou)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  <a:latin typeface="Calibri"/>
                          <a:ea typeface="Calibri"/>
                          <a:cs typeface="Calibri"/>
                        </a:rPr>
                        <a:t>+2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 (Südkorea, Ägypten)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Ningxia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Tianjin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Calibri"/>
                        </a:rPr>
                        <a:t>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+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73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e-DE" sz="1100" baseline="30000" dirty="0">
                          <a:effectLst/>
                          <a:latin typeface="Cambria"/>
                          <a:ea typeface="Times New Roman"/>
                          <a:cs typeface="Times New Roman"/>
                        </a:rPr>
                        <a:t>+ Ein- und Ausreisebeschränkungen und empfohlene Ausgangssperren für die Bewohner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26.02.2020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8220"/>
            <a:ext cx="8288858" cy="586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2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084168" y="654683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r">
              <a:defRPr sz="1400" b="1" i="1"/>
            </a:lvl1pPr>
          </a:lstStyle>
          <a:p>
            <a:r>
              <a:rPr lang="de-DE" dirty="0"/>
              <a:t>Stand: </a:t>
            </a:r>
            <a:r>
              <a:rPr lang="de-DE" dirty="0" smtClean="0"/>
              <a:t>26.02.2020</a:t>
            </a:r>
            <a:endParaRPr lang="de-DE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2846"/>
            <a:ext cx="8670106" cy="617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6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4883053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b="1" dirty="0" smtClean="0">
                <a:latin typeface="ScalaSansPro-Bold" pitchFamily="50" charset="0"/>
              </a:rPr>
              <a:t>Insgesamt 352 Fälle (+92) </a:t>
            </a:r>
          </a:p>
          <a:p>
            <a:pPr marL="0" indent="0">
              <a:buNone/>
            </a:pPr>
            <a:r>
              <a:rPr lang="de-DE" sz="1600" b="1" dirty="0" smtClean="0">
                <a:latin typeface="ScalaSansPro-Bold" pitchFamily="50" charset="0"/>
              </a:rPr>
              <a:t>11 </a:t>
            </a:r>
            <a:r>
              <a:rPr lang="de-DE" sz="1600" b="1" dirty="0">
                <a:latin typeface="ScalaSansPro-Bold" pitchFamily="50" charset="0"/>
              </a:rPr>
              <a:t>Todesfälle </a:t>
            </a:r>
            <a:r>
              <a:rPr lang="de-DE" sz="1600" b="1" dirty="0" smtClean="0">
                <a:latin typeface="ScalaSansPro-Bold" pitchFamily="50" charset="0"/>
              </a:rPr>
              <a:t>(+4; CFR 3%)</a:t>
            </a:r>
            <a:r>
              <a:rPr lang="de-DE" sz="2000" b="1" dirty="0" smtClean="0">
                <a:latin typeface="ScalaSansPro-Bold" pitchFamily="50" charset="0"/>
              </a:rPr>
              <a:t> </a:t>
            </a:r>
          </a:p>
          <a:p>
            <a:pPr marL="0" indent="0">
              <a:buNone/>
            </a:pPr>
            <a:r>
              <a:rPr lang="de-DE" sz="1800" b="1" u="sng" dirty="0" smtClean="0"/>
              <a:t>Cluster Lombardei:</a:t>
            </a:r>
          </a:p>
          <a:p>
            <a:r>
              <a:rPr lang="de-DE" sz="1100" dirty="0" smtClean="0"/>
              <a:t>Am </a:t>
            </a:r>
            <a:r>
              <a:rPr lang="de-DE" sz="1100" dirty="0"/>
              <a:t>21. Februar wurde </a:t>
            </a:r>
            <a:r>
              <a:rPr lang="de-DE" sz="1100" dirty="0" smtClean="0"/>
              <a:t>ein Cluster mit 14 </a:t>
            </a:r>
            <a:r>
              <a:rPr lang="de-DE" sz="1100" dirty="0"/>
              <a:t>bestätigten </a:t>
            </a:r>
            <a:r>
              <a:rPr lang="de-DE" sz="1100" dirty="0" smtClean="0"/>
              <a:t>COVID-91 Fällen </a:t>
            </a:r>
            <a:r>
              <a:rPr lang="de-DE" sz="1100" dirty="0"/>
              <a:t>in der </a:t>
            </a:r>
            <a:r>
              <a:rPr lang="de-DE" sz="1100" dirty="0" smtClean="0"/>
              <a:t>Lombardei (Provinz Lodi) identifiziert. </a:t>
            </a:r>
          </a:p>
          <a:p>
            <a:r>
              <a:rPr lang="de-DE" sz="1100" dirty="0" smtClean="0"/>
              <a:t>Am </a:t>
            </a:r>
            <a:r>
              <a:rPr lang="de-DE" sz="1100" dirty="0"/>
              <a:t>22. Februar </a:t>
            </a:r>
            <a:r>
              <a:rPr lang="de-DE" sz="1100" dirty="0" smtClean="0"/>
              <a:t>ist die Gesamtzahl der COVID-19-Fälle </a:t>
            </a:r>
            <a:r>
              <a:rPr lang="de-DE" sz="1100" dirty="0"/>
              <a:t>in </a:t>
            </a:r>
            <a:r>
              <a:rPr lang="de-DE" sz="1100" dirty="0" smtClean="0"/>
              <a:t>Lombardei auf 45 Fälle gestiegen. Fälle wurden aus Mailand, Pavia </a:t>
            </a:r>
            <a:r>
              <a:rPr lang="de-DE" sz="1100" dirty="0"/>
              <a:t>(</a:t>
            </a:r>
            <a:r>
              <a:rPr lang="de-DE" sz="1100" u="sng" dirty="0" smtClean="0"/>
              <a:t>8 im Krankenhaus </a:t>
            </a:r>
            <a:r>
              <a:rPr lang="de-DE" sz="1100" u="sng" dirty="0"/>
              <a:t>„Policlinico San Matteo </a:t>
            </a:r>
            <a:r>
              <a:rPr lang="de-DE" sz="1100" dirty="0" smtClean="0"/>
              <a:t>). </a:t>
            </a:r>
          </a:p>
          <a:p>
            <a:r>
              <a:rPr lang="de-DE" sz="1100" dirty="0" smtClean="0"/>
              <a:t>Am </a:t>
            </a:r>
            <a:r>
              <a:rPr lang="de-DE" sz="1100" dirty="0"/>
              <a:t>23. Februar </a:t>
            </a:r>
            <a:r>
              <a:rPr lang="de-DE" sz="1100" dirty="0" smtClean="0"/>
              <a:t>ist die </a:t>
            </a:r>
            <a:r>
              <a:rPr lang="de-DE" sz="1100" dirty="0"/>
              <a:t>Gesamtzahl </a:t>
            </a:r>
            <a:r>
              <a:rPr lang="de-DE" sz="1100" dirty="0" smtClean="0"/>
              <a:t>auf </a:t>
            </a:r>
            <a:r>
              <a:rPr lang="de-DE" sz="1100" dirty="0"/>
              <a:t>152 </a:t>
            </a:r>
            <a:r>
              <a:rPr lang="de-DE" sz="1100" dirty="0" smtClean="0"/>
              <a:t>Fälle gestiegen, </a:t>
            </a:r>
            <a:r>
              <a:rPr lang="de-DE" sz="1100" u="sng" dirty="0" smtClean="0"/>
              <a:t>davon 14 Personen, </a:t>
            </a:r>
            <a:r>
              <a:rPr lang="de-DE" sz="1100" u="sng" dirty="0"/>
              <a:t>die im </a:t>
            </a:r>
            <a:r>
              <a:rPr lang="de-DE" sz="1100" u="sng" dirty="0" smtClean="0"/>
              <a:t>Krankenhause „Policlinico </a:t>
            </a:r>
            <a:r>
              <a:rPr lang="de-DE" sz="1100" u="sng" dirty="0"/>
              <a:t>San </a:t>
            </a:r>
            <a:r>
              <a:rPr lang="de-DE" sz="1100" u="sng" dirty="0" smtClean="0"/>
              <a:t>Matteo“ </a:t>
            </a:r>
            <a:r>
              <a:rPr lang="de-DE" sz="1100" u="sng" dirty="0"/>
              <a:t>in Pavia behandelt wurden</a:t>
            </a:r>
            <a:r>
              <a:rPr lang="de-DE" sz="1100" dirty="0" smtClean="0"/>
              <a:t>. </a:t>
            </a:r>
          </a:p>
          <a:p>
            <a:r>
              <a:rPr lang="de-DE" sz="1100" dirty="0" smtClean="0"/>
              <a:t>Am 24. </a:t>
            </a:r>
            <a:r>
              <a:rPr lang="de-DE" sz="1100" dirty="0"/>
              <a:t>Februar </a:t>
            </a:r>
            <a:r>
              <a:rPr lang="de-DE" sz="1100" dirty="0" smtClean="0"/>
              <a:t>ist die </a:t>
            </a:r>
            <a:r>
              <a:rPr lang="de-DE" sz="1100" dirty="0"/>
              <a:t>Gesamtzahl </a:t>
            </a:r>
            <a:r>
              <a:rPr lang="de-DE" sz="1100" dirty="0" smtClean="0"/>
              <a:t>in der Lombardei auf 172 Fälle gestiegen. Am gleichen Tag wurden 3 weitere Todesfälle gemeldet (Männer; &gt;60 Jahre alt). </a:t>
            </a:r>
          </a:p>
          <a:p>
            <a:r>
              <a:rPr lang="de-DE" sz="1600" b="1" dirty="0" smtClean="0">
                <a:solidFill>
                  <a:schemeClr val="tx2"/>
                </a:solidFill>
              </a:rPr>
              <a:t>Die </a:t>
            </a:r>
            <a:r>
              <a:rPr lang="de-DE" sz="1600" b="1" dirty="0">
                <a:solidFill>
                  <a:schemeClr val="tx2"/>
                </a:solidFill>
              </a:rPr>
              <a:t>Zahl der Fälle in der Emilia-Romagna stieg auf 23, die sich über die Provinzen Piacenza, Parma, Modena </a:t>
            </a:r>
            <a:r>
              <a:rPr lang="de-DE" sz="1600" b="1" dirty="0" smtClean="0">
                <a:solidFill>
                  <a:schemeClr val="tx2"/>
                </a:solidFill>
              </a:rPr>
              <a:t>Rimini und </a:t>
            </a:r>
            <a:r>
              <a:rPr lang="de-DE" sz="1600" b="1" dirty="0">
                <a:solidFill>
                  <a:schemeClr val="tx2"/>
                </a:solidFill>
              </a:rPr>
              <a:t>Sizilien</a:t>
            </a:r>
            <a:r>
              <a:rPr lang="de-DE" sz="1600" b="1" dirty="0" smtClean="0">
                <a:solidFill>
                  <a:schemeClr val="tx2"/>
                </a:solidFill>
              </a:rPr>
              <a:t> </a:t>
            </a:r>
            <a:r>
              <a:rPr lang="de-DE" sz="1600" b="1" dirty="0">
                <a:solidFill>
                  <a:schemeClr val="tx2"/>
                </a:solidFill>
              </a:rPr>
              <a:t>ausbreiteten. Diese waren alle mit dem Cluster Lombardei </a:t>
            </a:r>
            <a:r>
              <a:rPr lang="de-DE" sz="1600" b="1" dirty="0" smtClean="0">
                <a:solidFill>
                  <a:schemeClr val="tx2"/>
                </a:solidFill>
              </a:rPr>
              <a:t>verbunden. </a:t>
            </a:r>
            <a:endParaRPr lang="de-DE" sz="1600" b="1" dirty="0" smtClean="0">
              <a:solidFill>
                <a:schemeClr val="tx2"/>
              </a:solidFill>
            </a:endParaRPr>
          </a:p>
          <a:p>
            <a:r>
              <a:rPr lang="de-DE" sz="1600" b="1" dirty="0">
                <a:solidFill>
                  <a:schemeClr val="tx2"/>
                </a:solidFill>
              </a:rPr>
              <a:t>Am 25. Feb. wurden </a:t>
            </a:r>
            <a:r>
              <a:rPr lang="de-DE" sz="1600" b="1">
                <a:solidFill>
                  <a:schemeClr val="tx2"/>
                </a:solidFill>
              </a:rPr>
              <a:t>3 </a:t>
            </a:r>
            <a:r>
              <a:rPr lang="de-DE" sz="1600" b="1" smtClean="0">
                <a:solidFill>
                  <a:schemeClr val="tx2"/>
                </a:solidFill>
              </a:rPr>
              <a:t>weitere </a:t>
            </a:r>
            <a:r>
              <a:rPr lang="de-DE" sz="1600" b="1" dirty="0">
                <a:solidFill>
                  <a:schemeClr val="tx2"/>
                </a:solidFill>
              </a:rPr>
              <a:t>Todesfälle gemeldet (Männer; &gt; 80 </a:t>
            </a:r>
            <a:r>
              <a:rPr lang="de-DE" sz="1600" b="1">
                <a:solidFill>
                  <a:schemeClr val="tx2"/>
                </a:solidFill>
              </a:rPr>
              <a:t>Jahre </a:t>
            </a:r>
            <a:r>
              <a:rPr lang="de-DE" sz="1600" b="1" smtClean="0">
                <a:solidFill>
                  <a:schemeClr val="tx2"/>
                </a:solidFill>
              </a:rPr>
              <a:t>alt).</a:t>
            </a:r>
            <a:endParaRPr lang="de-DE" sz="1600" b="1" dirty="0">
              <a:solidFill>
                <a:schemeClr val="tx2"/>
              </a:solidFill>
            </a:endParaRPr>
          </a:p>
          <a:p>
            <a:endParaRPr lang="de-DE" sz="1600" b="1" dirty="0" smtClean="0">
              <a:solidFill>
                <a:schemeClr val="tx2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/>
          <p:cNvSpPr/>
          <p:nvPr/>
        </p:nvSpPr>
        <p:spPr>
          <a:xfrm>
            <a:off x="7596336" y="908720"/>
            <a:ext cx="136815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5730949" y="4423023"/>
            <a:ext cx="3233539" cy="612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/>
        </p:nvSpPr>
        <p:spPr>
          <a:xfrm>
            <a:off x="5709683" y="2247396"/>
            <a:ext cx="857275" cy="600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5630371" y="3767919"/>
            <a:ext cx="1380650" cy="727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55" y="1049899"/>
            <a:ext cx="2355502" cy="29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74" y="4139108"/>
            <a:ext cx="3490014" cy="253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54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4018957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u="sng" dirty="0"/>
              <a:t>Cluster Venetien (Veneto):</a:t>
            </a:r>
            <a:endParaRPr lang="de-DE" sz="1800" b="1" u="sng" dirty="0" smtClean="0"/>
          </a:p>
          <a:p>
            <a:r>
              <a:rPr lang="de-DE" sz="1400" dirty="0" smtClean="0"/>
              <a:t>Am </a:t>
            </a:r>
            <a:r>
              <a:rPr lang="de-DE" sz="1400" dirty="0"/>
              <a:t>21. Februar </a:t>
            </a:r>
            <a:r>
              <a:rPr lang="de-DE" sz="1400" dirty="0" smtClean="0"/>
              <a:t>wurden 2 </a:t>
            </a:r>
            <a:r>
              <a:rPr lang="de-DE" sz="1400" dirty="0"/>
              <a:t>Fälle in </a:t>
            </a:r>
            <a:r>
              <a:rPr lang="de-DE" sz="1400" b="1" dirty="0" smtClean="0"/>
              <a:t>Venetien/Padua</a:t>
            </a:r>
            <a:r>
              <a:rPr lang="de-DE" sz="1400" dirty="0" smtClean="0"/>
              <a:t> diagnostiziert. </a:t>
            </a:r>
          </a:p>
          <a:p>
            <a:r>
              <a:rPr lang="de-DE" sz="1400" dirty="0" smtClean="0"/>
              <a:t>Am </a:t>
            </a:r>
            <a:r>
              <a:rPr lang="de-DE" sz="1400" dirty="0"/>
              <a:t>nächsten Tag starb </a:t>
            </a:r>
            <a:r>
              <a:rPr lang="de-DE" sz="1400" dirty="0" smtClean="0"/>
              <a:t>ein </a:t>
            </a:r>
            <a:r>
              <a:rPr lang="de-DE" sz="1400" dirty="0"/>
              <a:t>78-jähriger </a:t>
            </a:r>
            <a:r>
              <a:rPr lang="de-DE" sz="1400" dirty="0" smtClean="0"/>
              <a:t>Mann </a:t>
            </a:r>
            <a:r>
              <a:rPr lang="de-DE" sz="1400" dirty="0"/>
              <a:t>im Krankenhaus </a:t>
            </a:r>
            <a:r>
              <a:rPr lang="de-DE" sz="1400" dirty="0" smtClean="0"/>
              <a:t>„Schiavonia“ </a:t>
            </a:r>
            <a:r>
              <a:rPr lang="de-DE" sz="1400" dirty="0"/>
              <a:t>in </a:t>
            </a:r>
            <a:r>
              <a:rPr lang="de-DE" sz="1400" b="1" dirty="0" smtClean="0"/>
              <a:t>Padua</a:t>
            </a:r>
            <a:r>
              <a:rPr lang="de-DE" sz="1400" dirty="0" smtClean="0"/>
              <a:t>. </a:t>
            </a:r>
          </a:p>
          <a:p>
            <a:r>
              <a:rPr lang="de-DE" sz="1400" dirty="0" smtClean="0"/>
              <a:t>Mit Stand 24</a:t>
            </a:r>
            <a:r>
              <a:rPr lang="de-DE" sz="1400" dirty="0"/>
              <a:t>. Februar </a:t>
            </a:r>
            <a:r>
              <a:rPr lang="de-DE" sz="1400" dirty="0" smtClean="0"/>
              <a:t>sind aus </a:t>
            </a:r>
            <a:r>
              <a:rPr lang="de-DE" sz="1400" b="1" dirty="0"/>
              <a:t>Venetien</a:t>
            </a:r>
            <a:r>
              <a:rPr lang="de-DE" sz="1400" dirty="0"/>
              <a:t> 32 bestätigte </a:t>
            </a:r>
            <a:r>
              <a:rPr lang="de-DE" sz="1400" dirty="0" smtClean="0"/>
              <a:t>Fälle gemeldet. </a:t>
            </a:r>
          </a:p>
          <a:p>
            <a:r>
              <a:rPr lang="de-DE" sz="1400" dirty="0" smtClean="0"/>
              <a:t>Der mögliche Indexfall wurde </a:t>
            </a:r>
            <a:r>
              <a:rPr lang="de-DE" sz="1400" dirty="0"/>
              <a:t>in </a:t>
            </a:r>
            <a:r>
              <a:rPr lang="de-DE" sz="1400" b="1" dirty="0" err="1"/>
              <a:t>Vò</a:t>
            </a:r>
            <a:r>
              <a:rPr lang="de-DE" sz="1400" dirty="0"/>
              <a:t> </a:t>
            </a:r>
            <a:r>
              <a:rPr lang="de-DE" sz="1400" dirty="0" smtClean="0"/>
              <a:t>identifiziert. Es handelt sich um einen 60-jährigen </a:t>
            </a:r>
            <a:r>
              <a:rPr lang="de-DE" sz="1400" dirty="0"/>
              <a:t>Landwirt, der in den vergangenen Wochen in die </a:t>
            </a:r>
            <a:r>
              <a:rPr lang="de-DE" sz="1400" b="1" dirty="0"/>
              <a:t>Provinz Lodi </a:t>
            </a:r>
            <a:r>
              <a:rPr lang="de-DE" sz="1400" dirty="0"/>
              <a:t>gereist war und </a:t>
            </a:r>
            <a:r>
              <a:rPr lang="de-DE" sz="1400" dirty="0" smtClean="0"/>
              <a:t>dann Symptome entwickelte</a:t>
            </a:r>
            <a:r>
              <a:rPr lang="de-DE" sz="1800" dirty="0" smtClean="0"/>
              <a:t>. </a:t>
            </a:r>
          </a:p>
          <a:p>
            <a:r>
              <a:rPr lang="de-DE" sz="1800" b="1" dirty="0">
                <a:solidFill>
                  <a:schemeClr val="tx2"/>
                </a:solidFill>
              </a:rPr>
              <a:t>Am 25. Februar starb in Treviso eine 76-jährige Frau mit </a:t>
            </a:r>
            <a:r>
              <a:rPr lang="de-DE" sz="1800" b="1" dirty="0" smtClean="0">
                <a:solidFill>
                  <a:schemeClr val="tx2"/>
                </a:solidFill>
              </a:rPr>
              <a:t>Vorerkrankungen.</a:t>
            </a:r>
          </a:p>
          <a:p>
            <a:r>
              <a:rPr lang="de-DE" sz="1800" b="1" dirty="0">
                <a:solidFill>
                  <a:schemeClr val="tx2"/>
                </a:solidFill>
              </a:rPr>
              <a:t>Am 25. Februar gab es 45 bestätigte Fälle in Venetien, davon 33 in der Gemeinde </a:t>
            </a:r>
            <a:r>
              <a:rPr lang="de-DE" sz="1800" b="1" dirty="0" err="1">
                <a:solidFill>
                  <a:schemeClr val="tx2"/>
                </a:solidFill>
              </a:rPr>
              <a:t>Vo</a:t>
            </a:r>
            <a:r>
              <a:rPr lang="de-DE" sz="1800" b="1" dirty="0" smtClean="0">
                <a:solidFill>
                  <a:schemeClr val="tx2"/>
                </a:solidFill>
              </a:rPr>
              <a:t>'.</a:t>
            </a:r>
            <a:endParaRPr lang="de-DE" sz="1800" b="1" dirty="0">
              <a:solidFill>
                <a:schemeClr val="tx2"/>
              </a:solidFill>
            </a:endParaRPr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29726"/>
              </p:ext>
            </p:extLst>
          </p:nvPr>
        </p:nvGraphicFramePr>
        <p:xfrm>
          <a:off x="4860032" y="1340768"/>
          <a:ext cx="5381237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kument" r:id="rId5" imgW="5910921" imgH="4701409" progId="Word.Document.12">
                  <p:embed/>
                </p:oleObj>
              </mc:Choice>
              <mc:Fallback>
                <p:oleObj name="Dokument" r:id="rId5" imgW="5910921" imgH="47014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0032" y="1340768"/>
                        <a:ext cx="5381237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896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4294967295"/>
          </p:nvPr>
        </p:nvSpPr>
        <p:spPr>
          <a:xfrm>
            <a:off x="553043" y="1196752"/>
            <a:ext cx="7547349" cy="54006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1600" dirty="0">
                <a:solidFill>
                  <a:srgbClr val="FF0000"/>
                </a:solidFill>
              </a:rPr>
              <a:t>Spanien</a:t>
            </a:r>
            <a:r>
              <a:rPr lang="de-DE" sz="1600" dirty="0"/>
              <a:t> bestätigte </a:t>
            </a:r>
            <a:r>
              <a:rPr lang="de-DE" sz="1600" dirty="0" smtClean="0"/>
              <a:t>4 neue Fälle (Arzt </a:t>
            </a:r>
            <a:r>
              <a:rPr lang="de-DE" sz="1600" dirty="0"/>
              <a:t>aus der </a:t>
            </a:r>
            <a:r>
              <a:rPr lang="de-DE" sz="1600" u="sng" dirty="0"/>
              <a:t>Lombardei</a:t>
            </a:r>
            <a:r>
              <a:rPr lang="de-DE" sz="1600" dirty="0"/>
              <a:t>, </a:t>
            </a:r>
            <a:r>
              <a:rPr lang="de-DE" sz="1600" dirty="0" smtClean="0"/>
              <a:t>2 Fälle die </a:t>
            </a:r>
            <a:r>
              <a:rPr lang="de-DE" sz="1600" u="sng" dirty="0" smtClean="0"/>
              <a:t>Mailand</a:t>
            </a:r>
            <a:r>
              <a:rPr lang="de-DE" sz="1600" dirty="0" smtClean="0"/>
              <a:t> besucht hatten, 1 Fall, der </a:t>
            </a:r>
            <a:r>
              <a:rPr lang="de-DE" sz="1600" u="sng" dirty="0" smtClean="0"/>
              <a:t>Nordteilen</a:t>
            </a:r>
            <a:r>
              <a:rPr lang="de-DE" sz="1600" dirty="0" smtClean="0"/>
              <a:t> besuchte).</a:t>
            </a:r>
          </a:p>
          <a:p>
            <a:r>
              <a:rPr lang="de-DE" sz="1600" dirty="0"/>
              <a:t>Am 25. Februar bestätigte </a:t>
            </a:r>
            <a:r>
              <a:rPr lang="de-DE" sz="1600" dirty="0">
                <a:solidFill>
                  <a:srgbClr val="FF0000"/>
                </a:solidFill>
              </a:rPr>
              <a:t>Algerien</a:t>
            </a:r>
            <a:r>
              <a:rPr lang="de-DE" sz="1600" dirty="0"/>
              <a:t> den ersten </a:t>
            </a:r>
            <a:r>
              <a:rPr lang="de-DE" sz="1600" dirty="0" smtClean="0"/>
              <a:t>Fall, </a:t>
            </a:r>
            <a:r>
              <a:rPr lang="de-DE" sz="1600" dirty="0"/>
              <a:t>ein italienischer Mann, der am 17. Februar ins Land kam</a:t>
            </a:r>
            <a:r>
              <a:rPr lang="de-DE" sz="1600" dirty="0" smtClean="0"/>
              <a:t>.</a:t>
            </a:r>
          </a:p>
          <a:p>
            <a:r>
              <a:rPr lang="de-DE" sz="1600" dirty="0">
                <a:solidFill>
                  <a:srgbClr val="FF0000"/>
                </a:solidFill>
              </a:rPr>
              <a:t>Österreich</a:t>
            </a:r>
            <a:r>
              <a:rPr lang="de-DE" sz="1600" dirty="0"/>
              <a:t> bestätigte die ersten beiden </a:t>
            </a:r>
            <a:r>
              <a:rPr lang="de-DE" sz="1600" dirty="0" smtClean="0"/>
              <a:t>Fälle, </a:t>
            </a:r>
            <a:r>
              <a:rPr lang="de-DE" sz="1600" dirty="0"/>
              <a:t>ein 24-jähriger Mann und eine 24-jährige Frau aus der </a:t>
            </a:r>
            <a:r>
              <a:rPr lang="de-DE" sz="1600" u="sng" dirty="0"/>
              <a:t>Lombardei</a:t>
            </a:r>
            <a:r>
              <a:rPr lang="de-DE" sz="1600" dirty="0" smtClean="0"/>
              <a:t>,</a:t>
            </a:r>
          </a:p>
          <a:p>
            <a:r>
              <a:rPr lang="de-DE" sz="1600" dirty="0">
                <a:solidFill>
                  <a:srgbClr val="FF0000"/>
                </a:solidFill>
              </a:rPr>
              <a:t>Brasilien</a:t>
            </a:r>
            <a:r>
              <a:rPr lang="de-DE" sz="1600" dirty="0"/>
              <a:t> bestätigte den ersten </a:t>
            </a:r>
            <a:r>
              <a:rPr lang="de-DE" sz="1600" dirty="0" smtClean="0"/>
              <a:t>Fall, </a:t>
            </a:r>
            <a:r>
              <a:rPr lang="de-DE" sz="1600" dirty="0"/>
              <a:t>ein 61-jähriger Mann aus São Paulo, der zwischen dem 9. und 21. Februar in die </a:t>
            </a:r>
            <a:r>
              <a:rPr lang="de-DE" sz="1600" u="sng" dirty="0"/>
              <a:t>Lombardei</a:t>
            </a:r>
            <a:r>
              <a:rPr lang="de-DE" sz="1600" dirty="0"/>
              <a:t> reiste</a:t>
            </a:r>
            <a:r>
              <a:rPr lang="de-DE" sz="1600" dirty="0" smtClean="0"/>
              <a:t>.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Frankreich</a:t>
            </a:r>
            <a:r>
              <a:rPr lang="de-DE" sz="1600" dirty="0" smtClean="0"/>
              <a:t> bestätigte einen Fall, Es handelt sich um ein </a:t>
            </a:r>
            <a:r>
              <a:rPr lang="de-DE" sz="1600" dirty="0"/>
              <a:t>französischer Staatsangehöriger, der vor kurzem von einer Reise in die </a:t>
            </a:r>
            <a:r>
              <a:rPr lang="de-DE" sz="1600" u="sng" dirty="0"/>
              <a:t>Lombardei</a:t>
            </a:r>
            <a:r>
              <a:rPr lang="de-DE" sz="1600" dirty="0"/>
              <a:t> </a:t>
            </a:r>
            <a:r>
              <a:rPr lang="de-DE" sz="1600" dirty="0" smtClean="0"/>
              <a:t>zurückkehrte. </a:t>
            </a:r>
          </a:p>
          <a:p>
            <a:r>
              <a:rPr lang="de-DE" sz="1600" dirty="0" smtClean="0">
                <a:solidFill>
                  <a:srgbClr val="FF0000"/>
                </a:solidFill>
              </a:rPr>
              <a:t>Rumänien</a:t>
            </a:r>
            <a:r>
              <a:rPr lang="de-DE" sz="1600" dirty="0" smtClean="0"/>
              <a:t> </a:t>
            </a:r>
            <a:r>
              <a:rPr lang="de-DE" sz="1600" dirty="0"/>
              <a:t>bestätigte den ersten </a:t>
            </a:r>
            <a:r>
              <a:rPr lang="de-DE" sz="1600" dirty="0" smtClean="0"/>
              <a:t>Fall, </a:t>
            </a:r>
            <a:r>
              <a:rPr lang="de-DE" sz="1600" dirty="0"/>
              <a:t>ein Mann aus Bukarest, der vor drei Wochen aus Italien zurückgekehrt war</a:t>
            </a:r>
            <a:r>
              <a:rPr lang="de-DE" sz="1600" dirty="0" smtClean="0"/>
              <a:t>.</a:t>
            </a:r>
          </a:p>
          <a:p>
            <a:r>
              <a:rPr lang="de-DE" sz="1600" dirty="0"/>
              <a:t>Die </a:t>
            </a:r>
            <a:r>
              <a:rPr lang="de-DE" sz="1600" dirty="0">
                <a:solidFill>
                  <a:srgbClr val="FF0000"/>
                </a:solidFill>
              </a:rPr>
              <a:t>Schweiz</a:t>
            </a:r>
            <a:r>
              <a:rPr lang="de-DE" sz="1600" dirty="0"/>
              <a:t> bestätigte den ersten </a:t>
            </a:r>
            <a:r>
              <a:rPr lang="de-DE" sz="1600" dirty="0" smtClean="0"/>
              <a:t>Fall, </a:t>
            </a:r>
            <a:r>
              <a:rPr lang="de-DE" sz="1600" dirty="0"/>
              <a:t>einen 70-jährigen </a:t>
            </a:r>
            <a:r>
              <a:rPr lang="de-DE" sz="1600" dirty="0" smtClean="0"/>
              <a:t>Mann, </a:t>
            </a:r>
            <a:r>
              <a:rPr lang="de-DE" sz="1600" dirty="0"/>
              <a:t>der zuvor </a:t>
            </a:r>
            <a:r>
              <a:rPr lang="de-DE" sz="1600" u="sng" dirty="0"/>
              <a:t>Mailand</a:t>
            </a:r>
            <a:r>
              <a:rPr lang="de-DE" sz="1600" dirty="0"/>
              <a:t> besucht hatte</a:t>
            </a:r>
            <a:r>
              <a:rPr lang="de-DE" sz="1600" dirty="0" smtClean="0"/>
              <a:t>.</a:t>
            </a:r>
          </a:p>
          <a:p>
            <a:pPr lvl="0"/>
            <a:r>
              <a:rPr lang="de-DE" sz="1600" dirty="0">
                <a:solidFill>
                  <a:srgbClr val="FF0000"/>
                </a:solidFill>
              </a:rPr>
              <a:t>Kroatien</a:t>
            </a:r>
            <a:r>
              <a:rPr lang="de-DE" sz="1600" dirty="0">
                <a:solidFill>
                  <a:prstClr val="black"/>
                </a:solidFill>
              </a:rPr>
              <a:t> bestätigte den ersten Fall, ein Mann, der vom 19. bis 21. Februar in </a:t>
            </a:r>
            <a:r>
              <a:rPr lang="de-DE" sz="1600" u="sng" dirty="0">
                <a:solidFill>
                  <a:prstClr val="black"/>
                </a:solidFill>
              </a:rPr>
              <a:t>Mailand</a:t>
            </a:r>
            <a:r>
              <a:rPr lang="de-DE" sz="1600" dirty="0">
                <a:solidFill>
                  <a:prstClr val="black"/>
                </a:solidFill>
              </a:rPr>
              <a:t> war. </a:t>
            </a:r>
            <a:endParaRPr lang="de-DE" sz="1600" dirty="0" smtClean="0">
              <a:solidFill>
                <a:prstClr val="black"/>
              </a:solidFill>
            </a:endParaRPr>
          </a:p>
          <a:p>
            <a:pPr lvl="0"/>
            <a:r>
              <a:rPr lang="de-DE" sz="1600" dirty="0">
                <a:solidFill>
                  <a:srgbClr val="FF0000"/>
                </a:solidFill>
              </a:rPr>
              <a:t>Deutschland</a:t>
            </a:r>
            <a:r>
              <a:rPr lang="de-DE" sz="1600" dirty="0">
                <a:solidFill>
                  <a:prstClr val="black"/>
                </a:solidFill>
              </a:rPr>
              <a:t> bestätigte einen Fall , Es handelt sich um ein 25-jähriger Mann, der in Baden-Württemberg lebt und kürzlich aus </a:t>
            </a:r>
            <a:r>
              <a:rPr lang="de-DE" sz="1600" u="sng" dirty="0">
                <a:solidFill>
                  <a:prstClr val="black"/>
                </a:solidFill>
              </a:rPr>
              <a:t>Mailand</a:t>
            </a:r>
            <a:r>
              <a:rPr lang="de-DE" sz="1600" dirty="0">
                <a:solidFill>
                  <a:prstClr val="black"/>
                </a:solidFill>
              </a:rPr>
              <a:t> zurückgekehrt ist.</a:t>
            </a:r>
          </a:p>
          <a:p>
            <a:pPr lvl="0"/>
            <a:endParaRPr lang="de-DE" sz="1800" dirty="0">
              <a:solidFill>
                <a:prstClr val="black"/>
              </a:solidFill>
            </a:endParaRPr>
          </a:p>
          <a:p>
            <a:endParaRPr lang="de-DE" sz="1800" dirty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1800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092592" cy="430887"/>
          </a:xfrm>
        </p:spPr>
        <p:txBody>
          <a:bodyPr/>
          <a:lstStyle/>
          <a:p>
            <a:r>
              <a:rPr lang="de-DE" sz="2400" dirty="0" smtClean="0">
                <a:latin typeface="ScalaSansPro-Bold" pitchFamily="50" charset="0"/>
              </a:rPr>
              <a:t>COVID-19/ </a:t>
            </a:r>
            <a:r>
              <a:rPr lang="de-DE" sz="2800" dirty="0" smtClean="0">
                <a:latin typeface="ScalaSansPro-Bold" pitchFamily="50" charset="0"/>
              </a:rPr>
              <a:t>Italien </a:t>
            </a:r>
            <a:r>
              <a:rPr lang="de-DE" sz="2800" dirty="0">
                <a:latin typeface="ScalaSansPro-Bold" pitchFamily="50" charset="0"/>
              </a:rPr>
              <a:t>(Verbreitung in andere Länder)</a:t>
            </a:r>
            <a:endParaRPr lang="en-GB" sz="2400" dirty="0">
              <a:latin typeface="ScalaSansPro-Bold" pitchFamily="50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47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82782" y="620688"/>
            <a:ext cx="8219256" cy="70609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de-DE" sz="3200" dirty="0"/>
              <a:t>COVID </a:t>
            </a:r>
            <a:r>
              <a:rPr lang="de-DE" sz="3200" dirty="0" smtClean="0"/>
              <a:t>19/Südkorea</a:t>
            </a:r>
            <a:endParaRPr lang="de-DE" sz="32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72081"/>
            <a:ext cx="179219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76308" y="1340768"/>
            <a:ext cx="8198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prstClr val="black"/>
                </a:solidFill>
              </a:rPr>
              <a:t>1146 </a:t>
            </a:r>
            <a:r>
              <a:rPr lang="de-DE" sz="1600" b="1" dirty="0">
                <a:solidFill>
                  <a:prstClr val="black"/>
                </a:solidFill>
              </a:rPr>
              <a:t>Fälle </a:t>
            </a:r>
            <a:r>
              <a:rPr lang="de-DE" sz="1600" b="1" dirty="0" smtClean="0">
                <a:solidFill>
                  <a:prstClr val="black"/>
                </a:solidFill>
              </a:rPr>
              <a:t>(+253)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prstClr val="black"/>
                </a:solidFill>
              </a:rPr>
              <a:t>11 </a:t>
            </a:r>
            <a:r>
              <a:rPr lang="de-DE" sz="1600" b="1" dirty="0">
                <a:solidFill>
                  <a:prstClr val="black"/>
                </a:solidFill>
              </a:rPr>
              <a:t>Todesfälle </a:t>
            </a:r>
            <a:r>
              <a:rPr lang="de-DE" sz="1600" b="1" dirty="0" smtClean="0">
                <a:solidFill>
                  <a:prstClr val="black"/>
                </a:solidFill>
              </a:rPr>
              <a:t>(+3). </a:t>
            </a:r>
            <a:endParaRPr lang="de-DE" sz="16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prstClr val="black"/>
                </a:solidFill>
              </a:rPr>
              <a:t>3 weitere Todesfälle, ein 58-jähriger </a:t>
            </a:r>
            <a:r>
              <a:rPr lang="de-DE" sz="1600" dirty="0">
                <a:solidFill>
                  <a:prstClr val="black"/>
                </a:solidFill>
              </a:rPr>
              <a:t>Mann</a:t>
            </a:r>
            <a:r>
              <a:rPr lang="de-DE" sz="1600" dirty="0" smtClean="0">
                <a:solidFill>
                  <a:prstClr val="black"/>
                </a:solidFill>
              </a:rPr>
              <a:t> aus dem </a:t>
            </a:r>
            <a:r>
              <a:rPr lang="de-DE" sz="1600" dirty="0" err="1">
                <a:solidFill>
                  <a:prstClr val="black"/>
                </a:solidFill>
              </a:rPr>
              <a:t>Shincheonji</a:t>
            </a:r>
            <a:r>
              <a:rPr lang="de-DE" sz="1600" dirty="0">
                <a:solidFill>
                  <a:prstClr val="black"/>
                </a:solidFill>
              </a:rPr>
              <a:t> </a:t>
            </a:r>
            <a:r>
              <a:rPr lang="de-DE" sz="1600" dirty="0" smtClean="0">
                <a:solidFill>
                  <a:prstClr val="black"/>
                </a:solidFill>
              </a:rPr>
              <a:t>Church-Cluster, eine 47-jährige Frau und ein 35-jähriger Mann.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u="sng" dirty="0" smtClean="0">
                <a:solidFill>
                  <a:prstClr val="black"/>
                </a:solidFill>
              </a:rPr>
              <a:t>Fast </a:t>
            </a:r>
            <a:r>
              <a:rPr lang="de-DE" sz="1600" u="sng" dirty="0">
                <a:solidFill>
                  <a:prstClr val="black"/>
                </a:solidFill>
              </a:rPr>
              <a:t>alle neuen Fälle stehen </a:t>
            </a:r>
            <a:r>
              <a:rPr lang="de-DE" sz="1600" u="sng" dirty="0" smtClean="0">
                <a:solidFill>
                  <a:prstClr val="black"/>
                </a:solidFill>
              </a:rPr>
              <a:t>sind </a:t>
            </a:r>
            <a:r>
              <a:rPr lang="de-DE" sz="1600" u="sng" dirty="0">
                <a:solidFill>
                  <a:prstClr val="black"/>
                </a:solidFill>
              </a:rPr>
              <a:t>in </a:t>
            </a:r>
            <a:r>
              <a:rPr lang="de-DE" sz="1600" u="sng" dirty="0" err="1">
                <a:solidFill>
                  <a:prstClr val="black"/>
                </a:solidFill>
              </a:rPr>
              <a:t>Daegu</a:t>
            </a:r>
            <a:r>
              <a:rPr lang="de-DE" sz="1600" u="sng" dirty="0">
                <a:solidFill>
                  <a:prstClr val="black"/>
                </a:solidFill>
              </a:rPr>
              <a:t> oder </a:t>
            </a:r>
            <a:r>
              <a:rPr lang="de-DE" sz="1600" u="sng" dirty="0" smtClean="0">
                <a:solidFill>
                  <a:prstClr val="black"/>
                </a:solidFill>
              </a:rPr>
              <a:t>aus der </a:t>
            </a:r>
            <a:r>
              <a:rPr lang="de-DE" sz="1600" u="sng" dirty="0">
                <a:solidFill>
                  <a:prstClr val="black"/>
                </a:solidFill>
              </a:rPr>
              <a:t>umliegenden </a:t>
            </a:r>
            <a:r>
              <a:rPr lang="de-DE" sz="1600" u="sng" dirty="0" smtClean="0">
                <a:solidFill>
                  <a:prstClr val="black"/>
                </a:solidFill>
              </a:rPr>
              <a:t>Provinz </a:t>
            </a:r>
            <a:r>
              <a:rPr lang="de-DE" sz="1600" u="sng" dirty="0" err="1" smtClean="0">
                <a:solidFill>
                  <a:prstClr val="black"/>
                </a:solidFill>
              </a:rPr>
              <a:t>Gyeong</a:t>
            </a:r>
            <a:r>
              <a:rPr lang="de-DE" sz="1600" u="sng" dirty="0" smtClean="0">
                <a:solidFill>
                  <a:prstClr val="black"/>
                </a:solidFill>
              </a:rPr>
              <a:t>-buk </a:t>
            </a:r>
            <a:r>
              <a:rPr lang="de-DE" sz="1600" u="sng" dirty="0">
                <a:solidFill>
                  <a:prstClr val="black"/>
                </a:solidFill>
              </a:rPr>
              <a:t>gemeldet </a:t>
            </a:r>
            <a:r>
              <a:rPr lang="de-DE" sz="1600" u="sng" dirty="0" smtClean="0">
                <a:solidFill>
                  <a:prstClr val="black"/>
                </a:solidFill>
              </a:rPr>
              <a:t>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prstClr val="black"/>
                </a:solidFill>
              </a:rPr>
              <a:t>Die Infektionswege für 355 Fälle werden derzeit untersucht.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047260"/>
              </p:ext>
            </p:extLst>
          </p:nvPr>
        </p:nvGraphicFramePr>
        <p:xfrm>
          <a:off x="827584" y="3912448"/>
          <a:ext cx="4464496" cy="24688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3522"/>
                <a:gridCol w="1511730"/>
                <a:gridCol w="1009244"/>
              </a:tblGrid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Bestätigte Fälle insgesamt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Todesfälle</a:t>
                      </a:r>
                      <a:endParaRPr lang="de-DE" sz="1400" dirty="0"/>
                    </a:p>
                  </a:txBody>
                  <a:tcPr anchor="ctr"/>
                </a:tc>
              </a:tr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Shincheonji </a:t>
                      </a:r>
                      <a:r>
                        <a:rPr lang="de-DE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Church-Cluster</a:t>
                      </a:r>
                      <a:endParaRPr lang="de-DE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554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3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48361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Cheongdo Daenam Hospital </a:t>
                      </a:r>
                      <a:r>
                        <a:rPr lang="de-DE" sz="1400" dirty="0" smtClean="0"/>
                        <a:t>–Cluster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111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6</a:t>
                      </a:r>
                      <a:endParaRPr lang="de-DE" sz="1400" b="1" dirty="0"/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Israel-</a:t>
                      </a:r>
                      <a:r>
                        <a:rPr lang="en-US" sz="1400" dirty="0" err="1" smtClean="0"/>
                        <a:t>Pilger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17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-</a:t>
                      </a:r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Andere</a:t>
                      </a:r>
                      <a:endParaRPr lang="de-D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464</a:t>
                      </a:r>
                      <a:endParaRPr lang="de-DE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/>
                        <a:t>2</a:t>
                      </a:r>
                    </a:p>
                  </a:txBody>
                  <a:tcPr anchor="ctr"/>
                </a:tc>
              </a:tr>
              <a:tr h="284476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effectLst/>
                        </a:rPr>
                        <a:t>Summe</a:t>
                      </a:r>
                      <a:endParaRPr lang="de-DE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effectLst/>
                        </a:rPr>
                        <a:t>1146</a:t>
                      </a:r>
                      <a:endParaRPr lang="de-DE" sz="1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/>
                        <a:t>11</a:t>
                      </a:r>
                      <a:endParaRPr lang="de-DE" sz="14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827584" y="639236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prstClr val="black"/>
                </a:solidFill>
              </a:rPr>
              <a:t>Stand KCDC, 26.2., 09.00</a:t>
            </a:r>
            <a:endParaRPr lang="de-DE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RKI_PPT_4zu3_Vorlage_EN_NEU</Template>
  <TotalTime>0</TotalTime>
  <Words>1245</Words>
  <Application>Microsoft Office PowerPoint</Application>
  <PresentationFormat>Bildschirmpräsentation (4:3)</PresentationFormat>
  <Paragraphs>259</Paragraphs>
  <Slides>11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Office-Design</vt:lpstr>
      <vt:lpstr>Dokument</vt:lpstr>
      <vt:lpstr>Update zu COVID-19, 26.Februar 2020</vt:lpstr>
      <vt:lpstr>Update zu COVID-19, 26.Februar 2020</vt:lpstr>
      <vt:lpstr>Update zu COVID-19, 26.Februar 2020</vt:lpstr>
      <vt:lpstr>PowerPoint-Präsentation</vt:lpstr>
      <vt:lpstr>PowerPoint-Präsentation</vt:lpstr>
      <vt:lpstr>COVID-19/ Italien</vt:lpstr>
      <vt:lpstr>COVID-19/ Italien</vt:lpstr>
      <vt:lpstr>COVID-19/ Italien (Verbreitung in andere Länder)</vt:lpstr>
      <vt:lpstr>COVID 19/Südkorea</vt:lpstr>
      <vt:lpstr>COVID 19/Südkorea</vt:lpstr>
      <vt:lpstr>COVID 19/Iran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Karo, Basel</dc:creator>
  <cp:lastModifiedBy>Karo, Basel</cp:lastModifiedBy>
  <cp:revision>283</cp:revision>
  <cp:lastPrinted>2020-02-21T11:12:50Z</cp:lastPrinted>
  <dcterms:created xsi:type="dcterms:W3CDTF">2020-02-03T08:44:15Z</dcterms:created>
  <dcterms:modified xsi:type="dcterms:W3CDTF">2020-02-26T09:35:59Z</dcterms:modified>
</cp:coreProperties>
</file>