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326" r:id="rId4"/>
    <p:sldId id="334" r:id="rId5"/>
    <p:sldId id="333" r:id="rId6"/>
    <p:sldId id="339" r:id="rId7"/>
    <p:sldId id="340" r:id="rId8"/>
    <p:sldId id="341" r:id="rId9"/>
    <p:sldId id="342" r:id="rId10"/>
    <p:sldId id="336" r:id="rId11"/>
    <p:sldId id="337" r:id="rId12"/>
    <p:sldId id="338" r:id="rId13"/>
    <p:sldId id="335" r:id="rId14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0" autoAdjust="0"/>
    <p:restoredTop sz="92757" autoAdjust="0"/>
  </p:normalViewPr>
  <p:slideViewPr>
    <p:cSldViewPr>
      <p:cViewPr>
        <p:scale>
          <a:sx n="90" d="100"/>
          <a:sy n="90" d="100"/>
        </p:scale>
        <p:origin x="-2976" y="-690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Karte</a:t>
            </a:r>
            <a:r>
              <a:rPr lang="en-US" baseline="0" dirty="0" smtClean="0"/>
              <a:t>, Iran</a:t>
            </a:r>
          </a:p>
          <a:p>
            <a:r>
              <a:rPr lang="en-US" baseline="0" dirty="0" err="1" smtClean="0"/>
              <a:t>Dunkelrot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erster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bestätigter</a:t>
            </a:r>
            <a:r>
              <a:rPr lang="en-US" baseline="0" dirty="0" smtClean="0"/>
              <a:t> Fall (Qom)</a:t>
            </a:r>
          </a:p>
          <a:p>
            <a:r>
              <a:rPr lang="en-US" baseline="0" dirty="0" smtClean="0"/>
              <a:t>Rot = </a:t>
            </a:r>
            <a:r>
              <a:rPr lang="en-US" baseline="0" dirty="0" err="1" smtClean="0"/>
              <a:t>Bestätigte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Fälle</a:t>
            </a:r>
            <a:endParaRPr lang="en-US" baseline="0" dirty="0" smtClean="0"/>
          </a:p>
          <a:p>
            <a:r>
              <a:rPr lang="en-US" baseline="0" dirty="0" err="1" smtClean="0"/>
              <a:t>Blau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Verdachtsfäll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 Fällen (plus „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“ Länder zusammengefasst)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Provinzen</a:t>
            </a:r>
            <a:r>
              <a:rPr lang="de-DE" baseline="0" dirty="0" smtClean="0"/>
              <a:t> in China mit einer Inzidenz &gt;1 plus Tianjin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15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.kr/board/board.es?mid=a30402000000&amp;bid=003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mp.com/week-asia/health-environment/article/3052129/coronavirus-infected-health-official-leading-sout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dition.cnn.com/asia/live-news/coronavirus-outbreak-02-24-20-hnk-intl/index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26.Februar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/>
              <a:t>ECDC ; </a:t>
            </a:r>
            <a:r>
              <a:rPr lang="de-DE" sz="1400" b="1" i="1" dirty="0"/>
              <a:t>Stand </a:t>
            </a:r>
            <a:r>
              <a:rPr lang="de-DE" sz="1400" b="1" i="1" dirty="0" smtClean="0"/>
              <a:t>26.02.2020</a:t>
            </a:r>
            <a:endParaRPr lang="de-DE" sz="1400" b="1" i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06485"/>
              </p:ext>
            </p:extLst>
          </p:nvPr>
        </p:nvGraphicFramePr>
        <p:xfrm>
          <a:off x="336259" y="1124744"/>
          <a:ext cx="8327465" cy="15841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95613"/>
                <a:gridCol w="889373"/>
                <a:gridCol w="1270771"/>
                <a:gridCol w="1267440"/>
                <a:gridCol w="1107553"/>
                <a:gridCol w="1220806"/>
                <a:gridCol w="1075909"/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Letalität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Weltweit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+1.151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82.167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8.452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+34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2.798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3,4%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China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+437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78.628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8.352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2.744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3,5%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Hubei</a:t>
                      </a:r>
                      <a:r>
                        <a:rPr lang="de-DE" sz="1400" b="1" dirty="0">
                          <a:effectLst/>
                        </a:rPr>
                        <a:t>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+409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effectLst/>
                        </a:rPr>
                        <a:t>65.596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7.984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2.641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4%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8034"/>
            <a:ext cx="833915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2782" y="62068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19/Südkorea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476308" y="1397094"/>
            <a:ext cx="819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1595 </a:t>
            </a:r>
            <a:r>
              <a:rPr lang="de-DE" sz="1600" b="1" dirty="0"/>
              <a:t>Fälle </a:t>
            </a:r>
            <a:r>
              <a:rPr lang="de-DE" sz="1600" b="1" dirty="0" smtClean="0"/>
              <a:t>(+449)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12 </a:t>
            </a:r>
            <a:r>
              <a:rPr lang="de-DE" sz="1600" b="1" dirty="0"/>
              <a:t>Todesfälle </a:t>
            </a:r>
            <a:r>
              <a:rPr lang="de-DE" sz="1600" b="1" dirty="0" smtClean="0"/>
              <a:t>(+1), CFR: 0,7%. </a:t>
            </a:r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Ein </a:t>
            </a:r>
            <a:r>
              <a:rPr lang="de-DE" sz="1600" dirty="0"/>
              <a:t>74-jähriger Mann aus dem </a:t>
            </a:r>
            <a:r>
              <a:rPr lang="de-DE" sz="1600" dirty="0">
                <a:solidFill>
                  <a:schemeClr val="dk1"/>
                </a:solidFill>
              </a:rPr>
              <a:t>Shincheonji </a:t>
            </a:r>
            <a:r>
              <a:rPr lang="de-DE" sz="1600" dirty="0" smtClean="0">
                <a:solidFill>
                  <a:schemeClr val="dk1"/>
                </a:solidFill>
              </a:rPr>
              <a:t>Church-Cluster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smtClean="0">
                <a:solidFill>
                  <a:schemeClr val="dk1"/>
                </a:solidFill>
              </a:rPr>
              <a:t>verstarb am 27. Februar.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Zu den 3 Todesfällen, die am 26. Februar gemeldet wurden, gehört </a:t>
            </a:r>
            <a:r>
              <a:rPr lang="de-DE" sz="1600" dirty="0"/>
              <a:t>ein </a:t>
            </a:r>
            <a:r>
              <a:rPr lang="de-DE" sz="1600" dirty="0">
                <a:solidFill>
                  <a:schemeClr val="dk1"/>
                </a:solidFill>
              </a:rPr>
              <a:t>58-jähriger Mann</a:t>
            </a:r>
            <a:r>
              <a:rPr lang="de-DE" sz="1600" dirty="0"/>
              <a:t> aus dem </a:t>
            </a:r>
            <a:r>
              <a:rPr lang="de-DE" sz="1600" dirty="0">
                <a:solidFill>
                  <a:schemeClr val="dk1"/>
                </a:solidFill>
              </a:rPr>
              <a:t>Shincheonji Church-Cluster, eine 47-jährige Frau und ein 35-jähriger Mann.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Damit gehören </a:t>
            </a:r>
            <a:r>
              <a:rPr lang="de-DE" sz="1600" b="1" dirty="0" smtClean="0"/>
              <a:t>45%</a:t>
            </a:r>
            <a:r>
              <a:rPr lang="de-DE" sz="1600" dirty="0" smtClean="0"/>
              <a:t> der derzeitigen Fälle zum </a:t>
            </a:r>
            <a:r>
              <a:rPr lang="de-DE" sz="1600" b="1" dirty="0">
                <a:solidFill>
                  <a:schemeClr val="dk1"/>
                </a:solidFill>
              </a:rPr>
              <a:t>Shincheonji </a:t>
            </a:r>
            <a:r>
              <a:rPr lang="de-DE" sz="1600" b="1" dirty="0" smtClean="0">
                <a:solidFill>
                  <a:schemeClr val="dk1"/>
                </a:solidFill>
              </a:rPr>
              <a:t>Church-Cluster</a:t>
            </a:r>
            <a:r>
              <a:rPr lang="de-DE" sz="1600" dirty="0" smtClean="0">
                <a:solidFill>
                  <a:schemeClr val="dk1"/>
                </a:solidFill>
              </a:rPr>
              <a:t>, </a:t>
            </a:r>
            <a:r>
              <a:rPr lang="de-DE" sz="1600" b="1" dirty="0" smtClean="0">
                <a:solidFill>
                  <a:schemeClr val="dk1"/>
                </a:solidFill>
              </a:rPr>
              <a:t>7,1% </a:t>
            </a:r>
            <a:r>
              <a:rPr lang="de-DE" sz="1600" dirty="0" smtClean="0">
                <a:solidFill>
                  <a:schemeClr val="dk1"/>
                </a:solidFill>
              </a:rPr>
              <a:t>zum </a:t>
            </a:r>
            <a:r>
              <a:rPr lang="de-DE" sz="1600" b="1" dirty="0"/>
              <a:t>Cheongdo Daenam </a:t>
            </a:r>
            <a:r>
              <a:rPr lang="de-DE" sz="1600" b="1" dirty="0" smtClean="0"/>
              <a:t>Hospital Cluster </a:t>
            </a:r>
            <a:r>
              <a:rPr lang="de-DE" sz="1600" dirty="0" smtClean="0"/>
              <a:t>und nur </a:t>
            </a:r>
            <a:r>
              <a:rPr lang="de-DE" sz="1600" b="1" dirty="0" smtClean="0"/>
              <a:t>2,1 % </a:t>
            </a:r>
            <a:r>
              <a:rPr lang="de-DE" sz="1600" dirty="0" smtClean="0"/>
              <a:t>der Fälle sind </a:t>
            </a:r>
            <a:r>
              <a:rPr lang="de-DE" sz="1600" b="1" dirty="0" smtClean="0"/>
              <a:t>importiert</a:t>
            </a:r>
            <a:r>
              <a:rPr lang="de-DE" sz="1600" dirty="0" smtClean="0"/>
              <a:t>.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187228"/>
              </p:ext>
            </p:extLst>
          </p:nvPr>
        </p:nvGraphicFramePr>
        <p:xfrm>
          <a:off x="611560" y="3408392"/>
          <a:ext cx="4464496" cy="24688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43522"/>
                <a:gridCol w="1511730"/>
                <a:gridCol w="1009244"/>
              </a:tblGrid>
              <a:tr h="48361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Cluster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Bestätigte Fälle insgesamt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Todesfälle</a:t>
                      </a:r>
                      <a:endParaRPr lang="de-DE" sz="1400" dirty="0"/>
                    </a:p>
                  </a:txBody>
                  <a:tcPr anchor="ctr"/>
                </a:tc>
              </a:tr>
              <a:tr h="483610"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Shincheonji 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Church-Cluster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731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48361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Cheongdo Daenam Hospital </a:t>
                      </a:r>
                      <a:r>
                        <a:rPr lang="de-DE" sz="1400" dirty="0" smtClean="0"/>
                        <a:t>–Cluster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114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6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2844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Importiert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33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-</a:t>
                      </a:r>
                    </a:p>
                  </a:txBody>
                  <a:tcPr anchor="ctr"/>
                </a:tc>
              </a:tr>
              <a:tr h="28447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Andere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717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2</a:t>
                      </a:r>
                    </a:p>
                  </a:txBody>
                  <a:tcPr anchor="ctr"/>
                </a:tc>
              </a:tr>
              <a:tr h="28447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effectLst/>
                        </a:rPr>
                        <a:t>Summe</a:t>
                      </a:r>
                      <a:endParaRPr lang="de-DE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effectLst/>
                        </a:rPr>
                        <a:t>1595</a:t>
                      </a:r>
                      <a:endParaRPr lang="de-DE" sz="1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11</a:t>
                      </a:r>
                      <a:endParaRPr lang="de-DE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67544" y="5970286"/>
            <a:ext cx="45365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Stand KCDC, 27.2., 09.00</a:t>
            </a:r>
          </a:p>
          <a:p>
            <a:r>
              <a:rPr lang="de-DE" sz="1050" dirty="0">
                <a:hlinkClick r:id="rId3"/>
              </a:rPr>
              <a:t>https://</a:t>
            </a:r>
            <a:r>
              <a:rPr lang="de-DE" sz="1050" dirty="0" smtClean="0">
                <a:hlinkClick r:id="rId3"/>
              </a:rPr>
              <a:t>www.cdc.go.kr/board/board.es?mid=a30402000000&amp;bid=0030</a:t>
            </a:r>
            <a:endParaRPr lang="de-DE" sz="1050" dirty="0" smtClean="0"/>
          </a:p>
          <a:p>
            <a:endParaRPr lang="de-DE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9" t="14665" r="34527" b="49540"/>
          <a:stretch/>
        </p:blipFill>
        <p:spPr bwMode="auto">
          <a:xfrm>
            <a:off x="6958968" y="3318877"/>
            <a:ext cx="2006030" cy="245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179219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164288" y="596031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26.02.2020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292080" y="596110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24.02.2020</a:t>
            </a:r>
            <a:endParaRPr lang="de-D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19/Südkorea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1556792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 smtClean="0"/>
              <a:t> Maßnahmen</a:t>
            </a:r>
            <a:r>
              <a:rPr lang="de-DE" sz="1600" u="sng" dirty="0"/>
              <a:t>: </a:t>
            </a:r>
            <a:endParaRPr lang="de-DE" sz="1600" u="sng" dirty="0" smtClean="0"/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Weiterhin Reisebeschränkungen </a:t>
            </a:r>
            <a:r>
              <a:rPr lang="de-DE" sz="1600" dirty="0"/>
              <a:t>von und nach </a:t>
            </a:r>
            <a:r>
              <a:rPr lang="de-DE" sz="1600" dirty="0" smtClean="0"/>
              <a:t>Südkorea durch 15 Länder verhängt.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Israel, </a:t>
            </a:r>
            <a:r>
              <a:rPr lang="de-DE" sz="1600" dirty="0" smtClean="0"/>
              <a:t>Bahrain</a:t>
            </a:r>
            <a:r>
              <a:rPr lang="de-DE" sz="1600" dirty="0"/>
              <a:t> </a:t>
            </a:r>
            <a:r>
              <a:rPr lang="de-DE" sz="1600" dirty="0" smtClean="0"/>
              <a:t>und Jordanien, haben ein Einreiseverbot ausgesprochen für Reisende, die Südkorea in den letzten 14 Tagen besucht haben.  </a:t>
            </a:r>
            <a:endParaRPr lang="de-DE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FF0000"/>
                </a:solidFill>
              </a:rPr>
              <a:t>Vietnam: </a:t>
            </a:r>
            <a:r>
              <a:rPr lang="en-US" sz="1600" dirty="0">
                <a:solidFill>
                  <a:srgbClr val="FF0000"/>
                </a:solidFill>
              </a:rPr>
              <a:t>Bamboo Airways </a:t>
            </a:r>
            <a:r>
              <a:rPr lang="en-US" sz="1600" dirty="0" err="1">
                <a:solidFill>
                  <a:srgbClr val="FF0000"/>
                </a:solidFill>
              </a:rPr>
              <a:t>streicht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alle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Flüge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nach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Südkorea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ab </a:t>
            </a:r>
            <a:r>
              <a:rPr lang="en-US" sz="1600" dirty="0">
                <a:solidFill>
                  <a:srgbClr val="FF0000"/>
                </a:solidFill>
              </a:rPr>
              <a:t>26.2.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Hong </a:t>
            </a:r>
            <a:r>
              <a:rPr lang="en-US" sz="1600" dirty="0" smtClean="0">
                <a:solidFill>
                  <a:srgbClr val="FF0000"/>
                </a:solidFill>
              </a:rPr>
              <a:t>Kong: Cathay pacific </a:t>
            </a:r>
            <a:r>
              <a:rPr lang="en-US" sz="1600" dirty="0" err="1" smtClean="0">
                <a:solidFill>
                  <a:srgbClr val="FF0000"/>
                </a:solidFill>
              </a:rPr>
              <a:t>streicht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Flüge</a:t>
            </a:r>
            <a:r>
              <a:rPr lang="en-US" sz="1600" dirty="0" smtClean="0">
                <a:solidFill>
                  <a:srgbClr val="FF0000"/>
                </a:solidFill>
              </a:rPr>
              <a:t>, Air </a:t>
            </a:r>
            <a:r>
              <a:rPr lang="en-US" sz="1600" dirty="0">
                <a:solidFill>
                  <a:srgbClr val="FF0000"/>
                </a:solidFill>
              </a:rPr>
              <a:t>New Zealand </a:t>
            </a:r>
            <a:r>
              <a:rPr lang="en-US" sz="1600" dirty="0" err="1">
                <a:solidFill>
                  <a:srgbClr val="FF0000"/>
                </a:solidFill>
              </a:rPr>
              <a:t>streicht</a:t>
            </a:r>
            <a:r>
              <a:rPr lang="en-US" sz="1600" dirty="0">
                <a:solidFill>
                  <a:srgbClr val="FF0000"/>
                </a:solidFill>
              </a:rPr>
              <a:t> Auckland-</a:t>
            </a:r>
            <a:r>
              <a:rPr lang="en-US" sz="1600" dirty="0" err="1">
                <a:solidFill>
                  <a:srgbClr val="FF0000"/>
                </a:solidFill>
              </a:rPr>
              <a:t>Soeul</a:t>
            </a:r>
            <a:r>
              <a:rPr lang="en-US" sz="1600" dirty="0">
                <a:solidFill>
                  <a:srgbClr val="FF0000"/>
                </a:solidFill>
              </a:rPr>
              <a:t> Route </a:t>
            </a:r>
            <a:r>
              <a:rPr lang="en-US" sz="1600" dirty="0" err="1">
                <a:solidFill>
                  <a:srgbClr val="FF0000"/>
                </a:solidFill>
              </a:rPr>
              <a:t>bis</a:t>
            </a:r>
            <a:r>
              <a:rPr lang="en-US" sz="1600" dirty="0">
                <a:solidFill>
                  <a:srgbClr val="FF0000"/>
                </a:solidFill>
              </a:rPr>
              <a:t> 30.6., Japan airlines </a:t>
            </a:r>
            <a:r>
              <a:rPr lang="en-US" sz="1600" dirty="0" err="1">
                <a:solidFill>
                  <a:srgbClr val="FF0000"/>
                </a:solidFill>
              </a:rPr>
              <a:t>stellt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Flüge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bis</a:t>
            </a:r>
            <a:r>
              <a:rPr lang="en-US" sz="1600" dirty="0">
                <a:solidFill>
                  <a:srgbClr val="FF0000"/>
                </a:solidFill>
              </a:rPr>
              <a:t> 29.3. </a:t>
            </a:r>
            <a:r>
              <a:rPr lang="en-US" sz="1600" dirty="0" err="1">
                <a:solidFill>
                  <a:srgbClr val="FF0000"/>
                </a:solidFill>
              </a:rPr>
              <a:t>ein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Flugrouten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durch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weitere</a:t>
            </a:r>
            <a:r>
              <a:rPr lang="en-US" sz="1600" dirty="0" smtClean="0">
                <a:solidFill>
                  <a:srgbClr val="FF0000"/>
                </a:solidFill>
              </a:rPr>
              <a:t> airlines </a:t>
            </a:r>
            <a:r>
              <a:rPr lang="en-US" sz="1600" dirty="0" err="1" smtClean="0">
                <a:solidFill>
                  <a:srgbClr val="FF0000"/>
                </a:solidFill>
              </a:rPr>
              <a:t>reduziert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Amerikanische </a:t>
            </a:r>
            <a:r>
              <a:rPr lang="de-DE" sz="1600" dirty="0"/>
              <a:t>Militärstützpunkte in ganz Südkorea beschränkten die Einreise und verhängten diese Woche </a:t>
            </a:r>
            <a:r>
              <a:rPr lang="de-DE" sz="1600" dirty="0" smtClean="0"/>
              <a:t>Screening-Maßnahmen vor den Eingängen der Stützpunkte (18 südkoreanische </a:t>
            </a:r>
            <a:r>
              <a:rPr lang="de-DE" sz="1600" dirty="0"/>
              <a:t>S</a:t>
            </a:r>
            <a:r>
              <a:rPr lang="de-DE" sz="1600" dirty="0" smtClean="0"/>
              <a:t>oldaten und 1 US-amerikanischer Soldat infiziert).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Gemeinsame Übungen zwischen südkoreanischen und amerikanischen </a:t>
            </a:r>
            <a:r>
              <a:rPr lang="de-DE" sz="1600" dirty="0"/>
              <a:t>S</a:t>
            </a:r>
            <a:r>
              <a:rPr lang="de-DE" sz="1600" dirty="0" smtClean="0"/>
              <a:t>oldaten wurden eingeschränkt.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FF0000"/>
                </a:solidFill>
              </a:rPr>
              <a:t>Gesundheitsbeamter</a:t>
            </a:r>
            <a:r>
              <a:rPr lang="de-DE" sz="1600" dirty="0">
                <a:solidFill>
                  <a:srgbClr val="FF0000"/>
                </a:solidFill>
              </a:rPr>
              <a:t>, der </a:t>
            </a:r>
            <a:r>
              <a:rPr lang="de-DE" sz="1600" dirty="0" smtClean="0">
                <a:solidFill>
                  <a:srgbClr val="FF0000"/>
                </a:solidFill>
              </a:rPr>
              <a:t>die epidemiologischen COVID-19 Untersuchungen in </a:t>
            </a:r>
            <a:r>
              <a:rPr lang="de-DE" sz="1600" dirty="0" err="1">
                <a:solidFill>
                  <a:srgbClr val="FF0000"/>
                </a:solidFill>
              </a:rPr>
              <a:t>Daegu</a:t>
            </a:r>
            <a:r>
              <a:rPr lang="de-DE" sz="1600" dirty="0">
                <a:solidFill>
                  <a:srgbClr val="FF0000"/>
                </a:solidFill>
              </a:rPr>
              <a:t> beaufsichtigte, </a:t>
            </a:r>
            <a:r>
              <a:rPr lang="de-DE" sz="1600" dirty="0" smtClean="0">
                <a:solidFill>
                  <a:srgbClr val="FF0000"/>
                </a:solidFill>
              </a:rPr>
              <a:t>wurde auch positiv getestet.</a:t>
            </a:r>
          </a:p>
          <a:p>
            <a:endParaRPr lang="de-DE" sz="16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683568" y="5445224"/>
            <a:ext cx="799288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Quellen:</a:t>
            </a:r>
          </a:p>
          <a:p>
            <a:r>
              <a:rPr lang="de-DE" sz="1050" dirty="0">
                <a:hlinkClick r:id="rId3"/>
              </a:rPr>
              <a:t>https://</a:t>
            </a:r>
            <a:r>
              <a:rPr lang="de-DE" sz="1050" dirty="0" smtClean="0">
                <a:hlinkClick r:id="rId3"/>
              </a:rPr>
              <a:t>www.scmp.com/week-asia/health-environment/article/3052129/coronavirus-infected-health-official-leading-south</a:t>
            </a:r>
            <a:endParaRPr lang="de-DE" sz="1050" dirty="0" smtClean="0"/>
          </a:p>
          <a:p>
            <a:r>
              <a:rPr lang="de-DE" sz="1050" dirty="0">
                <a:hlinkClick r:id="rId4"/>
              </a:rPr>
              <a:t>https://</a:t>
            </a:r>
            <a:r>
              <a:rPr lang="de-DE" sz="1050" dirty="0" smtClean="0">
                <a:hlinkClick r:id="rId4"/>
              </a:rPr>
              <a:t>edition.cnn.com/asia/live-news/coronavirus-outbreak-02-24-20-hnk-intl/index.html</a:t>
            </a:r>
            <a:endParaRPr lang="de-DE" sz="1050" dirty="0" smtClean="0"/>
          </a:p>
          <a:p>
            <a:r>
              <a:rPr lang="de-DE" sz="1050" dirty="0"/>
              <a:t>https://www.businesstraveller.com/features/coronavirus-which-flights-to-south-korea-are-cancelled</a:t>
            </a:r>
            <a:r>
              <a:rPr lang="de-DE" sz="1050" dirty="0" smtClean="0"/>
              <a:t>/</a:t>
            </a:r>
          </a:p>
          <a:p>
            <a:endParaRPr lang="de-DE" sz="1050" dirty="0" smtClean="0"/>
          </a:p>
        </p:txBody>
      </p:sp>
    </p:spTree>
    <p:extLst>
      <p:ext uri="{BB962C8B-B14F-4D97-AF65-F5344CB8AC3E}">
        <p14:creationId xmlns:p14="http://schemas.microsoft.com/office/powerpoint/2010/main" val="30063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5112568" cy="42484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800" dirty="0" smtClean="0"/>
              <a:t>Insgesamt </a:t>
            </a:r>
            <a:r>
              <a:rPr lang="de-DE" sz="1800" b="1" dirty="0" smtClean="0">
                <a:solidFill>
                  <a:srgbClr val="FF0000"/>
                </a:solidFill>
              </a:rPr>
              <a:t>189 Fälle (+17) </a:t>
            </a:r>
            <a:r>
              <a:rPr lang="de-DE" sz="1800" dirty="0" smtClean="0"/>
              <a:t>(Stand</a:t>
            </a:r>
            <a:r>
              <a:rPr lang="de-DE" sz="1800" dirty="0"/>
              <a:t>: </a:t>
            </a:r>
            <a:r>
              <a:rPr lang="de-DE" sz="1800" dirty="0" smtClean="0"/>
              <a:t>27.02.2020, </a:t>
            </a:r>
            <a:r>
              <a:rPr lang="de-DE" sz="1800" dirty="0"/>
              <a:t>9</a:t>
            </a:r>
            <a:r>
              <a:rPr lang="de-DE" sz="1800" dirty="0" smtClean="0"/>
              <a:t>.00 Uhr); </a:t>
            </a:r>
            <a:r>
              <a:rPr lang="de-DE" sz="1800" b="1" dirty="0" smtClean="0">
                <a:solidFill>
                  <a:srgbClr val="FF0000"/>
                </a:solidFill>
              </a:rPr>
              <a:t>3</a:t>
            </a:r>
            <a:r>
              <a:rPr lang="de-DE" sz="1800" dirty="0" smtClean="0"/>
              <a:t> Todesfälle (+2)</a:t>
            </a:r>
          </a:p>
          <a:p>
            <a:r>
              <a:rPr lang="de-DE" sz="1800" dirty="0" smtClean="0"/>
              <a:t>Weiterhin Zeichen einer anhaltenden „community transmission“</a:t>
            </a:r>
            <a:endParaRPr lang="de-DE" sz="1800" dirty="0"/>
          </a:p>
          <a:p>
            <a:r>
              <a:rPr lang="de-DE" sz="1800" dirty="0">
                <a:solidFill>
                  <a:srgbClr val="FF0000"/>
                </a:solidFill>
              </a:rPr>
              <a:t>Die Nagoya </a:t>
            </a:r>
            <a:r>
              <a:rPr lang="de-DE" sz="1800" dirty="0" err="1">
                <a:solidFill>
                  <a:srgbClr val="FF0000"/>
                </a:solidFill>
              </a:rPr>
              <a:t>Expressway</a:t>
            </a:r>
            <a:r>
              <a:rPr lang="de-DE" sz="1800" dirty="0">
                <a:solidFill>
                  <a:srgbClr val="FF0000"/>
                </a:solidFill>
              </a:rPr>
              <a:t> Public Corporation kündigte </a:t>
            </a:r>
            <a:r>
              <a:rPr lang="de-DE" sz="1800" dirty="0" smtClean="0">
                <a:solidFill>
                  <a:srgbClr val="FF0000"/>
                </a:solidFill>
              </a:rPr>
              <a:t>an</a:t>
            </a:r>
            <a:r>
              <a:rPr lang="de-DE" sz="1800" dirty="0">
                <a:solidFill>
                  <a:srgbClr val="FF0000"/>
                </a:solidFill>
              </a:rPr>
              <a:t>, einige Mautstellen vorübergehend zu </a:t>
            </a:r>
            <a:r>
              <a:rPr lang="de-DE" sz="1800" dirty="0" smtClean="0">
                <a:solidFill>
                  <a:srgbClr val="FF0000"/>
                </a:solidFill>
              </a:rPr>
              <a:t>schließen.</a:t>
            </a:r>
          </a:p>
          <a:p>
            <a:r>
              <a:rPr lang="de-DE" sz="1800" dirty="0" smtClean="0"/>
              <a:t>Gesichtsmasken </a:t>
            </a:r>
            <a:r>
              <a:rPr lang="de-DE" sz="1800" dirty="0"/>
              <a:t>sind im ganzen Land </a:t>
            </a:r>
            <a:r>
              <a:rPr lang="de-DE" sz="1800" dirty="0" smtClean="0"/>
              <a:t>ausverkauft.</a:t>
            </a:r>
          </a:p>
          <a:p>
            <a:r>
              <a:rPr lang="de-DE" sz="1800" dirty="0" smtClean="0"/>
              <a:t>Nachfrage für medizinische </a:t>
            </a:r>
            <a:r>
              <a:rPr lang="de-DE" sz="1800" dirty="0"/>
              <a:t>Untersuchungen </a:t>
            </a:r>
            <a:r>
              <a:rPr lang="de-DE" sz="1800" dirty="0" smtClean="0"/>
              <a:t>steigen. </a:t>
            </a:r>
          </a:p>
          <a:p>
            <a:r>
              <a:rPr lang="de-DE" sz="1800" dirty="0" smtClean="0"/>
              <a:t>Der Gesundheitsminister </a:t>
            </a:r>
            <a:r>
              <a:rPr lang="de-DE" sz="1800" dirty="0" err="1" smtClean="0"/>
              <a:t>Shinzo</a:t>
            </a:r>
            <a:r>
              <a:rPr lang="de-DE" sz="1800" dirty="0" smtClean="0"/>
              <a:t> Abe weist darauf hin, </a:t>
            </a:r>
            <a:r>
              <a:rPr lang="de-DE" sz="1800" dirty="0"/>
              <a:t>dass die Situation </a:t>
            </a:r>
            <a:r>
              <a:rPr lang="de-DE" sz="1800" dirty="0" smtClean="0"/>
              <a:t>noch </a:t>
            </a:r>
            <a:r>
              <a:rPr lang="de-DE" sz="1800" dirty="0" smtClean="0">
                <a:solidFill>
                  <a:srgbClr val="FF0000"/>
                </a:solidFill>
              </a:rPr>
              <a:t>nicht an einem </a:t>
            </a:r>
            <a:r>
              <a:rPr lang="de-DE" sz="1800" dirty="0">
                <a:solidFill>
                  <a:srgbClr val="FF0000"/>
                </a:solidFill>
              </a:rPr>
              <a:t>Punkt </a:t>
            </a:r>
            <a:r>
              <a:rPr lang="de-DE" sz="1800" dirty="0" smtClean="0">
                <a:solidFill>
                  <a:srgbClr val="FF0000"/>
                </a:solidFill>
              </a:rPr>
              <a:t>sei, </a:t>
            </a:r>
            <a:r>
              <a:rPr lang="de-DE" sz="1800" dirty="0">
                <a:solidFill>
                  <a:srgbClr val="FF0000"/>
                </a:solidFill>
              </a:rPr>
              <a:t>an dem Massenversammlungen </a:t>
            </a:r>
            <a:r>
              <a:rPr lang="de-DE" sz="1800" dirty="0" smtClean="0">
                <a:solidFill>
                  <a:srgbClr val="FF0000"/>
                </a:solidFill>
              </a:rPr>
              <a:t>abgesagt werden müssen.</a:t>
            </a: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19/Japan</a:t>
            </a:r>
            <a:endParaRPr lang="de-DE" sz="3200" dirty="0"/>
          </a:p>
        </p:txBody>
      </p:sp>
      <p:graphicFrame>
        <p:nvGraphicFramePr>
          <p:cNvPr id="7" name="Inhaltsplatzhalt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066683"/>
              </p:ext>
            </p:extLst>
          </p:nvPr>
        </p:nvGraphicFramePr>
        <p:xfrm>
          <a:off x="611560" y="5517232"/>
          <a:ext cx="4896544" cy="114185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39193"/>
                <a:gridCol w="971612"/>
                <a:gridCol w="720080"/>
                <a:gridCol w="936104"/>
                <a:gridCol w="1329555"/>
              </a:tblGrid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Bestätigt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Importiert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Lokal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Todesfälle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Unbekannte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Quelle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236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189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26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163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1" t="14782" r="34135" b="40785"/>
          <a:stretch/>
        </p:blipFill>
        <p:spPr bwMode="auto">
          <a:xfrm>
            <a:off x="6270808" y="1340767"/>
            <a:ext cx="2549664" cy="353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5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 smtClean="0"/>
              <a:t>COVID 19/Iran</a:t>
            </a:r>
            <a:endParaRPr lang="de-DE" sz="3200" dirty="0"/>
          </a:p>
        </p:txBody>
      </p:sp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323529" y="1052736"/>
            <a:ext cx="5256583" cy="58052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de-DE" sz="2000" b="1" dirty="0" smtClean="0"/>
              <a:t>139</a:t>
            </a:r>
            <a:r>
              <a:rPr lang="de-DE" sz="2000" b="1" dirty="0" smtClean="0"/>
              <a:t> (+44</a:t>
            </a:r>
            <a:r>
              <a:rPr lang="de-DE" sz="2000" b="1" dirty="0" smtClean="0"/>
              <a:t>) Fälle, darunter </a:t>
            </a:r>
            <a:r>
              <a:rPr lang="de-DE" sz="2000" b="1" dirty="0" smtClean="0"/>
              <a:t>19 (+3) </a:t>
            </a:r>
            <a:r>
              <a:rPr lang="de-DE" sz="2000" b="1" dirty="0" smtClean="0"/>
              <a:t>Todesfälle </a:t>
            </a:r>
            <a:r>
              <a:rPr lang="de-DE" sz="2000" b="1" dirty="0" smtClean="0"/>
              <a:t>(</a:t>
            </a:r>
            <a:r>
              <a:rPr lang="de-DE" sz="2000" b="1" dirty="0" smtClean="0"/>
              <a:t>CFR </a:t>
            </a:r>
            <a:r>
              <a:rPr lang="de-DE" sz="2000" b="1" dirty="0" smtClean="0"/>
              <a:t>13,7%) </a:t>
            </a:r>
          </a:p>
          <a:p>
            <a:r>
              <a:rPr lang="en-GB" sz="2000" dirty="0" smtClean="0"/>
              <a:t>Epizentrum</a:t>
            </a:r>
            <a:r>
              <a:rPr lang="en-GB" sz="2000" dirty="0"/>
              <a:t>: </a:t>
            </a:r>
            <a:r>
              <a:rPr lang="en-GB" sz="2000" dirty="0" err="1"/>
              <a:t>Ghom</a:t>
            </a:r>
            <a:r>
              <a:rPr lang="en-GB" sz="2000" dirty="0"/>
              <a:t> (Qom) </a:t>
            </a:r>
            <a:r>
              <a:rPr lang="en-GB" sz="2000" dirty="0" err="1" smtClean="0"/>
              <a:t>mit</a:t>
            </a:r>
            <a:r>
              <a:rPr lang="en-GB" sz="2000" dirty="0" smtClean="0"/>
              <a:t> 50 </a:t>
            </a:r>
            <a:r>
              <a:rPr lang="en-GB" sz="2000" dirty="0" err="1" smtClean="0"/>
              <a:t>Fällen</a:t>
            </a:r>
            <a:r>
              <a:rPr lang="en-GB" sz="2000" dirty="0" smtClean="0"/>
              <a:t>; Quarantäne der </a:t>
            </a:r>
            <a:r>
              <a:rPr lang="en-GB" sz="2000" dirty="0" err="1" smtClean="0"/>
              <a:t>Stadt</a:t>
            </a:r>
            <a:r>
              <a:rPr lang="en-GB" sz="2000" dirty="0" smtClean="0"/>
              <a:t> </a:t>
            </a:r>
            <a:r>
              <a:rPr lang="en-GB" sz="2000" dirty="0" err="1" smtClean="0"/>
              <a:t>oder</a:t>
            </a:r>
            <a:r>
              <a:rPr lang="en-GB" sz="2000" dirty="0" smtClean="0"/>
              <a:t> </a:t>
            </a:r>
            <a:r>
              <a:rPr lang="en-GB" sz="2000" dirty="0" err="1" smtClean="0"/>
              <a:t>Schließung</a:t>
            </a:r>
            <a:r>
              <a:rPr lang="en-GB" sz="2000" dirty="0" smtClean="0"/>
              <a:t> des </a:t>
            </a:r>
            <a:r>
              <a:rPr lang="de-DE" sz="2000" dirty="0"/>
              <a:t>Schreins von </a:t>
            </a:r>
            <a:r>
              <a:rPr lang="de-DE" sz="2000" dirty="0" err="1"/>
              <a:t>Hazrat</a:t>
            </a:r>
            <a:r>
              <a:rPr lang="de-DE" sz="2000" dirty="0"/>
              <a:t> </a:t>
            </a:r>
            <a:r>
              <a:rPr lang="de-DE" sz="2000" dirty="0" err="1" smtClean="0"/>
              <a:t>Masumeh</a:t>
            </a:r>
            <a:r>
              <a:rPr lang="de-DE" sz="2000" dirty="0" smtClean="0"/>
              <a:t> wird von religiösen Führern abgelehnt.</a:t>
            </a:r>
            <a:endParaRPr lang="de-DE" sz="2000" dirty="0" smtClean="0"/>
          </a:p>
          <a:p>
            <a:r>
              <a:rPr lang="de-DE" sz="2000" dirty="0"/>
              <a:t>Leiter der iranischen </a:t>
            </a:r>
            <a:r>
              <a:rPr lang="de-DE" sz="2000" dirty="0" smtClean="0"/>
              <a:t>Coronavirus-Task-Force </a:t>
            </a:r>
            <a:r>
              <a:rPr lang="de-DE" sz="2000" dirty="0" smtClean="0"/>
              <a:t>– </a:t>
            </a:r>
            <a:r>
              <a:rPr lang="de-DE" sz="2000" dirty="0"/>
              <a:t>Vize-Gesundheitsminister </a:t>
            </a:r>
            <a:r>
              <a:rPr lang="de-DE" sz="2000" dirty="0" err="1"/>
              <a:t>Iradsch</a:t>
            </a:r>
            <a:r>
              <a:rPr lang="de-DE" sz="2000" dirty="0"/>
              <a:t> </a:t>
            </a:r>
            <a:r>
              <a:rPr lang="de-DE" sz="2000" dirty="0" err="1"/>
              <a:t>Harirtschi</a:t>
            </a:r>
            <a:r>
              <a:rPr lang="de-DE" sz="2000" dirty="0"/>
              <a:t> </a:t>
            </a:r>
            <a:r>
              <a:rPr lang="de-DE" sz="2000" dirty="0" smtClean="0"/>
              <a:t>- wurde </a:t>
            </a:r>
            <a:r>
              <a:rPr lang="de-DE" sz="2000" dirty="0"/>
              <a:t>positiv </a:t>
            </a:r>
            <a:r>
              <a:rPr lang="de-DE" sz="2000" dirty="0"/>
              <a:t>getestet. </a:t>
            </a:r>
            <a:endParaRPr lang="de-DE" sz="2000" dirty="0"/>
          </a:p>
          <a:p>
            <a:r>
              <a:rPr lang="en-GB" sz="2000" dirty="0" err="1" smtClean="0"/>
              <a:t>Exportierte</a:t>
            </a:r>
            <a:r>
              <a:rPr lang="en-GB" sz="2000" dirty="0" smtClean="0"/>
              <a:t> </a:t>
            </a:r>
            <a:r>
              <a:rPr lang="en-GB" sz="2000" dirty="0" err="1"/>
              <a:t>Fälle</a:t>
            </a:r>
            <a:r>
              <a:rPr lang="en-GB" sz="2000" dirty="0"/>
              <a:t>: </a:t>
            </a:r>
            <a:r>
              <a:rPr lang="en-GB" sz="2000" dirty="0" err="1"/>
              <a:t>Kanada</a:t>
            </a:r>
            <a:r>
              <a:rPr lang="en-GB" sz="2000" dirty="0"/>
              <a:t>, </a:t>
            </a:r>
            <a:r>
              <a:rPr lang="en-GB" sz="2000" dirty="0" smtClean="0"/>
              <a:t>Afghanistan, </a:t>
            </a:r>
            <a:r>
              <a:rPr lang="en-GB" sz="2000" dirty="0"/>
              <a:t>Bahrain, </a:t>
            </a:r>
            <a:r>
              <a:rPr lang="en-GB" sz="2000" dirty="0" err="1"/>
              <a:t>Irak</a:t>
            </a:r>
            <a:r>
              <a:rPr lang="en-GB" sz="2000" dirty="0"/>
              <a:t>, </a:t>
            </a:r>
            <a:r>
              <a:rPr lang="en-GB" sz="2000" dirty="0" err="1" smtClean="0"/>
              <a:t>Libanon</a:t>
            </a:r>
            <a:r>
              <a:rPr lang="en-GB" sz="2000" dirty="0"/>
              <a:t>, </a:t>
            </a:r>
            <a:r>
              <a:rPr lang="en-GB" sz="2000" dirty="0" smtClean="0"/>
              <a:t>Oman, </a:t>
            </a:r>
            <a:r>
              <a:rPr lang="en-GB" sz="2000" dirty="0" smtClean="0"/>
              <a:t>VAE, </a:t>
            </a:r>
            <a:r>
              <a:rPr lang="en-GB" sz="2000" dirty="0" smtClean="0">
                <a:solidFill>
                  <a:srgbClr val="C00000"/>
                </a:solidFill>
              </a:rPr>
              <a:t>Pakistan, Georgien</a:t>
            </a:r>
            <a:endParaRPr lang="de-DE" sz="2000" dirty="0">
              <a:solidFill>
                <a:srgbClr val="C00000"/>
              </a:solidFill>
            </a:endParaRPr>
          </a:p>
          <a:p>
            <a:r>
              <a:rPr lang="de-DE" sz="2000" dirty="0" smtClean="0"/>
              <a:t>Der </a:t>
            </a:r>
            <a:r>
              <a:rPr lang="de-DE" sz="2000" dirty="0"/>
              <a:t>Irak, Kuweit, </a:t>
            </a:r>
            <a:r>
              <a:rPr lang="de-DE" sz="2000" dirty="0" smtClean="0"/>
              <a:t>Oman, VAE, Armenien </a:t>
            </a:r>
            <a:r>
              <a:rPr lang="de-DE" sz="2000" dirty="0"/>
              <a:t>und Georgien haben ihre Flüge in den Iran eingestellt</a:t>
            </a:r>
          </a:p>
          <a:p>
            <a:r>
              <a:rPr lang="de-DE" sz="2000" dirty="0" smtClean="0"/>
              <a:t>Afghanistan</a:t>
            </a:r>
            <a:r>
              <a:rPr lang="de-DE" sz="2000" dirty="0"/>
              <a:t>, </a:t>
            </a:r>
            <a:r>
              <a:rPr lang="de-DE" sz="2000" dirty="0" smtClean="0"/>
              <a:t>Armenien, Irak, Kuwait</a:t>
            </a:r>
            <a:r>
              <a:rPr lang="de-DE" sz="2000" dirty="0"/>
              <a:t>, Pakistan</a:t>
            </a:r>
            <a:r>
              <a:rPr lang="de-DE" sz="2000" dirty="0" smtClean="0"/>
              <a:t>, Türkei und habe </a:t>
            </a:r>
            <a:r>
              <a:rPr lang="de-DE" sz="2000" dirty="0"/>
              <a:t>ihre Grenze zum Iran geschlossen</a:t>
            </a:r>
          </a:p>
          <a:p>
            <a:r>
              <a:rPr lang="en-US" sz="2000" dirty="0">
                <a:solidFill>
                  <a:srgbClr val="C00000"/>
                </a:solidFill>
              </a:rPr>
              <a:t>US CDC: </a:t>
            </a:r>
            <a:r>
              <a:rPr lang="en-US" sz="2000" dirty="0" smtClean="0">
                <a:solidFill>
                  <a:srgbClr val="C00000"/>
                </a:solidFill>
              </a:rPr>
              <a:t>Alert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- Level </a:t>
            </a:r>
            <a:r>
              <a:rPr lang="en-US" sz="2000" dirty="0" smtClean="0">
                <a:solidFill>
                  <a:srgbClr val="C00000"/>
                </a:solidFill>
              </a:rPr>
              <a:t>2, sustained community spread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16103" r="15666" b="3288"/>
          <a:stretch/>
        </p:blipFill>
        <p:spPr bwMode="auto">
          <a:xfrm>
            <a:off x="5868143" y="1196752"/>
            <a:ext cx="3024335" cy="2575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933056"/>
            <a:ext cx="3024335" cy="2499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8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26.Februar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istribution of COVID-19 cases by continent (except China), as of 24 February 2020 (according to the applied case definition in the countri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55194561"/>
              </p:ext>
            </p:extLst>
          </p:nvPr>
        </p:nvGraphicFramePr>
        <p:xfrm>
          <a:off x="191576" y="1052736"/>
          <a:ext cx="8664898" cy="156519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44120"/>
                <a:gridCol w="826258"/>
                <a:gridCol w="1315987"/>
                <a:gridCol w="1316915"/>
                <a:gridCol w="1185039"/>
                <a:gridCol w="1315987"/>
                <a:gridCol w="1060592"/>
              </a:tblGrid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Fälle*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Todesfälle**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Letalität</a:t>
                      </a:r>
                      <a:endParaRPr lang="de-D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Außerhalb 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(46 </a:t>
                      </a:r>
                      <a:r>
                        <a:rPr lang="de-DE" sz="1400" dirty="0">
                          <a:effectLst/>
                        </a:rPr>
                        <a:t>Länder)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+705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3.530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1,5%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Europa </a:t>
                      </a:r>
                      <a:r>
                        <a:rPr lang="de-DE" sz="1400" dirty="0" smtClean="0">
                          <a:effectLst/>
                        </a:rPr>
                        <a:t>(EU+CH+UK +RU) (17 Länder</a:t>
                      </a:r>
                      <a:r>
                        <a:rPr lang="de-DE" sz="1400" dirty="0">
                          <a:effectLst/>
                        </a:rPr>
                        <a:t>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+140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524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 </a:t>
                      </a:r>
                      <a:r>
                        <a:rPr lang="de-DE" sz="1400" b="1" dirty="0" smtClean="0">
                          <a:effectLst/>
                        </a:rPr>
                        <a:t>+2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14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2,7%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155573" y="2633658"/>
            <a:ext cx="87369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 smtClean="0">
                <a:ea typeface="Calibri"/>
                <a:cs typeface="Times New Roman"/>
              </a:rPr>
              <a:t>*</a:t>
            </a:r>
            <a:r>
              <a:rPr lang="de-DE" sz="1400" dirty="0">
                <a:ea typeface="Calibri"/>
                <a:cs typeface="Times New Roman"/>
              </a:rPr>
              <a:t>Die neuen Fälle: </a:t>
            </a:r>
            <a:r>
              <a:rPr lang="de-DE" sz="1400" dirty="0" smtClean="0"/>
              <a:t>449 in Südkorea, 18 in Japan, 2 in Singapur, 128 in Italien, 3 in USA, 44 in Iran, 1 in Australien, 9 in Deutschland, 4 in Frankreich, 1 in Kanada, 14 in Kuweit, 4 in Spanien, 1 in Finnland, 1 im Libanon, 7 in Bahrain, 1 im Irak, 2 in Kroatien, 1 in Schweden, </a:t>
            </a:r>
            <a:r>
              <a:rPr lang="de-DE" sz="1400" dirty="0" smtClean="0">
                <a:solidFill>
                  <a:srgbClr val="FF0000"/>
                </a:solidFill>
              </a:rPr>
              <a:t>1 in Brasilien, 1 in Dänemark, 2 in Pakistan, 1 in Georgien, 1 in Estland, 1 in Norwegen, 1 in Rumänien, 1 in Griechenland, 1 in Nord Mazedonien</a:t>
            </a:r>
            <a:r>
              <a:rPr lang="de-DE" sz="1400" dirty="0">
                <a:solidFill>
                  <a:srgbClr val="FF0000"/>
                </a:solidFill>
                <a:cs typeface="Times New Roman"/>
              </a:rPr>
              <a:t>.</a:t>
            </a:r>
            <a:endParaRPr lang="de-DE" sz="14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/>
            <a:r>
              <a:rPr lang="de-DE" sz="1400" dirty="0" smtClean="0">
                <a:ea typeface="Calibri"/>
                <a:cs typeface="Times New Roman"/>
              </a:rPr>
              <a:t>**</a:t>
            </a:r>
            <a:r>
              <a:rPr lang="de-DE" sz="1400" dirty="0">
                <a:ea typeface="Calibri"/>
                <a:cs typeface="Times New Roman"/>
              </a:rPr>
              <a:t>Die Todesfälle: Kreuzfahrtschiff (</a:t>
            </a:r>
            <a:r>
              <a:rPr lang="de-DE" sz="1400" dirty="0" smtClean="0">
                <a:ea typeface="Calibri"/>
                <a:cs typeface="Times New Roman"/>
              </a:rPr>
              <a:t>4</a:t>
            </a:r>
            <a:r>
              <a:rPr lang="de-DE" sz="1400" dirty="0">
                <a:ea typeface="Calibri"/>
                <a:cs typeface="Times New Roman"/>
              </a:rPr>
              <a:t>), Philippinen (1), Frankreich (1</a:t>
            </a:r>
            <a:r>
              <a:rPr lang="de-DE" sz="1400" dirty="0" smtClean="0">
                <a:ea typeface="Calibri"/>
                <a:cs typeface="Times New Roman"/>
              </a:rPr>
              <a:t>),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Iran </a:t>
            </a:r>
            <a:r>
              <a:rPr lang="de-DE" sz="1400" dirty="0">
                <a:solidFill>
                  <a:srgbClr val="FF0000"/>
                </a:solidFill>
                <a:ea typeface="Calibri"/>
                <a:cs typeface="Times New Roman"/>
              </a:rPr>
              <a:t>(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19; +4), </a:t>
            </a:r>
            <a:r>
              <a:rPr lang="de-DE" sz="1400" dirty="0">
                <a:solidFill>
                  <a:srgbClr val="FF0000"/>
                </a:solidFill>
                <a:ea typeface="Calibri"/>
                <a:cs typeface="Times New Roman"/>
              </a:rPr>
              <a:t>Südkorea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(13, +1)</a:t>
            </a:r>
            <a:r>
              <a:rPr lang="de-DE" sz="1400" dirty="0" smtClean="0">
                <a:ea typeface="Calibri"/>
                <a:cs typeface="Times New Roman"/>
              </a:rPr>
              <a:t>,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de-DE" sz="1400" dirty="0">
                <a:solidFill>
                  <a:srgbClr val="FF0000"/>
                </a:solidFill>
                <a:ea typeface="Calibri"/>
                <a:cs typeface="Times New Roman"/>
              </a:rPr>
              <a:t>Italien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(12, +1)</a:t>
            </a:r>
            <a:r>
              <a:rPr lang="de-DE" sz="1400" dirty="0" smtClean="0">
                <a:ea typeface="Calibri"/>
                <a:cs typeface="Times New Roman"/>
              </a:rPr>
              <a:t>,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Japan (3, +1).  </a:t>
            </a:r>
            <a:endParaRPr lang="de-DE" sz="1400" dirty="0"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5707063" cy="307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07975" y="6487030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/>
              <a:t>ECDC ; </a:t>
            </a:r>
            <a:r>
              <a:rPr lang="de-DE" sz="1400" b="1" i="1" dirty="0"/>
              <a:t>Stand </a:t>
            </a:r>
            <a:r>
              <a:rPr lang="de-DE" sz="1400" b="1" i="1" dirty="0" smtClean="0"/>
              <a:t>26.02.2020</a:t>
            </a:r>
            <a:endParaRPr lang="de-DE" sz="1400" b="1" i="1" dirty="0"/>
          </a:p>
        </p:txBody>
      </p:sp>
    </p:spTree>
    <p:extLst>
      <p:ext uri="{BB962C8B-B14F-4D97-AF65-F5344CB8AC3E}">
        <p14:creationId xmlns:p14="http://schemas.microsoft.com/office/powerpoint/2010/main" val="23197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26.Februar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27.02.2020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77102"/>
              </p:ext>
            </p:extLst>
          </p:nvPr>
        </p:nvGraphicFramePr>
        <p:xfrm>
          <a:off x="467545" y="1268760"/>
          <a:ext cx="7937950" cy="4890486"/>
        </p:xfrm>
        <a:graphic>
          <a:graphicData uri="http://schemas.openxmlformats.org/drawingml/2006/table">
            <a:tbl>
              <a:tblPr firstRow="1" firstCol="1" bandRow="1"/>
              <a:tblGrid>
                <a:gridCol w="1826071"/>
                <a:gridCol w="1078719"/>
                <a:gridCol w="1193696"/>
                <a:gridCol w="1161399"/>
                <a:gridCol w="1121997"/>
                <a:gridCol w="1556068"/>
              </a:tblGrid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Provinz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Kumulative Inzidenz /100.000 EW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Δ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(zum Vortag, absolut)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Trend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(exponentieller Anstieg)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Maßnahmen</a:t>
                      </a:r>
                      <a:r>
                        <a:rPr lang="de-DE" sz="11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Bekannte exportierte Fälle ins Ausland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CHINA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5,5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+413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Hubei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110,4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+401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Zhejiang (v.a. </a:t>
                      </a:r>
                      <a:r>
                        <a:rPr lang="de-DE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Wenzhou, Hangzhou, Ningbo und Taizhou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iangxi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Hainan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Chongqing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Bejing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(Russland)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Anhui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Macau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(Malaysia, Südkorea)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Shanghai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Henan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Heilongjiang 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Harbin)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Guangdong (v.a. Shenzhen, Guangzhou)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(Südkorea, Ägypten)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Ningxia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Tianjin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3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+ Ein- und Ausreisebeschränkungen und empfohlene Ausgangssperren für die Bewohner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6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1" y="548680"/>
            <a:ext cx="8743805" cy="615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26.02.2020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75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26.02.2020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9496"/>
            <a:ext cx="9046726" cy="613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6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5459117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dirty="0" smtClean="0">
                <a:latin typeface="ScalaSansPro-Bold" pitchFamily="50" charset="0"/>
              </a:rPr>
              <a:t>424 </a:t>
            </a:r>
            <a:r>
              <a:rPr lang="de-DE" sz="1600" dirty="0">
                <a:latin typeface="ScalaSansPro-Bold" pitchFamily="50" charset="0"/>
              </a:rPr>
              <a:t>Fälle (+99); </a:t>
            </a:r>
            <a:r>
              <a:rPr lang="de-DE" sz="1600" dirty="0" smtClean="0">
                <a:latin typeface="ScalaSansPro-Bold" pitchFamily="50" charset="0"/>
              </a:rPr>
              <a:t>davon 258 (60% </a:t>
            </a:r>
            <a:r>
              <a:rPr lang="de-DE" sz="1600" dirty="0" smtClean="0">
                <a:latin typeface="ScalaSansPro-Bold" pitchFamily="50" charset="0"/>
              </a:rPr>
              <a:t>) in Lombardei </a:t>
            </a:r>
            <a:r>
              <a:rPr lang="de-DE" sz="1600" dirty="0" smtClean="0">
                <a:latin typeface="ScalaSansPro-Bold" pitchFamily="50" charset="0"/>
              </a:rPr>
              <a:t>und 87 (21%) in Venetien</a:t>
            </a:r>
          </a:p>
          <a:p>
            <a:r>
              <a:rPr lang="de-DE" sz="1600" dirty="0" smtClean="0">
                <a:latin typeface="ScalaSansPro-Bold" pitchFamily="50" charset="0"/>
              </a:rPr>
              <a:t>12 </a:t>
            </a:r>
            <a:r>
              <a:rPr lang="de-DE" sz="1600" dirty="0">
                <a:latin typeface="ScalaSansPro-Bold" pitchFamily="50" charset="0"/>
              </a:rPr>
              <a:t>Todesfälle </a:t>
            </a:r>
            <a:r>
              <a:rPr lang="de-DE" sz="1600" dirty="0" smtClean="0">
                <a:latin typeface="ScalaSansPro-Bold" pitchFamily="50" charset="0"/>
              </a:rPr>
              <a:t>(+1; CFR 2,8%)</a:t>
            </a:r>
            <a:r>
              <a:rPr lang="de-DE" sz="2000" dirty="0" smtClean="0">
                <a:latin typeface="ScalaSansPro-Bold" pitchFamily="50" charset="0"/>
              </a:rPr>
              <a:t> </a:t>
            </a:r>
          </a:p>
          <a:p>
            <a:endParaRPr lang="de-DE" sz="1200" dirty="0" smtClean="0"/>
          </a:p>
          <a:p>
            <a:r>
              <a:rPr lang="de-DE" sz="1600" dirty="0" smtClean="0">
                <a:solidFill>
                  <a:schemeClr val="tx2"/>
                </a:solidFill>
              </a:rPr>
              <a:t>Am </a:t>
            </a:r>
            <a:r>
              <a:rPr lang="de-DE" sz="1600" dirty="0" smtClean="0">
                <a:solidFill>
                  <a:schemeClr val="tx2"/>
                </a:solidFill>
              </a:rPr>
              <a:t>26. Feb steigt die </a:t>
            </a:r>
            <a:r>
              <a:rPr lang="de-DE" sz="1600" dirty="0">
                <a:solidFill>
                  <a:schemeClr val="tx2"/>
                </a:solidFill>
              </a:rPr>
              <a:t>Zahl der Fälle in der Emilia-Romagna </a:t>
            </a:r>
            <a:r>
              <a:rPr lang="de-DE" sz="1600" dirty="0" smtClean="0">
                <a:solidFill>
                  <a:schemeClr val="tx2"/>
                </a:solidFill>
              </a:rPr>
              <a:t>auf </a:t>
            </a:r>
            <a:r>
              <a:rPr lang="de-DE" sz="1600" dirty="0">
                <a:solidFill>
                  <a:schemeClr val="tx2"/>
                </a:solidFill>
              </a:rPr>
              <a:t>23, die sich über die Provinzen </a:t>
            </a:r>
            <a:r>
              <a:rPr lang="de-DE" sz="1600" dirty="0" smtClean="0">
                <a:solidFill>
                  <a:schemeClr val="tx2"/>
                </a:solidFill>
              </a:rPr>
              <a:t>Piacenza (</a:t>
            </a:r>
            <a:r>
              <a:rPr lang="de-DE" sz="1600" dirty="0" smtClean="0"/>
              <a:t>Region Emilia-Romagna)</a:t>
            </a:r>
            <a:r>
              <a:rPr lang="de-DE" sz="1600" dirty="0" smtClean="0">
                <a:solidFill>
                  <a:schemeClr val="tx2"/>
                </a:solidFill>
              </a:rPr>
              <a:t>, </a:t>
            </a:r>
            <a:r>
              <a:rPr lang="de-DE" sz="1600" dirty="0">
                <a:solidFill>
                  <a:schemeClr val="tx2"/>
                </a:solidFill>
              </a:rPr>
              <a:t>Parma, Modena </a:t>
            </a:r>
            <a:r>
              <a:rPr lang="de-DE" sz="1600" dirty="0" smtClean="0">
                <a:solidFill>
                  <a:schemeClr val="tx2"/>
                </a:solidFill>
              </a:rPr>
              <a:t>Rimini und </a:t>
            </a:r>
            <a:r>
              <a:rPr lang="de-DE" sz="1600" dirty="0">
                <a:solidFill>
                  <a:schemeClr val="tx2"/>
                </a:solidFill>
              </a:rPr>
              <a:t>Sizilien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>
                <a:solidFill>
                  <a:schemeClr val="tx2"/>
                </a:solidFill>
              </a:rPr>
              <a:t>ausbreiteten. Diese waren alle mit dem Cluster Lombardei </a:t>
            </a:r>
            <a:r>
              <a:rPr lang="de-DE" sz="1600" dirty="0" smtClean="0">
                <a:solidFill>
                  <a:schemeClr val="tx2"/>
                </a:solidFill>
              </a:rPr>
              <a:t>verbunden. </a:t>
            </a:r>
          </a:p>
          <a:p>
            <a:r>
              <a:rPr lang="de-DE" sz="1600" dirty="0" smtClean="0">
                <a:solidFill>
                  <a:schemeClr val="tx2"/>
                </a:solidFill>
              </a:rPr>
              <a:t>Apulien </a:t>
            </a:r>
            <a:r>
              <a:rPr lang="de-DE" sz="1600" dirty="0">
                <a:solidFill>
                  <a:schemeClr val="tx2"/>
                </a:solidFill>
              </a:rPr>
              <a:t>bestätigte, dass ein 33-jähriger Mann aus Tarent, der am 23. Januar aus </a:t>
            </a:r>
            <a:r>
              <a:rPr lang="de-DE" sz="1600" dirty="0" err="1" smtClean="0">
                <a:solidFill>
                  <a:schemeClr val="tx2"/>
                </a:solidFill>
              </a:rPr>
              <a:t>Codogno</a:t>
            </a:r>
            <a:r>
              <a:rPr lang="de-DE" sz="1600" dirty="0" smtClean="0">
                <a:solidFill>
                  <a:schemeClr val="tx2"/>
                </a:solidFill>
              </a:rPr>
              <a:t> (</a:t>
            </a:r>
            <a:r>
              <a:rPr lang="de-DE" sz="1600" dirty="0" err="1" smtClean="0">
                <a:solidFill>
                  <a:schemeClr val="tx2"/>
                </a:solidFill>
              </a:rPr>
              <a:t>Lombadrei</a:t>
            </a:r>
            <a:r>
              <a:rPr lang="de-DE" sz="1600" dirty="0" smtClean="0">
                <a:solidFill>
                  <a:schemeClr val="tx2"/>
                </a:solidFill>
              </a:rPr>
              <a:t>) </a:t>
            </a:r>
            <a:r>
              <a:rPr lang="de-DE" sz="1600" dirty="0">
                <a:solidFill>
                  <a:schemeClr val="tx2"/>
                </a:solidFill>
              </a:rPr>
              <a:t>zurückkehrte, positiv </a:t>
            </a:r>
            <a:r>
              <a:rPr lang="de-DE" sz="1600" dirty="0" smtClean="0">
                <a:solidFill>
                  <a:schemeClr val="tx2"/>
                </a:solidFill>
              </a:rPr>
              <a:t>getestet wurde.</a:t>
            </a:r>
            <a:endParaRPr lang="de-DE" sz="1600" dirty="0" smtClean="0">
              <a:solidFill>
                <a:schemeClr val="tx2"/>
              </a:solidFill>
            </a:endParaRPr>
          </a:p>
          <a:p>
            <a:r>
              <a:rPr lang="de-DE" sz="1600" dirty="0" smtClean="0">
                <a:solidFill>
                  <a:schemeClr val="tx2"/>
                </a:solidFill>
              </a:rPr>
              <a:t>Ein </a:t>
            </a:r>
            <a:r>
              <a:rPr lang="de-DE" sz="1600" dirty="0">
                <a:solidFill>
                  <a:schemeClr val="tx2"/>
                </a:solidFill>
              </a:rPr>
              <a:t>enger Berater des lombardischen Gouverneurs Attilio </a:t>
            </a:r>
            <a:r>
              <a:rPr lang="de-DE" sz="1600" dirty="0" smtClean="0">
                <a:solidFill>
                  <a:schemeClr val="tx2"/>
                </a:solidFill>
              </a:rPr>
              <a:t>Fontana wurde auch positiv getestet. Kampanien </a:t>
            </a:r>
            <a:r>
              <a:rPr lang="de-DE" sz="1600" dirty="0">
                <a:solidFill>
                  <a:schemeClr val="tx2"/>
                </a:solidFill>
              </a:rPr>
              <a:t>bestätigte zwei neue </a:t>
            </a:r>
            <a:r>
              <a:rPr lang="de-DE" sz="1600" dirty="0" smtClean="0">
                <a:solidFill>
                  <a:schemeClr val="tx2"/>
                </a:solidFill>
              </a:rPr>
              <a:t>COVID-19-Fälle: Eine </a:t>
            </a:r>
            <a:r>
              <a:rPr lang="de-DE" sz="1600" dirty="0">
                <a:solidFill>
                  <a:schemeClr val="tx2"/>
                </a:solidFill>
              </a:rPr>
              <a:t>24-jährige Frau aus </a:t>
            </a:r>
            <a:r>
              <a:rPr lang="de-DE" sz="1600" dirty="0" err="1">
                <a:solidFill>
                  <a:schemeClr val="tx2"/>
                </a:solidFill>
              </a:rPr>
              <a:t>Caserta</a:t>
            </a:r>
            <a:r>
              <a:rPr lang="de-DE" sz="1600" dirty="0">
                <a:solidFill>
                  <a:schemeClr val="tx2"/>
                </a:solidFill>
              </a:rPr>
              <a:t>, die zuvor Mailand besucht </a:t>
            </a:r>
            <a:r>
              <a:rPr lang="de-DE" sz="1600" dirty="0" smtClean="0">
                <a:solidFill>
                  <a:schemeClr val="tx2"/>
                </a:solidFill>
              </a:rPr>
              <a:t>hatte und eine </a:t>
            </a:r>
            <a:r>
              <a:rPr lang="de-DE" sz="1600" dirty="0">
                <a:solidFill>
                  <a:schemeClr val="tx2"/>
                </a:solidFill>
              </a:rPr>
              <a:t>25-jährige ukrainische Frau aus Cremona, die zuvor die Lombardei besucht </a:t>
            </a:r>
            <a:r>
              <a:rPr lang="de-DE" sz="1600" dirty="0" smtClean="0">
                <a:solidFill>
                  <a:schemeClr val="tx2"/>
                </a:solidFill>
              </a:rPr>
              <a:t>hatte.</a:t>
            </a:r>
            <a:endParaRPr lang="de-DE" sz="1600" dirty="0">
              <a:solidFill>
                <a:schemeClr val="tx2"/>
              </a:solidFill>
            </a:endParaRPr>
          </a:p>
          <a:p>
            <a:endParaRPr lang="de-DE" sz="1600" b="1" dirty="0" smtClean="0">
              <a:solidFill>
                <a:schemeClr val="tx2"/>
              </a:solidFill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7596336" y="908720"/>
            <a:ext cx="136815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95" y="4077993"/>
            <a:ext cx="3024336" cy="1529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72" y="1249880"/>
            <a:ext cx="2173383" cy="282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84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4018957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u="sng" dirty="0">
                <a:solidFill>
                  <a:schemeClr val="tx2"/>
                </a:solidFill>
              </a:rPr>
              <a:t>Cluster Venetien (Veneto):</a:t>
            </a:r>
            <a:endParaRPr lang="de-DE" sz="1800" u="sng" dirty="0" smtClean="0">
              <a:solidFill>
                <a:schemeClr val="tx2"/>
              </a:solidFill>
            </a:endParaRPr>
          </a:p>
          <a:p>
            <a:r>
              <a:rPr lang="de-DE" sz="1800" dirty="0" smtClean="0">
                <a:solidFill>
                  <a:schemeClr val="tx2"/>
                </a:solidFill>
              </a:rPr>
              <a:t>Bis </a:t>
            </a:r>
            <a:r>
              <a:rPr lang="de-DE" sz="1800" dirty="0">
                <a:solidFill>
                  <a:schemeClr val="tx2"/>
                </a:solidFill>
              </a:rPr>
              <a:t>zum 26. Februar gab es 87 bestätigte Fälle in Venetien, davon 42 in der Gemeinde </a:t>
            </a:r>
            <a:r>
              <a:rPr lang="de-DE" sz="1800" dirty="0" err="1">
                <a:solidFill>
                  <a:schemeClr val="tx2"/>
                </a:solidFill>
              </a:rPr>
              <a:t>Vo</a:t>
            </a:r>
            <a:r>
              <a:rPr lang="de-DE" sz="1800" dirty="0">
                <a:solidFill>
                  <a:schemeClr val="tx2"/>
                </a:solidFill>
              </a:rPr>
              <a:t>', darunter die beiden Todesfälle. </a:t>
            </a:r>
            <a:endParaRPr lang="de-DE" sz="1800" dirty="0" smtClean="0">
              <a:solidFill>
                <a:schemeClr val="tx2"/>
              </a:solidFill>
            </a:endParaRPr>
          </a:p>
          <a:p>
            <a:r>
              <a:rPr lang="de-DE" sz="1800" dirty="0" smtClean="0">
                <a:solidFill>
                  <a:schemeClr val="tx2"/>
                </a:solidFill>
              </a:rPr>
              <a:t>Die </a:t>
            </a:r>
            <a:r>
              <a:rPr lang="de-DE" sz="1800" dirty="0">
                <a:solidFill>
                  <a:schemeClr val="tx2"/>
                </a:solidFill>
              </a:rPr>
              <a:t>anderen Fälle umfassten 5 in </a:t>
            </a:r>
            <a:r>
              <a:rPr lang="de-DE" sz="1800" dirty="0" err="1">
                <a:solidFill>
                  <a:schemeClr val="tx2"/>
                </a:solidFill>
              </a:rPr>
              <a:t>Dolo</a:t>
            </a:r>
            <a:r>
              <a:rPr lang="de-DE" sz="1800" dirty="0">
                <a:solidFill>
                  <a:schemeClr val="tx2"/>
                </a:solidFill>
              </a:rPr>
              <a:t>, 8 in Venedig, </a:t>
            </a:r>
            <a:r>
              <a:rPr lang="de-DE" sz="1800" dirty="0" smtClean="0">
                <a:solidFill>
                  <a:schemeClr val="tx2"/>
                </a:solidFill>
              </a:rPr>
              <a:t>eine/r </a:t>
            </a:r>
            <a:r>
              <a:rPr lang="de-DE" sz="1800" dirty="0">
                <a:solidFill>
                  <a:schemeClr val="tx2"/>
                </a:solidFill>
              </a:rPr>
              <a:t>in </a:t>
            </a:r>
            <a:r>
              <a:rPr lang="de-DE" sz="1800" dirty="0" err="1">
                <a:solidFill>
                  <a:schemeClr val="tx2"/>
                </a:solidFill>
              </a:rPr>
              <a:t>Chioggia</a:t>
            </a:r>
            <a:r>
              <a:rPr lang="de-DE" sz="1800" dirty="0">
                <a:solidFill>
                  <a:schemeClr val="tx2"/>
                </a:solidFill>
              </a:rPr>
              <a:t>, 8 in </a:t>
            </a:r>
            <a:r>
              <a:rPr lang="de-DE" sz="1800" dirty="0" err="1">
                <a:solidFill>
                  <a:schemeClr val="tx2"/>
                </a:solidFill>
              </a:rPr>
              <a:t>Limena</a:t>
            </a:r>
            <a:r>
              <a:rPr lang="de-DE" sz="1800" dirty="0">
                <a:solidFill>
                  <a:schemeClr val="tx2"/>
                </a:solidFill>
              </a:rPr>
              <a:t>, 14 in Treviso und 9 in nicht identifizierten Gebieten innerhalb Venetiens.</a:t>
            </a:r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smtClean="0"/>
              <a:t>Maßnahmen: gleichbleibend.</a:t>
            </a:r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072859"/>
              </p:ext>
            </p:extLst>
          </p:nvPr>
        </p:nvGraphicFramePr>
        <p:xfrm>
          <a:off x="4860032" y="1340768"/>
          <a:ext cx="5381237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kument" r:id="rId4" imgW="5910921" imgH="4701409" progId="Word.Document.12">
                  <p:embed/>
                </p:oleObj>
              </mc:Choice>
              <mc:Fallback>
                <p:oleObj name="Dokument" r:id="rId4" imgW="5910921" imgH="47014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0032" y="1340768"/>
                        <a:ext cx="5381237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97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4018957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793788"/>
              </p:ext>
            </p:extLst>
          </p:nvPr>
        </p:nvGraphicFramePr>
        <p:xfrm>
          <a:off x="395536" y="1124744"/>
          <a:ext cx="8136904" cy="1542288"/>
        </p:xfrm>
        <a:graphic>
          <a:graphicData uri="http://schemas.openxmlformats.org/drawingml/2006/table">
            <a:tbl>
              <a:tblPr firstRow="1" firstCol="1" bandRow="1"/>
              <a:tblGrid>
                <a:gridCol w="1368152"/>
                <a:gridCol w="6768752"/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Verbreitung in Italien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Südtirol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Ein Mann aus </a:t>
                      </a:r>
                      <a:r>
                        <a:rPr lang="de-DE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Terlan</a:t>
                      </a: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de-DE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der </a:t>
                      </a: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zuvor 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der </a:t>
                      </a:r>
                      <a:r>
                        <a:rPr lang="de-DE" sz="1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Lombardei </a:t>
                      </a: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gereist.</a:t>
                      </a:r>
                      <a:r>
                        <a:rPr lang="de-DE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Toskana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Zwei 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Fälle wurden gemeldet, einer in </a:t>
                      </a:r>
                      <a:r>
                        <a:rPr lang="de-DE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Pescia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und einer in Florenz. Einer der beiden war soeben aus der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Lombardei 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zurückgekehrt.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Piemont (Ligurien)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Sechs 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Fälle mit dem Cluster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Lombardei 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verbunden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Marken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Ein Fall mit dem Cluster </a:t>
                      </a:r>
                      <a:r>
                        <a:rPr lang="de-DE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Lombardei </a:t>
                      </a: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verbundet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Sizilien (Palermo)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Eine 60-jährige Frau aus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Bergamo (Lombardei)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Apulien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/>
                        <a:t>Eine Person, die zuvor in </a:t>
                      </a:r>
                      <a:r>
                        <a:rPr lang="de-DE" sz="1100" dirty="0" err="1" smtClean="0">
                          <a:solidFill>
                            <a:srgbClr val="FF0000"/>
                          </a:solidFill>
                        </a:rPr>
                        <a:t>Codogno</a:t>
                      </a:r>
                      <a:r>
                        <a:rPr lang="de-DE" sz="1100" dirty="0" smtClean="0">
                          <a:solidFill>
                            <a:srgbClr val="FF0000"/>
                          </a:solidFill>
                        </a:rPr>
                        <a:t> (Provinz Lodi, Lombardei) </a:t>
                      </a:r>
                      <a:r>
                        <a:rPr lang="de-DE" sz="1100" dirty="0" smtClean="0"/>
                        <a:t>gewesen war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7137078" cy="31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64075" y="6107936"/>
            <a:ext cx="3162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COVID-19 Cases </a:t>
            </a:r>
            <a:r>
              <a:rPr lang="de-DE" sz="1400" b="1" dirty="0" err="1" smtClean="0"/>
              <a:t>linked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Italien Cluster 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5815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4018957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986913"/>
              </p:ext>
            </p:extLst>
          </p:nvPr>
        </p:nvGraphicFramePr>
        <p:xfrm>
          <a:off x="467544" y="980728"/>
          <a:ext cx="7920880" cy="5590794"/>
        </p:xfrm>
        <a:graphic>
          <a:graphicData uri="http://schemas.openxmlformats.org/drawingml/2006/table">
            <a:tbl>
              <a:tblPr firstRow="1" firstCol="1" bandRow="1"/>
              <a:tblGrid>
                <a:gridCol w="1138617"/>
                <a:gridCol w="6782263"/>
              </a:tblGrid>
              <a:tr h="18034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Verbreitung im Ausland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034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Spanien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 24. Februar 2020 wurde ein 69-jähriger Arzt aus der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Lombardei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der sich seit dem 17. Februar auf Teneriffa im Urlaub befand, im Universitätskrankenhaus der </a:t>
                      </a:r>
                      <a:r>
                        <a:rPr lang="de-DE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Nuestra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Señora de Candelaria in Spanien positiv getestet.  Die Ehefrau des Arztes wurde auch positiv getestet.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Ein 25-jähriger Mann, der von einem Urlaub in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Italien 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zurückkam, wurde auch in Asturien, Spanien, positiv getestet.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Eine Frau aus Barcelona, die  vom 12. bis 22. Februar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Bergamo (Lombardei) 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und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Mailand 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besuchte.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Ein Mann aus </a:t>
                      </a:r>
                      <a:r>
                        <a:rPr lang="de-DE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Villarreal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der vor kurzem nach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Mailand 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reiste, wurde positiv getestet und in das Krankenhaus De La Plana eingeliefert.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Ein 24-jähriger Mann aus Madrid, der vor kurzem aus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Norditalien 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zurückkehrte, wurde positiv getestet und in das Krankenhaus Carlos III. aufgenommen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Österreich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Ein 24-jähriger Mann und eine 24-jährige Frau aus der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Lombardei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die ihre Heimatstadt in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Bergamo 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besuchten,  die in einem Krankenhaus in Innsbruck  positiv getestet und behandelt wurden.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Frankreich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Französische Patient, der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Lombardei 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besucht, wurde  positiv getestet und in einem Krankenhaus in der Auvergne-Rhône-Alpes </a:t>
                      </a: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behandelt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Ein 36-jähriger Mann, der in die </a:t>
                      </a:r>
                      <a:r>
                        <a:rPr lang="de-DE" sz="1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Lombardei</a:t>
                      </a: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reiste, wurde positiv getestet und im Nouvel </a:t>
                      </a:r>
                      <a:r>
                        <a:rPr lang="de-DE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Hôspital</a:t>
                      </a: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Civil</a:t>
                      </a: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de-DE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Strassburg</a:t>
                      </a: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behandelt.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Schweden</a:t>
                      </a:r>
                      <a:r>
                        <a:rPr lang="de-DE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Ein 30-jähriger Mann, der zuvor </a:t>
                      </a:r>
                      <a:r>
                        <a:rPr lang="de-DE" sz="1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Norditalien</a:t>
                      </a: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besucht hatte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Schweiz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Ein 70 jährige Mann, der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Mailand 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besucht hat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Kroatien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Ein Mann aus Zagreb, der von 19 bis 21 Februar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Mailand 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besucht hatte.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Finnland 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Frau, die eine Reise nach </a:t>
                      </a:r>
                      <a:r>
                        <a:rPr lang="de-DE" sz="1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Mailand</a:t>
                      </a: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machte und am 22. Februar wieder in Finnland war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Dänemark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Ein Mann, der von einem Skiurlaub in </a:t>
                      </a:r>
                      <a:r>
                        <a:rPr lang="de-DE" sz="1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Lombardei</a:t>
                      </a: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zurückgekehrt ist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Griechenland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Eine 38-jährige Frau aus Thessaloniki, die kürzlich </a:t>
                      </a:r>
                      <a:r>
                        <a:rPr lang="de-DE" sz="1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Norditalien</a:t>
                      </a: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besuchte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Rumänien 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Ein Mann aus </a:t>
                      </a:r>
                      <a:r>
                        <a:rPr lang="de-DE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Gorj</a:t>
                      </a: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wurde positiv getestet, nachdem er mit einem 71-jährigen Italiener aus </a:t>
                      </a:r>
                      <a:r>
                        <a:rPr lang="de-DE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Cattolica</a:t>
                      </a: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de-DE" sz="1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Rimini, Emilia-Romagna Region</a:t>
                      </a: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), Italien, in Kontakt gekommen war.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Nord-Mazedonien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Eine Frau, die in der Klinik für Infektionskrankheiten in Skopje positiv auf SARS-CoV-2 getestet wurde. Sie blieb einen </a:t>
                      </a:r>
                      <a:r>
                        <a:rPr lang="de-DE" sz="1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Monat lang in Italien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Algerien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Ein Italiener aus  </a:t>
                      </a:r>
                      <a:r>
                        <a:rPr lang="de-DE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Bertonico (Lombardei)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Brasilien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Ein 61-jähriger Mann aus São Paulo, der zwischen dem 9. und 21. Februar in die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Lombardei 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reiste.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6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RKI_PPT_4zu3_Vorlage_EN_NEU</Template>
  <TotalTime>0</TotalTime>
  <Words>1688</Words>
  <Application>Microsoft Office PowerPoint</Application>
  <PresentationFormat>Bildschirmpräsentation (4:3)</PresentationFormat>
  <Paragraphs>318</Paragraphs>
  <Slides>13</Slides>
  <Notes>12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Office-Design</vt:lpstr>
      <vt:lpstr>Dokument</vt:lpstr>
      <vt:lpstr>Update zu COVID-19, 26.Februar 2020</vt:lpstr>
      <vt:lpstr>Update zu COVID-19, 26.Februar 2020</vt:lpstr>
      <vt:lpstr>Update zu COVID-19, 26.Februar 2020</vt:lpstr>
      <vt:lpstr>PowerPoint-Präsentation</vt:lpstr>
      <vt:lpstr>PowerPoint-Präsentation</vt:lpstr>
      <vt:lpstr>COVID-19/ Italien</vt:lpstr>
      <vt:lpstr>COVID-19/ Italien</vt:lpstr>
      <vt:lpstr>COVID-19/ Italien</vt:lpstr>
      <vt:lpstr>COVID-19/ Italien</vt:lpstr>
      <vt:lpstr>COVID 19/Südkorea</vt:lpstr>
      <vt:lpstr>COVID 19/Südkorea</vt:lpstr>
      <vt:lpstr>COVID 19/Japan</vt:lpstr>
      <vt:lpstr>COVID 19/Iran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Jansen, Andreas</cp:lastModifiedBy>
  <cp:revision>295</cp:revision>
  <cp:lastPrinted>2020-02-21T11:12:50Z</cp:lastPrinted>
  <dcterms:created xsi:type="dcterms:W3CDTF">2020-02-03T08:44:15Z</dcterms:created>
  <dcterms:modified xsi:type="dcterms:W3CDTF">2020-02-27T09:22:02Z</dcterms:modified>
</cp:coreProperties>
</file>