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326" r:id="rId4"/>
    <p:sldId id="334" r:id="rId5"/>
    <p:sldId id="333" r:id="rId6"/>
    <p:sldId id="336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0" autoAdjust="0"/>
    <p:restoredTop sz="92784" autoAdjust="0"/>
  </p:normalViewPr>
  <p:slideViewPr>
    <p:cSldViewPr>
      <p:cViewPr>
        <p:scale>
          <a:sx n="90" d="100"/>
          <a:sy n="90" d="100"/>
        </p:scale>
        <p:origin x="-2244" y="-498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Karte</a:t>
            </a:r>
            <a:r>
              <a:rPr lang="en-US" baseline="0" dirty="0" smtClean="0"/>
              <a:t>, Iran</a:t>
            </a:r>
          </a:p>
          <a:p>
            <a:r>
              <a:rPr lang="en-US" baseline="0" dirty="0" err="1" smtClean="0"/>
              <a:t>Dunkelrot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erster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bestätigter</a:t>
            </a:r>
            <a:r>
              <a:rPr lang="en-US" baseline="0" dirty="0" smtClean="0"/>
              <a:t> Fall (Qom)</a:t>
            </a:r>
          </a:p>
          <a:p>
            <a:r>
              <a:rPr lang="en-US" baseline="0" dirty="0" smtClean="0"/>
              <a:t>Rot = </a:t>
            </a:r>
            <a:r>
              <a:rPr lang="en-US" baseline="0" dirty="0" err="1" smtClean="0"/>
              <a:t>Bestätigte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Fälle</a:t>
            </a:r>
            <a:endParaRPr lang="en-US" baseline="0" dirty="0" smtClean="0"/>
          </a:p>
          <a:p>
            <a:r>
              <a:rPr lang="en-US" baseline="0" dirty="0" err="1" smtClean="0"/>
              <a:t>Blau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Verdachtsfäll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&gt;50 Fällen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Others</a:t>
            </a:r>
            <a:r>
              <a:rPr lang="de-DE" baseline="0" smtClean="0"/>
              <a:t>: Kreuzfahrtschiff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.kr/board/board.es?mid=a30402000000&amp;bid=003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p.com/week-asia/health-environment/article/3052129/coronavirus-infected-health-official-leading-sout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ition.cnn.com/asia/live-news/coronavirus-outbreak-02-24-20-hnk-intl/index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english.kyodonews.net/news/2020/02/edc59370862a-japan-adopts-basic-policy-to-fight-spread-of-coronavirus-outbreak.html" TargetMode="External"/><Relationship Id="rId7" Type="http://schemas.openxmlformats.org/officeDocument/2006/relationships/hyperlink" Target="https://www.ecdc.europa.eu/en/areas-presumed-community-transmission-2019-nc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2020_coronavirus_outbreak_in_Japan" TargetMode="External"/><Relationship Id="rId5" Type="http://schemas.openxmlformats.org/officeDocument/2006/relationships/hyperlink" Target="https://bnonews.com/index.php/2020/02/the-latest-coronavirus-cases/" TargetMode="External"/><Relationship Id="rId4" Type="http://schemas.openxmlformats.org/officeDocument/2006/relationships/hyperlink" Target="https://www.who.int/emergencies/diseases/novel-coronavirus-2019/situation-report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28. 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13794"/>
              </p:ext>
            </p:extLst>
          </p:nvPr>
        </p:nvGraphicFramePr>
        <p:xfrm>
          <a:off x="336259" y="1124744"/>
          <a:ext cx="8327465" cy="15841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Letalität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+1.166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83.333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8.153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36.421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2.855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3,4%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China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+325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78.920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8.059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36.117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2.788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3,5%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Hubei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+318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effectLst/>
                        </a:rPr>
                        <a:t>65.914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7.984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2.682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4,1%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51" y="2749539"/>
            <a:ext cx="8085535" cy="395457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28.02.2020</a:t>
            </a:r>
            <a:endParaRPr lang="de-DE" sz="1400" b="1" i="1" dirty="0"/>
          </a:p>
        </p:txBody>
      </p:sp>
    </p:spTree>
    <p:extLst>
      <p:ext uri="{BB962C8B-B14F-4D97-AF65-F5344CB8AC3E}">
        <p14:creationId xmlns:p14="http://schemas.microsoft.com/office/powerpoint/2010/main" val="1192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25" y="1969096"/>
            <a:ext cx="1328101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7498" y="188640"/>
            <a:ext cx="4464496" cy="14850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/>
              <a:t>Spanien (25-26.02.2020)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/>
              <a:t>69-jähriger </a:t>
            </a:r>
            <a:r>
              <a:rPr lang="de-DE" sz="1000" dirty="0"/>
              <a:t>Arzt aus der </a:t>
            </a:r>
            <a:r>
              <a:rPr lang="de-DE" sz="1000" dirty="0" smtClean="0">
                <a:solidFill>
                  <a:srgbClr val="FF0000"/>
                </a:solidFill>
              </a:rPr>
              <a:t>Lombardei</a:t>
            </a:r>
            <a:r>
              <a:rPr lang="de-DE" sz="1000" dirty="0"/>
              <a:t>, der </a:t>
            </a:r>
            <a:r>
              <a:rPr lang="de-DE" sz="1000" dirty="0" smtClean="0"/>
              <a:t>in </a:t>
            </a:r>
            <a:r>
              <a:rPr lang="de-DE" sz="1000" dirty="0" smtClean="0">
                <a:solidFill>
                  <a:srgbClr val="00B050"/>
                </a:solidFill>
              </a:rPr>
              <a:t>Teneriffa</a:t>
            </a:r>
            <a:r>
              <a:rPr lang="de-DE" sz="1000" dirty="0" smtClean="0"/>
              <a:t> gemeldet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/>
              <a:t>25-jähriger </a:t>
            </a:r>
            <a:r>
              <a:rPr lang="de-DE" sz="1000" dirty="0"/>
              <a:t>Mann, der von einem Urlaub in </a:t>
            </a:r>
            <a:r>
              <a:rPr lang="de-DE" sz="1000" dirty="0">
                <a:solidFill>
                  <a:srgbClr val="FF0000"/>
                </a:solidFill>
              </a:rPr>
              <a:t>Italien</a:t>
            </a:r>
            <a:r>
              <a:rPr lang="de-DE" sz="1000" dirty="0"/>
              <a:t> zurückkam, wurde in </a:t>
            </a:r>
            <a:r>
              <a:rPr lang="de-DE" sz="1000" dirty="0">
                <a:solidFill>
                  <a:srgbClr val="00B050"/>
                </a:solidFill>
              </a:rPr>
              <a:t>Asturien</a:t>
            </a:r>
            <a:r>
              <a:rPr lang="de-DE" sz="1000" dirty="0"/>
              <a:t> </a:t>
            </a:r>
            <a:r>
              <a:rPr lang="de-DE" sz="1000" dirty="0" smtClean="0"/>
              <a:t>gemeldet</a:t>
            </a:r>
            <a:endParaRPr lang="de-DE" sz="1000" dirty="0"/>
          </a:p>
          <a:p>
            <a:pPr marL="228600" indent="-228600">
              <a:buFont typeface="+mj-lt"/>
              <a:buAutoNum type="arabicPeriod"/>
            </a:pPr>
            <a:r>
              <a:rPr lang="de-DE" sz="1000" dirty="0"/>
              <a:t>Ein </a:t>
            </a:r>
            <a:r>
              <a:rPr lang="de-DE" sz="1000" dirty="0" smtClean="0"/>
              <a:t>Mann, </a:t>
            </a:r>
            <a:r>
              <a:rPr lang="de-DE" sz="1000" dirty="0"/>
              <a:t>der vor kurzem nach Mailand reiste, </a:t>
            </a:r>
            <a:r>
              <a:rPr lang="de-DE" sz="1000" dirty="0" smtClean="0"/>
              <a:t>wurde in </a:t>
            </a:r>
            <a:r>
              <a:rPr lang="de-DE" sz="1000" dirty="0" err="1">
                <a:solidFill>
                  <a:srgbClr val="00B050"/>
                </a:solidFill>
              </a:rPr>
              <a:t>Villarreal</a:t>
            </a:r>
            <a:r>
              <a:rPr lang="de-DE" sz="1000" dirty="0">
                <a:solidFill>
                  <a:srgbClr val="00B050"/>
                </a:solidFill>
              </a:rPr>
              <a:t> </a:t>
            </a:r>
            <a:r>
              <a:rPr lang="de-DE" sz="1000" dirty="0" smtClean="0"/>
              <a:t>gemeldet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/>
              <a:t>24-jähriger </a:t>
            </a:r>
            <a:r>
              <a:rPr lang="de-DE" sz="1000" dirty="0" smtClean="0"/>
              <a:t>Mann, </a:t>
            </a:r>
            <a:r>
              <a:rPr lang="de-DE" sz="1000" dirty="0"/>
              <a:t>der aus </a:t>
            </a:r>
            <a:r>
              <a:rPr lang="de-DE" sz="1000" dirty="0">
                <a:solidFill>
                  <a:srgbClr val="FF0000"/>
                </a:solidFill>
              </a:rPr>
              <a:t>Norditalien</a:t>
            </a:r>
            <a:r>
              <a:rPr lang="de-DE" sz="1000" dirty="0"/>
              <a:t> zurückkehrte, wurde </a:t>
            </a:r>
            <a:r>
              <a:rPr lang="de-DE" sz="1000" dirty="0" smtClean="0"/>
              <a:t>in </a:t>
            </a:r>
            <a:r>
              <a:rPr lang="de-DE" sz="1000" dirty="0" smtClean="0">
                <a:solidFill>
                  <a:srgbClr val="00B050"/>
                </a:solidFill>
              </a:rPr>
              <a:t>Madrid</a:t>
            </a:r>
            <a:r>
              <a:rPr lang="de-DE" sz="1000" dirty="0" smtClean="0"/>
              <a:t> gemeldet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/>
              <a:t>Eine </a:t>
            </a:r>
            <a:r>
              <a:rPr lang="de-DE" sz="1000" dirty="0" smtClean="0"/>
              <a:t>Frau, </a:t>
            </a:r>
            <a:r>
              <a:rPr lang="de-DE" sz="1000" dirty="0"/>
              <a:t>die  </a:t>
            </a:r>
            <a:r>
              <a:rPr lang="de-DE" sz="1000" dirty="0" smtClean="0">
                <a:solidFill>
                  <a:srgbClr val="FF0000"/>
                </a:solidFill>
              </a:rPr>
              <a:t>Bergamo </a:t>
            </a:r>
            <a:r>
              <a:rPr lang="de-DE" sz="1000" dirty="0">
                <a:solidFill>
                  <a:srgbClr val="FF0000"/>
                </a:solidFill>
              </a:rPr>
              <a:t>(Lombardei) und Mailand </a:t>
            </a:r>
            <a:r>
              <a:rPr lang="de-DE" sz="1000" dirty="0" smtClean="0"/>
              <a:t>besuchte, </a:t>
            </a:r>
            <a:r>
              <a:rPr lang="de-DE" sz="1000" dirty="0"/>
              <a:t>wurde in </a:t>
            </a:r>
            <a:r>
              <a:rPr lang="de-DE" sz="1000" dirty="0" smtClean="0">
                <a:solidFill>
                  <a:srgbClr val="00B050"/>
                </a:solidFill>
              </a:rPr>
              <a:t>Barcelona</a:t>
            </a:r>
            <a:r>
              <a:rPr lang="de-DE" sz="1000" dirty="0" smtClean="0"/>
              <a:t> gemeldet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54940" y="188640"/>
            <a:ext cx="3217459" cy="8694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>
                <a:ea typeface="Calibri"/>
                <a:cs typeface="Times New Roman"/>
              </a:rPr>
              <a:t>Kroatien (25.02.22020)</a:t>
            </a:r>
            <a:endParaRPr lang="de-DE" sz="1050" dirty="0" smtClean="0">
              <a:ea typeface="Calibri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>
                <a:ea typeface="Calibri"/>
                <a:cs typeface="Times New Roman"/>
              </a:rPr>
              <a:t>Ein Mann, </a:t>
            </a:r>
            <a:r>
              <a:rPr lang="de-DE" sz="1000" dirty="0">
                <a:ea typeface="Calibri"/>
                <a:cs typeface="Times New Roman"/>
              </a:rPr>
              <a:t>der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Mailand</a:t>
            </a:r>
            <a:r>
              <a:rPr lang="de-DE" sz="1000" dirty="0" smtClean="0">
                <a:ea typeface="Calibri"/>
                <a:cs typeface="Times New Roman"/>
              </a:rPr>
              <a:t> besuchte, wurde in </a:t>
            </a:r>
            <a:r>
              <a:rPr lang="de-DE" sz="1000" dirty="0" smtClean="0">
                <a:solidFill>
                  <a:srgbClr val="00B050"/>
                </a:solidFill>
                <a:ea typeface="Calibri"/>
                <a:cs typeface="Times New Roman"/>
              </a:rPr>
              <a:t>Zagreb</a:t>
            </a:r>
            <a:r>
              <a:rPr lang="de-DE" sz="1000" dirty="0" smtClean="0">
                <a:ea typeface="Calibri"/>
                <a:cs typeface="Times New Roman"/>
              </a:rPr>
              <a:t> gemeldet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>
                <a:cs typeface="Times New Roman"/>
              </a:rPr>
              <a:t>Ein Man, der in </a:t>
            </a:r>
            <a:r>
              <a:rPr lang="de-DE" sz="1000" dirty="0" smtClean="0">
                <a:solidFill>
                  <a:srgbClr val="FF0000"/>
                </a:solidFill>
                <a:cs typeface="Times New Roman"/>
              </a:rPr>
              <a:t>Parma, </a:t>
            </a:r>
            <a:r>
              <a:rPr lang="de-DE" sz="1000" dirty="0">
                <a:solidFill>
                  <a:srgbClr val="FF0000"/>
                </a:solidFill>
                <a:ea typeface="Calibri"/>
                <a:cs typeface="Times New Roman"/>
              </a:rPr>
              <a:t>Emilia-Romagna Region</a:t>
            </a:r>
            <a:r>
              <a:rPr lang="de-DE" sz="1000" dirty="0" smtClean="0">
                <a:cs typeface="Times New Roman"/>
              </a:rPr>
              <a:t> arbeitet, wurde in </a:t>
            </a:r>
            <a:r>
              <a:rPr lang="de-DE" sz="1000" dirty="0" smtClean="0">
                <a:solidFill>
                  <a:srgbClr val="00B050"/>
                </a:solidFill>
                <a:cs typeface="Times New Roman"/>
              </a:rPr>
              <a:t>Rijeka</a:t>
            </a:r>
            <a:r>
              <a:rPr lang="de-DE" sz="1000" dirty="0" smtClean="0">
                <a:cs typeface="Times New Roman"/>
              </a:rPr>
              <a:t> gemeldet.</a:t>
            </a:r>
            <a:endParaRPr lang="de-DE" sz="1000" dirty="0"/>
          </a:p>
        </p:txBody>
      </p:sp>
      <p:sp>
        <p:nvSpPr>
          <p:cNvPr id="5" name="Textfeld 4"/>
          <p:cNvSpPr txBox="1"/>
          <p:nvPr/>
        </p:nvSpPr>
        <p:spPr>
          <a:xfrm>
            <a:off x="246651" y="3562635"/>
            <a:ext cx="3234336" cy="4154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/>
              <a:t>Schweden </a:t>
            </a:r>
            <a:r>
              <a:rPr lang="de-DE" sz="1050" b="1" dirty="0" smtClean="0"/>
              <a:t>(26-27.02.2020)</a:t>
            </a:r>
          </a:p>
          <a:p>
            <a:r>
              <a:rPr lang="de-DE" sz="1050" dirty="0" smtClean="0"/>
              <a:t>1 &amp; 2. zwei </a:t>
            </a:r>
            <a:r>
              <a:rPr lang="de-DE" sz="1000" dirty="0" smtClean="0"/>
              <a:t>Männer, die </a:t>
            </a:r>
            <a:r>
              <a:rPr lang="de-DE" sz="1000" dirty="0"/>
              <a:t>zuvor </a:t>
            </a:r>
            <a:r>
              <a:rPr lang="de-DE" sz="1000" dirty="0">
                <a:solidFill>
                  <a:srgbClr val="FF0000"/>
                </a:solidFill>
              </a:rPr>
              <a:t>Norditalien</a:t>
            </a:r>
            <a:r>
              <a:rPr lang="de-DE" sz="1000" dirty="0"/>
              <a:t> </a:t>
            </a:r>
            <a:r>
              <a:rPr lang="de-DE" sz="1000" dirty="0" smtClean="0"/>
              <a:t>besuchten</a:t>
            </a:r>
            <a:endParaRPr lang="de-DE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267498" y="1726242"/>
            <a:ext cx="300835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Österreich (25.02.2020)</a:t>
            </a:r>
            <a:endParaRPr lang="de-DE" sz="1050" dirty="0" smtClean="0">
              <a:ea typeface="Calibri"/>
              <a:cs typeface="Times New Roman"/>
            </a:endParaRPr>
          </a:p>
          <a:p>
            <a:r>
              <a:rPr lang="de-DE" sz="1000" dirty="0" smtClean="0">
                <a:ea typeface="Calibri"/>
                <a:cs typeface="Times New Roman"/>
              </a:rPr>
              <a:t>1 &amp; 2. Ein </a:t>
            </a:r>
            <a:r>
              <a:rPr lang="de-DE" sz="1000" dirty="0">
                <a:ea typeface="Calibri"/>
                <a:cs typeface="Times New Roman"/>
              </a:rPr>
              <a:t>24-jähriger Mann und </a:t>
            </a:r>
            <a:r>
              <a:rPr lang="de-DE" sz="1000" dirty="0" smtClean="0">
                <a:ea typeface="Calibri"/>
                <a:cs typeface="Times New Roman"/>
              </a:rPr>
              <a:t>Eine </a:t>
            </a:r>
            <a:r>
              <a:rPr lang="de-DE" sz="1000" dirty="0">
                <a:ea typeface="Calibri"/>
                <a:cs typeface="Times New Roman"/>
              </a:rPr>
              <a:t>24-jährige </a:t>
            </a:r>
            <a:r>
              <a:rPr lang="de-DE" sz="1000" dirty="0" smtClean="0">
                <a:ea typeface="Calibri"/>
                <a:cs typeface="Times New Roman"/>
              </a:rPr>
              <a:t>Frau, die aus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Bergamo,</a:t>
            </a:r>
            <a:r>
              <a:rPr lang="de-DE" sz="1000" dirty="0" smtClean="0">
                <a:ea typeface="Calibri"/>
                <a:cs typeface="Times New Roman"/>
              </a:rPr>
              <a:t>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Lombardei besuchten</a:t>
            </a:r>
            <a:r>
              <a:rPr lang="de-DE" sz="1000" dirty="0" smtClean="0">
                <a:ea typeface="Calibri"/>
                <a:cs typeface="Times New Roman"/>
              </a:rPr>
              <a:t>, wurden in Innsbruck gemeldet</a:t>
            </a:r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246651" y="2496349"/>
            <a:ext cx="3655847" cy="9464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>
                <a:ea typeface="Calibri"/>
                <a:cs typeface="Times New Roman"/>
              </a:rPr>
              <a:t>Frankreich (25-27.02.2020)</a:t>
            </a:r>
          </a:p>
          <a:p>
            <a:r>
              <a:rPr lang="de-DE" sz="900" dirty="0" smtClean="0">
                <a:ea typeface="Calibri"/>
                <a:cs typeface="Times New Roman"/>
              </a:rPr>
              <a:t>1 &amp; 2. Ein Mann und seine Frau, die </a:t>
            </a:r>
            <a:r>
              <a:rPr lang="de-DE" sz="900" dirty="0">
                <a:solidFill>
                  <a:srgbClr val="FF0000"/>
                </a:solidFill>
                <a:ea typeface="Calibri"/>
                <a:cs typeface="Times New Roman"/>
              </a:rPr>
              <a:t>Lombardei</a:t>
            </a:r>
            <a:r>
              <a:rPr lang="de-DE" sz="900" dirty="0">
                <a:ea typeface="Calibri"/>
                <a:cs typeface="Times New Roman"/>
              </a:rPr>
              <a:t> besucht, </a:t>
            </a:r>
            <a:r>
              <a:rPr lang="de-DE" sz="900" dirty="0" smtClean="0">
                <a:ea typeface="Calibri"/>
                <a:cs typeface="Times New Roman"/>
              </a:rPr>
              <a:t>wurden  in </a:t>
            </a:r>
            <a:r>
              <a:rPr lang="de-DE" sz="900" dirty="0">
                <a:solidFill>
                  <a:srgbClr val="00B050"/>
                </a:solidFill>
                <a:ea typeface="Calibri"/>
                <a:cs typeface="Times New Roman"/>
              </a:rPr>
              <a:t>Auvergne-Rhône-Alpes</a:t>
            </a:r>
            <a:r>
              <a:rPr lang="de-DE" sz="900" dirty="0">
                <a:ea typeface="Calibri"/>
                <a:cs typeface="Times New Roman"/>
              </a:rPr>
              <a:t> </a:t>
            </a:r>
            <a:r>
              <a:rPr lang="de-DE" sz="900" dirty="0" smtClean="0">
                <a:ea typeface="Calibri"/>
                <a:cs typeface="Times New Roman"/>
              </a:rPr>
              <a:t>gemeldet.</a:t>
            </a:r>
            <a:endParaRPr lang="de-DE" sz="900" dirty="0">
              <a:ea typeface="Calibri"/>
              <a:cs typeface="Times New Roman"/>
            </a:endParaRPr>
          </a:p>
          <a:p>
            <a:r>
              <a:rPr lang="de-DE" sz="900" dirty="0" smtClean="0">
                <a:ea typeface="Calibri"/>
                <a:cs typeface="Times New Roman"/>
              </a:rPr>
              <a:t>3. Ein </a:t>
            </a:r>
            <a:r>
              <a:rPr lang="de-DE" sz="900" dirty="0">
                <a:ea typeface="Calibri"/>
                <a:cs typeface="Times New Roman"/>
              </a:rPr>
              <a:t>36-jähriger Mann, der in die </a:t>
            </a:r>
            <a:r>
              <a:rPr lang="de-DE" sz="900" dirty="0">
                <a:solidFill>
                  <a:srgbClr val="FF0000"/>
                </a:solidFill>
                <a:ea typeface="Calibri"/>
                <a:cs typeface="Times New Roman"/>
              </a:rPr>
              <a:t>Lombardei</a:t>
            </a:r>
            <a:r>
              <a:rPr lang="de-DE" sz="900" dirty="0">
                <a:ea typeface="Calibri"/>
                <a:cs typeface="Times New Roman"/>
              </a:rPr>
              <a:t> reiste, wurde </a:t>
            </a:r>
            <a:r>
              <a:rPr lang="de-DE" sz="900" dirty="0" smtClean="0">
                <a:ea typeface="Calibri"/>
                <a:cs typeface="Times New Roman"/>
              </a:rPr>
              <a:t>in </a:t>
            </a:r>
            <a:r>
              <a:rPr lang="de-DE" sz="900" dirty="0" smtClean="0">
                <a:solidFill>
                  <a:srgbClr val="00B050"/>
                </a:solidFill>
                <a:ea typeface="Calibri"/>
                <a:cs typeface="Times New Roman"/>
              </a:rPr>
              <a:t>Straßburg</a:t>
            </a:r>
            <a:r>
              <a:rPr lang="de-DE" sz="900" dirty="0" smtClean="0">
                <a:ea typeface="Calibri"/>
                <a:cs typeface="Times New Roman"/>
              </a:rPr>
              <a:t> gemeldet.</a:t>
            </a:r>
          </a:p>
          <a:p>
            <a:r>
              <a:rPr lang="de-DE" sz="900" dirty="0" smtClean="0">
                <a:ea typeface="Calibri"/>
                <a:cs typeface="Times New Roman"/>
              </a:rPr>
              <a:t>4. Ein Italiener wohnt in </a:t>
            </a:r>
            <a:r>
              <a:rPr lang="de-DE" sz="900" dirty="0" smtClean="0">
                <a:solidFill>
                  <a:srgbClr val="00B050"/>
                </a:solidFill>
                <a:ea typeface="Calibri"/>
                <a:cs typeface="Times New Roman"/>
              </a:rPr>
              <a:t>Montpellier</a:t>
            </a:r>
            <a:r>
              <a:rPr lang="de-DE" sz="900" dirty="0" smtClean="0">
                <a:ea typeface="Calibri"/>
                <a:cs typeface="Times New Roman"/>
              </a:rPr>
              <a:t>, der </a:t>
            </a:r>
            <a:r>
              <a:rPr lang="de-DE" sz="900" dirty="0" smtClean="0">
                <a:solidFill>
                  <a:srgbClr val="FF0000"/>
                </a:solidFill>
                <a:ea typeface="Calibri"/>
                <a:cs typeface="Times New Roman"/>
              </a:rPr>
              <a:t>Italien</a:t>
            </a:r>
            <a:r>
              <a:rPr lang="de-DE" sz="900" dirty="0" smtClean="0">
                <a:ea typeface="Calibri"/>
                <a:cs typeface="Times New Roman"/>
              </a:rPr>
              <a:t> besuchte, wurde getestet. </a:t>
            </a:r>
            <a:endParaRPr lang="de-DE" sz="900" dirty="0">
              <a:ea typeface="Calibri"/>
              <a:cs typeface="Times New Roman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8014" y="4082007"/>
            <a:ext cx="3234336" cy="8694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/>
              <a:t>Schweiz </a:t>
            </a:r>
            <a:r>
              <a:rPr lang="de-DE" sz="1050" b="1" dirty="0" smtClean="0"/>
              <a:t>(25-27.02.2020)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/>
              <a:t>Ein 70 jährige Mann, der </a:t>
            </a:r>
            <a:r>
              <a:rPr lang="de-DE" sz="1000" dirty="0">
                <a:solidFill>
                  <a:srgbClr val="FF0000"/>
                </a:solidFill>
              </a:rPr>
              <a:t>Mailand</a:t>
            </a:r>
            <a:r>
              <a:rPr lang="de-DE" sz="1000" dirty="0"/>
              <a:t> </a:t>
            </a:r>
            <a:r>
              <a:rPr lang="de-DE" sz="1000" dirty="0" smtClean="0"/>
              <a:t>besuchte wurde im </a:t>
            </a:r>
            <a:r>
              <a:rPr lang="de-DE" sz="1000" dirty="0" smtClean="0">
                <a:solidFill>
                  <a:srgbClr val="00B050"/>
                </a:solidFill>
              </a:rPr>
              <a:t>Kanton Tessin </a:t>
            </a:r>
            <a:r>
              <a:rPr lang="de-DE" sz="1000" dirty="0" smtClean="0"/>
              <a:t>gemeldet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/>
              <a:t>Ein 28 jährige Man, der </a:t>
            </a:r>
            <a:r>
              <a:rPr lang="de-DE" sz="1000" dirty="0" smtClean="0">
                <a:solidFill>
                  <a:srgbClr val="FF0000"/>
                </a:solidFill>
              </a:rPr>
              <a:t>Mailand</a:t>
            </a:r>
            <a:r>
              <a:rPr lang="de-DE" sz="1000" dirty="0" smtClean="0"/>
              <a:t> besuchte wurde in </a:t>
            </a:r>
            <a:r>
              <a:rPr lang="de-DE" sz="1000" dirty="0" smtClean="0">
                <a:solidFill>
                  <a:srgbClr val="00B050"/>
                </a:solidFill>
              </a:rPr>
              <a:t>Canto Genf </a:t>
            </a:r>
            <a:r>
              <a:rPr lang="de-DE" sz="1000" dirty="0" smtClean="0"/>
              <a:t>gemeldet. </a:t>
            </a:r>
            <a:endParaRPr lang="de-DE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5536314" y="2565598"/>
            <a:ext cx="3416199" cy="8694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>
                <a:ea typeface="Calibri"/>
                <a:cs typeface="Times New Roman"/>
              </a:rPr>
              <a:t>Griechenland (</a:t>
            </a:r>
            <a:r>
              <a:rPr lang="de-DE" sz="1050" b="1" dirty="0" smtClean="0">
                <a:ea typeface="Calibri"/>
                <a:cs typeface="Times New Roman"/>
              </a:rPr>
              <a:t>26-27.02.22020)</a:t>
            </a:r>
            <a:endParaRPr lang="de-DE" sz="1050" dirty="0" smtClean="0">
              <a:ea typeface="Calibri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000" dirty="0">
                <a:ea typeface="Calibri"/>
                <a:cs typeface="Times New Roman"/>
              </a:rPr>
              <a:t>Eine 38-jährige </a:t>
            </a:r>
            <a:r>
              <a:rPr lang="de-DE" sz="1000" dirty="0" smtClean="0">
                <a:ea typeface="Calibri"/>
                <a:cs typeface="Times New Roman"/>
              </a:rPr>
              <a:t>Frau (und ihr 9 </a:t>
            </a:r>
            <a:r>
              <a:rPr lang="de-DE" sz="1000" dirty="0">
                <a:ea typeface="Calibri"/>
                <a:cs typeface="Times New Roman"/>
              </a:rPr>
              <a:t>jährige Sohn), </a:t>
            </a:r>
            <a:r>
              <a:rPr lang="de-DE" sz="1000" dirty="0" smtClean="0">
                <a:ea typeface="Calibri"/>
                <a:cs typeface="Times New Roman"/>
              </a:rPr>
              <a:t>die </a:t>
            </a:r>
            <a:r>
              <a:rPr lang="de-DE" sz="1000" dirty="0">
                <a:ea typeface="Calibri"/>
                <a:cs typeface="Times New Roman"/>
              </a:rPr>
              <a:t>kürzlich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Mailand </a:t>
            </a:r>
            <a:r>
              <a:rPr lang="de-DE" sz="1000" dirty="0" smtClean="0">
                <a:ea typeface="Calibri"/>
                <a:cs typeface="Times New Roman"/>
              </a:rPr>
              <a:t>besuchte, wurde in </a:t>
            </a:r>
            <a:r>
              <a:rPr lang="de-DE" sz="1000" dirty="0" smtClean="0">
                <a:solidFill>
                  <a:srgbClr val="00B050"/>
                </a:solidFill>
                <a:ea typeface="Calibri"/>
                <a:cs typeface="Times New Roman"/>
              </a:rPr>
              <a:t>Thessaloniki</a:t>
            </a:r>
            <a:r>
              <a:rPr lang="de-DE" sz="1000" dirty="0" smtClean="0">
                <a:ea typeface="Calibri"/>
                <a:cs typeface="Times New Roman"/>
              </a:rPr>
              <a:t> gemeldet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>
                <a:ea typeface="Calibri"/>
                <a:cs typeface="Times New Roman"/>
              </a:rPr>
              <a:t> </a:t>
            </a:r>
            <a:r>
              <a:rPr lang="de-DE" sz="1000" dirty="0">
                <a:ea typeface="Calibri"/>
                <a:cs typeface="Times New Roman"/>
              </a:rPr>
              <a:t>Eine </a:t>
            </a:r>
            <a:r>
              <a:rPr lang="de-DE" sz="1000" dirty="0" smtClean="0">
                <a:ea typeface="Calibri"/>
                <a:cs typeface="Times New Roman"/>
              </a:rPr>
              <a:t>Frau, die </a:t>
            </a:r>
            <a:r>
              <a:rPr lang="de-DE" sz="1000" dirty="0">
                <a:ea typeface="Calibri"/>
                <a:cs typeface="Times New Roman"/>
              </a:rPr>
              <a:t>kürzlich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Italien </a:t>
            </a:r>
            <a:r>
              <a:rPr lang="de-DE" sz="1000" dirty="0" smtClean="0">
                <a:ea typeface="Calibri"/>
                <a:cs typeface="Times New Roman"/>
              </a:rPr>
              <a:t>besuchte</a:t>
            </a:r>
            <a:r>
              <a:rPr lang="de-DE" sz="1000" dirty="0">
                <a:ea typeface="Calibri"/>
                <a:cs typeface="Times New Roman"/>
              </a:rPr>
              <a:t>, wurde in </a:t>
            </a:r>
            <a:r>
              <a:rPr lang="de-DE" sz="1000" dirty="0" smtClean="0">
                <a:solidFill>
                  <a:srgbClr val="00B050"/>
                </a:solidFill>
                <a:ea typeface="Calibri"/>
                <a:cs typeface="Times New Roman"/>
              </a:rPr>
              <a:t>Athens </a:t>
            </a:r>
            <a:r>
              <a:rPr lang="de-DE" sz="1000" dirty="0" smtClean="0">
                <a:ea typeface="Calibri"/>
                <a:cs typeface="Times New Roman"/>
              </a:rPr>
              <a:t>gemeldet</a:t>
            </a:r>
            <a:endParaRPr lang="de-DE" sz="1000" dirty="0">
              <a:ea typeface="Calibri"/>
              <a:cs typeface="Times New Roman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22621" y="1164550"/>
            <a:ext cx="2736304" cy="5616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>
                <a:ea typeface="Calibri"/>
                <a:cs typeface="Times New Roman"/>
              </a:rPr>
              <a:t>Finnland  </a:t>
            </a:r>
            <a:r>
              <a:rPr lang="de-DE" sz="1050" b="1" dirty="0" smtClean="0">
                <a:ea typeface="Calibri"/>
                <a:cs typeface="Times New Roman"/>
              </a:rPr>
              <a:t>(26.02.22020)</a:t>
            </a:r>
            <a:endParaRPr lang="de-DE" sz="1050" dirty="0" smtClean="0">
              <a:ea typeface="Calibri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>
                <a:ea typeface="Calibri"/>
                <a:cs typeface="Times New Roman"/>
              </a:rPr>
              <a:t>Ein Mann, der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Mailand</a:t>
            </a:r>
            <a:r>
              <a:rPr lang="de-DE" sz="1000" dirty="0" smtClean="0">
                <a:ea typeface="Calibri"/>
                <a:cs typeface="Times New Roman"/>
              </a:rPr>
              <a:t> besuchte, wurde in </a:t>
            </a:r>
            <a:r>
              <a:rPr lang="de-DE" sz="1000" dirty="0" smtClean="0">
                <a:solidFill>
                  <a:srgbClr val="00B050"/>
                </a:solidFill>
                <a:ea typeface="Calibri"/>
                <a:cs typeface="Times New Roman"/>
              </a:rPr>
              <a:t>Helsinki </a:t>
            </a:r>
            <a:r>
              <a:rPr lang="de-DE" sz="1000" dirty="0" smtClean="0">
                <a:ea typeface="Calibri"/>
                <a:cs typeface="Times New Roman"/>
              </a:rPr>
              <a:t>gemeldet</a:t>
            </a:r>
            <a:endParaRPr lang="de-DE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5555037" y="1780768"/>
            <a:ext cx="3416199" cy="7155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>
                <a:ea typeface="Calibri"/>
                <a:cs typeface="Times New Roman"/>
              </a:rPr>
              <a:t>Dänemark (27.02.22020)</a:t>
            </a:r>
            <a:endParaRPr lang="de-DE" sz="1050" dirty="0" smtClean="0">
              <a:ea typeface="Calibri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000" dirty="0">
                <a:ea typeface="Calibri"/>
                <a:cs typeface="Times New Roman"/>
              </a:rPr>
              <a:t>Ein Mann, der von einem Skiurlaub in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Lombardei (Provinz </a:t>
            </a:r>
            <a:r>
              <a:rPr lang="de-DE" sz="1000" dirty="0" err="1" smtClean="0">
                <a:solidFill>
                  <a:srgbClr val="FF0000"/>
                </a:solidFill>
                <a:ea typeface="Calibri"/>
                <a:cs typeface="Times New Roman"/>
              </a:rPr>
              <a:t>Sondrio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) </a:t>
            </a:r>
            <a:r>
              <a:rPr lang="de-DE" sz="1000" dirty="0">
                <a:ea typeface="Calibri"/>
                <a:cs typeface="Times New Roman"/>
              </a:rPr>
              <a:t>zurückgekehrt </a:t>
            </a:r>
            <a:r>
              <a:rPr lang="de-DE" sz="1000" dirty="0" smtClean="0">
                <a:ea typeface="Calibri"/>
                <a:cs typeface="Times New Roman"/>
              </a:rPr>
              <a:t>ist und wurde in </a:t>
            </a:r>
            <a:r>
              <a:rPr lang="de-DE" sz="1000" dirty="0">
                <a:solidFill>
                  <a:srgbClr val="00B050"/>
                </a:solidFill>
              </a:rPr>
              <a:t>Seeland</a:t>
            </a:r>
            <a:r>
              <a:rPr lang="de-DE" sz="1000" dirty="0"/>
              <a:t> </a:t>
            </a:r>
            <a:r>
              <a:rPr lang="de-DE" sz="1000" dirty="0" smtClean="0"/>
              <a:t>gemeldet </a:t>
            </a:r>
            <a:r>
              <a:rPr lang="de-DE" sz="1000" dirty="0" smtClean="0">
                <a:ea typeface="Calibri"/>
                <a:cs typeface="Times New Roman"/>
              </a:rPr>
              <a:t> </a:t>
            </a:r>
            <a:endParaRPr lang="de-DE" sz="1000" dirty="0">
              <a:ea typeface="Calibri"/>
              <a:cs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10206" y="4513613"/>
            <a:ext cx="4939727" cy="407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>
                <a:ea typeface="Calibri"/>
                <a:cs typeface="Times New Roman"/>
              </a:rPr>
              <a:t>Nord-Mazedonien (26.02.22020)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>
                <a:ea typeface="Calibri"/>
                <a:cs typeface="Times New Roman"/>
              </a:rPr>
              <a:t>Eine </a:t>
            </a:r>
            <a:r>
              <a:rPr lang="de-DE" sz="1000" dirty="0" smtClean="0">
                <a:ea typeface="Calibri"/>
                <a:cs typeface="Times New Roman"/>
              </a:rPr>
              <a:t>Frau die ein Monat in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Italien</a:t>
            </a:r>
            <a:r>
              <a:rPr lang="de-DE" sz="1000" dirty="0" smtClean="0">
                <a:ea typeface="Calibri"/>
                <a:cs typeface="Times New Roman"/>
              </a:rPr>
              <a:t> war, wurde in </a:t>
            </a:r>
            <a:r>
              <a:rPr lang="de-DE" sz="1000" dirty="0">
                <a:solidFill>
                  <a:srgbClr val="00B050"/>
                </a:solidFill>
                <a:ea typeface="Calibri"/>
                <a:cs typeface="Times New Roman"/>
              </a:rPr>
              <a:t>Skopje</a:t>
            </a:r>
            <a:r>
              <a:rPr lang="de-DE" sz="1000" dirty="0">
                <a:ea typeface="Calibri"/>
                <a:cs typeface="Times New Roman"/>
              </a:rPr>
              <a:t> </a:t>
            </a:r>
            <a:r>
              <a:rPr lang="de-DE" sz="1000" dirty="0" smtClean="0">
                <a:ea typeface="Calibri"/>
                <a:cs typeface="Times New Roman"/>
              </a:rPr>
              <a:t>gemeldet.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260837" y="3911015"/>
            <a:ext cx="4788024" cy="5616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>
                <a:ea typeface="Calibri"/>
                <a:cs typeface="Times New Roman"/>
              </a:rPr>
              <a:t>Rumänien (</a:t>
            </a:r>
            <a:r>
              <a:rPr lang="de-DE" sz="1050" b="1" dirty="0" smtClean="0">
                <a:ea typeface="Calibri"/>
                <a:cs typeface="Times New Roman"/>
              </a:rPr>
              <a:t>26.02.22020)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>
                <a:ea typeface="Calibri"/>
                <a:cs typeface="Times New Roman"/>
              </a:rPr>
              <a:t>Ein </a:t>
            </a:r>
            <a:r>
              <a:rPr lang="de-DE" sz="1000" dirty="0" smtClean="0">
                <a:ea typeface="Calibri"/>
                <a:cs typeface="Times New Roman"/>
              </a:rPr>
              <a:t>Mann, der in kontakt </a:t>
            </a:r>
            <a:r>
              <a:rPr lang="de-DE" sz="1000" dirty="0">
                <a:ea typeface="Calibri"/>
                <a:cs typeface="Times New Roman"/>
              </a:rPr>
              <a:t>mit einem 71-jährigen Italiener aus </a:t>
            </a:r>
            <a:r>
              <a:rPr lang="de-DE" sz="1000" dirty="0" err="1">
                <a:solidFill>
                  <a:srgbClr val="FF0000"/>
                </a:solidFill>
                <a:ea typeface="Calibri"/>
                <a:cs typeface="Times New Roman"/>
              </a:rPr>
              <a:t>Cattolica</a:t>
            </a:r>
            <a:r>
              <a:rPr lang="de-DE" sz="1000" dirty="0">
                <a:solidFill>
                  <a:srgbClr val="FF0000"/>
                </a:solidFill>
                <a:ea typeface="Calibri"/>
                <a:cs typeface="Times New Roman"/>
              </a:rPr>
              <a:t> (Rimini, Emilia-Romagna Region</a:t>
            </a:r>
            <a:r>
              <a:rPr lang="de-DE" sz="1000" dirty="0" smtClean="0">
                <a:ea typeface="Calibri"/>
                <a:cs typeface="Times New Roman"/>
              </a:rPr>
              <a:t>) war, wurde in </a:t>
            </a:r>
            <a:r>
              <a:rPr lang="de-DE" sz="1000" dirty="0" err="1" smtClean="0">
                <a:solidFill>
                  <a:srgbClr val="00B050"/>
                </a:solidFill>
                <a:ea typeface="Calibri"/>
                <a:cs typeface="Times New Roman"/>
              </a:rPr>
              <a:t>Gorj</a:t>
            </a:r>
            <a:r>
              <a:rPr lang="de-DE" sz="1000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de-DE" sz="1000" dirty="0" smtClean="0">
                <a:ea typeface="Calibri"/>
                <a:cs typeface="Times New Roman"/>
              </a:rPr>
              <a:t>gemeldet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48961" y="4951476"/>
            <a:ext cx="5039123" cy="4551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de-DE" sz="1050" b="1" dirty="0" smtClean="0">
                <a:ea typeface="Calibri"/>
                <a:cs typeface="Times New Roman"/>
              </a:rPr>
              <a:t>Algerien (25.02.22020)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de-DE" sz="1000" dirty="0">
                <a:ea typeface="Calibri"/>
                <a:cs typeface="Times New Roman"/>
              </a:rPr>
              <a:t>Ein Italiener aus </a:t>
            </a:r>
            <a:r>
              <a:rPr lang="de-DE" sz="1000" dirty="0" err="1" smtClean="0">
                <a:solidFill>
                  <a:srgbClr val="FF0000"/>
                </a:solidFill>
                <a:ea typeface="Calibri"/>
                <a:cs typeface="Times New Roman"/>
              </a:rPr>
              <a:t>Bertonico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DE" sz="1000" dirty="0">
                <a:solidFill>
                  <a:srgbClr val="FF0000"/>
                </a:solidFill>
                <a:ea typeface="Calibri"/>
                <a:cs typeface="Times New Roman"/>
              </a:rPr>
              <a:t>(Lombardei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)</a:t>
            </a:r>
            <a:endParaRPr lang="de-DE" sz="1000" dirty="0" smtClean="0">
              <a:ea typeface="Calibri"/>
              <a:cs typeface="Times New Roman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29696" y="5429914"/>
            <a:ext cx="5286295" cy="407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>
                <a:ea typeface="Calibri"/>
                <a:cs typeface="Times New Roman"/>
              </a:rPr>
              <a:t>Brasilien (25.02.22020)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>
                <a:ea typeface="Calibri"/>
                <a:cs typeface="Times New Roman"/>
              </a:rPr>
              <a:t>Ein 61-jähriger </a:t>
            </a:r>
            <a:r>
              <a:rPr lang="de-DE" sz="1000" dirty="0" smtClean="0">
                <a:ea typeface="Calibri"/>
                <a:cs typeface="Times New Roman"/>
              </a:rPr>
              <a:t>Mann, der </a:t>
            </a:r>
            <a:r>
              <a:rPr lang="de-DE" sz="1000" dirty="0">
                <a:ea typeface="Calibri"/>
                <a:cs typeface="Times New Roman"/>
              </a:rPr>
              <a:t>in die </a:t>
            </a:r>
            <a:r>
              <a:rPr lang="de-DE" sz="1000" dirty="0">
                <a:solidFill>
                  <a:srgbClr val="FF0000"/>
                </a:solidFill>
                <a:ea typeface="Calibri"/>
                <a:cs typeface="Times New Roman"/>
              </a:rPr>
              <a:t>Lombardei </a:t>
            </a:r>
            <a:r>
              <a:rPr lang="de-DE" sz="1000" dirty="0" smtClean="0">
                <a:ea typeface="Calibri"/>
                <a:cs typeface="Times New Roman"/>
              </a:rPr>
              <a:t>reiste, wurde in  </a:t>
            </a:r>
            <a:r>
              <a:rPr lang="de-DE" sz="1000" dirty="0" smtClean="0">
                <a:solidFill>
                  <a:srgbClr val="00B050"/>
                </a:solidFill>
                <a:ea typeface="Calibri"/>
                <a:cs typeface="Times New Roman"/>
              </a:rPr>
              <a:t>São Paulo </a:t>
            </a:r>
            <a:r>
              <a:rPr lang="de-DE" sz="1000" dirty="0" smtClean="0">
                <a:ea typeface="Calibri"/>
                <a:cs typeface="Times New Roman"/>
              </a:rPr>
              <a:t>gemeldet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34486" y="5054869"/>
            <a:ext cx="3401410" cy="407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/>
              <a:t>UK (27.02.2020)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/>
              <a:t>Ein Mann, die </a:t>
            </a:r>
            <a:r>
              <a:rPr lang="de-DE" sz="1000" dirty="0"/>
              <a:t>zuvor </a:t>
            </a:r>
            <a:r>
              <a:rPr lang="de-DE" sz="1000" dirty="0" smtClean="0">
                <a:solidFill>
                  <a:srgbClr val="FF0000"/>
                </a:solidFill>
              </a:rPr>
              <a:t>Norditalien </a:t>
            </a:r>
            <a:r>
              <a:rPr lang="de-DE" sz="1000" dirty="0" smtClean="0"/>
              <a:t>besuchte</a:t>
            </a:r>
            <a:endParaRPr lang="de-DE" sz="1000" dirty="0"/>
          </a:p>
        </p:txBody>
      </p:sp>
      <p:sp>
        <p:nvSpPr>
          <p:cNvPr id="17" name="Textfeld 16"/>
          <p:cNvSpPr txBox="1"/>
          <p:nvPr/>
        </p:nvSpPr>
        <p:spPr>
          <a:xfrm>
            <a:off x="3748798" y="5885519"/>
            <a:ext cx="5286295" cy="407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>
                <a:ea typeface="Calibri"/>
                <a:cs typeface="Times New Roman"/>
              </a:rPr>
              <a:t>Israel (27.02.22020)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>
                <a:ea typeface="Calibri"/>
                <a:cs typeface="Times New Roman"/>
              </a:rPr>
              <a:t>Ein </a:t>
            </a:r>
            <a:r>
              <a:rPr lang="de-DE" sz="1000" dirty="0" smtClean="0">
                <a:ea typeface="Calibri"/>
                <a:cs typeface="Times New Roman"/>
              </a:rPr>
              <a:t>Mann, der </a:t>
            </a:r>
            <a:r>
              <a:rPr lang="de-DE" sz="1000" dirty="0">
                <a:ea typeface="Calibri"/>
                <a:cs typeface="Times New Roman"/>
              </a:rPr>
              <a:t>in die 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Italien </a:t>
            </a:r>
            <a:r>
              <a:rPr lang="de-DE" sz="1000" dirty="0" smtClean="0">
                <a:solidFill>
                  <a:schemeClr val="tx1"/>
                </a:solidFill>
                <a:ea typeface="Calibri"/>
                <a:cs typeface="Times New Roman"/>
              </a:rPr>
              <a:t>war</a:t>
            </a:r>
            <a:r>
              <a:rPr lang="de-DE" sz="1000" dirty="0" smtClean="0">
                <a:ea typeface="Calibri"/>
                <a:cs typeface="Times New Roman"/>
              </a:rPr>
              <a:t>, wurde in  </a:t>
            </a:r>
            <a:r>
              <a:rPr lang="de-DE" sz="1000" dirty="0" smtClean="0">
                <a:solidFill>
                  <a:srgbClr val="00B050"/>
                </a:solidFill>
                <a:ea typeface="Calibri"/>
                <a:cs typeface="Times New Roman"/>
              </a:rPr>
              <a:t>Tel </a:t>
            </a:r>
            <a:r>
              <a:rPr lang="de-DE" sz="1000" dirty="0" err="1" smtClean="0">
                <a:solidFill>
                  <a:srgbClr val="00B050"/>
                </a:solidFill>
                <a:ea typeface="Calibri"/>
                <a:cs typeface="Times New Roman"/>
              </a:rPr>
              <a:t>HaShomer</a:t>
            </a:r>
            <a:r>
              <a:rPr lang="de-DE" sz="1000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de-DE" sz="1000" dirty="0" smtClean="0">
                <a:ea typeface="Calibri"/>
                <a:cs typeface="Times New Roman"/>
              </a:rPr>
              <a:t>gemeldet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729696" y="6303803"/>
            <a:ext cx="5286295" cy="407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>
                <a:ea typeface="Calibri"/>
                <a:cs typeface="Times New Roman"/>
              </a:rPr>
              <a:t>Niederlande </a:t>
            </a:r>
            <a:r>
              <a:rPr lang="de-DE" sz="1050" b="1" dirty="0" smtClean="0">
                <a:ea typeface="Calibri"/>
                <a:cs typeface="Times New Roman"/>
              </a:rPr>
              <a:t> (27.02.22020)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>
                <a:ea typeface="Calibri"/>
                <a:cs typeface="Times New Roman"/>
              </a:rPr>
              <a:t>Ein </a:t>
            </a:r>
            <a:r>
              <a:rPr lang="de-DE" sz="1000" dirty="0" smtClean="0">
                <a:ea typeface="Calibri"/>
                <a:cs typeface="Times New Roman"/>
              </a:rPr>
              <a:t>Mann, der </a:t>
            </a:r>
            <a:r>
              <a:rPr lang="de-DE" sz="1000" dirty="0">
                <a:ea typeface="Calibri"/>
                <a:cs typeface="Times New Roman"/>
              </a:rPr>
              <a:t>in </a:t>
            </a:r>
            <a:r>
              <a:rPr lang="de-DE" sz="1000" dirty="0">
                <a:solidFill>
                  <a:srgbClr val="FF0000"/>
                </a:solidFill>
                <a:ea typeface="Calibri"/>
                <a:cs typeface="Times New Roman"/>
              </a:rPr>
              <a:t>Lombardei</a:t>
            </a:r>
            <a:r>
              <a:rPr lang="de-DE" sz="1000" dirty="0">
                <a:ea typeface="Calibri"/>
                <a:cs typeface="Times New Roman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ea typeface="Calibri"/>
                <a:cs typeface="Times New Roman"/>
              </a:rPr>
              <a:t>war</a:t>
            </a:r>
            <a:r>
              <a:rPr lang="de-DE" sz="1000" dirty="0" smtClean="0">
                <a:ea typeface="Calibri"/>
                <a:cs typeface="Times New Roman"/>
              </a:rPr>
              <a:t>, wurde in  </a:t>
            </a:r>
            <a:r>
              <a:rPr lang="de-DE" sz="1000" dirty="0">
                <a:solidFill>
                  <a:srgbClr val="00B050"/>
                </a:solidFill>
                <a:ea typeface="Calibri"/>
                <a:cs typeface="Times New Roman"/>
              </a:rPr>
              <a:t>Tilburg </a:t>
            </a:r>
            <a:r>
              <a:rPr lang="de-DE" sz="1000" dirty="0" smtClean="0">
                <a:ea typeface="Calibri"/>
                <a:cs typeface="Times New Roman"/>
              </a:rPr>
              <a:t>gemeldet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29732" y="6307316"/>
            <a:ext cx="3401410" cy="407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/>
              <a:t>Nigeria (28.02.2020)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/>
              <a:t>Ein Mann, die </a:t>
            </a:r>
            <a:r>
              <a:rPr lang="de-DE" sz="1000" dirty="0"/>
              <a:t>zuvor </a:t>
            </a:r>
            <a:r>
              <a:rPr lang="de-DE" sz="1000" dirty="0" smtClean="0">
                <a:solidFill>
                  <a:srgbClr val="FF0000"/>
                </a:solidFill>
              </a:rPr>
              <a:t>Mailand </a:t>
            </a:r>
            <a:r>
              <a:rPr lang="de-DE" sz="1000" dirty="0" smtClean="0"/>
              <a:t>besuchte</a:t>
            </a:r>
            <a:endParaRPr lang="de-DE" sz="1000" dirty="0"/>
          </a:p>
        </p:txBody>
      </p:sp>
      <p:sp>
        <p:nvSpPr>
          <p:cNvPr id="20" name="Textfeld 19"/>
          <p:cNvSpPr txBox="1"/>
          <p:nvPr/>
        </p:nvSpPr>
        <p:spPr>
          <a:xfrm>
            <a:off x="229732" y="5510085"/>
            <a:ext cx="3401410" cy="407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/>
              <a:t>Nord Irland(27.02.2020)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000" dirty="0" smtClean="0"/>
              <a:t>Ein Mann, die </a:t>
            </a:r>
            <a:r>
              <a:rPr lang="de-DE" sz="1000" dirty="0"/>
              <a:t>zuvor </a:t>
            </a:r>
            <a:r>
              <a:rPr lang="de-DE" sz="1000" dirty="0" smtClean="0">
                <a:solidFill>
                  <a:srgbClr val="FF0000"/>
                </a:solidFill>
              </a:rPr>
              <a:t>Norditalien </a:t>
            </a:r>
            <a:r>
              <a:rPr lang="de-DE" sz="1000" dirty="0" smtClean="0"/>
              <a:t>besuchte</a:t>
            </a:r>
            <a:endParaRPr lang="de-DE" sz="1000" dirty="0"/>
          </a:p>
        </p:txBody>
      </p:sp>
      <p:sp>
        <p:nvSpPr>
          <p:cNvPr id="21" name="Textfeld 20"/>
          <p:cNvSpPr txBox="1"/>
          <p:nvPr/>
        </p:nvSpPr>
        <p:spPr>
          <a:xfrm>
            <a:off x="229732" y="5917889"/>
            <a:ext cx="3401410" cy="4154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/>
              <a:t>Norwegen(27.02.2020)</a:t>
            </a:r>
          </a:p>
          <a:p>
            <a:r>
              <a:rPr lang="de-DE" sz="1050" dirty="0" smtClean="0"/>
              <a:t>1 &amp;2 </a:t>
            </a:r>
            <a:r>
              <a:rPr lang="de-DE" sz="1000" dirty="0" smtClean="0"/>
              <a:t>zwei Fälle, die </a:t>
            </a:r>
            <a:r>
              <a:rPr lang="de-DE" sz="1000" dirty="0"/>
              <a:t>zuvor </a:t>
            </a:r>
            <a:r>
              <a:rPr lang="de-DE" sz="1000" dirty="0" smtClean="0">
                <a:solidFill>
                  <a:srgbClr val="FF0000"/>
                </a:solidFill>
              </a:rPr>
              <a:t>Italien </a:t>
            </a:r>
            <a:r>
              <a:rPr lang="de-DE" sz="1000" dirty="0" smtClean="0"/>
              <a:t>besuchten</a:t>
            </a:r>
            <a:endParaRPr lang="de-DE" sz="1000" dirty="0"/>
          </a:p>
        </p:txBody>
      </p:sp>
      <p:sp>
        <p:nvSpPr>
          <p:cNvPr id="22" name="Textfeld 21"/>
          <p:cNvSpPr txBox="1"/>
          <p:nvPr/>
        </p:nvSpPr>
        <p:spPr>
          <a:xfrm>
            <a:off x="5475058" y="3489538"/>
            <a:ext cx="3540933" cy="4154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b="1" dirty="0" smtClean="0">
                <a:ea typeface="Calibri"/>
                <a:cs typeface="Times New Roman"/>
              </a:rPr>
              <a:t>Litauen (28.02.22020)</a:t>
            </a:r>
            <a:endParaRPr lang="de-DE" sz="1000" dirty="0">
              <a:ea typeface="Calibri"/>
              <a:cs typeface="Times New Roman"/>
            </a:endParaRPr>
          </a:p>
          <a:p>
            <a:r>
              <a:rPr lang="de-DE" sz="1000" dirty="0">
                <a:ea typeface="Calibri"/>
                <a:cs typeface="Times New Roman"/>
              </a:rPr>
              <a:t>1. einer 39-jährigen Frau, die aus </a:t>
            </a:r>
            <a:r>
              <a:rPr lang="de-DE" sz="1000" dirty="0">
                <a:solidFill>
                  <a:srgbClr val="FF0000"/>
                </a:solidFill>
                <a:ea typeface="Calibri"/>
                <a:cs typeface="Times New Roman"/>
              </a:rPr>
              <a:t>Verona (</a:t>
            </a:r>
            <a:r>
              <a:rPr lang="de-DE" sz="1000" dirty="0" smtClean="0">
                <a:solidFill>
                  <a:srgbClr val="FF0000"/>
                </a:solidFill>
                <a:ea typeface="Calibri"/>
                <a:cs typeface="Times New Roman"/>
              </a:rPr>
              <a:t>Venetien) </a:t>
            </a:r>
            <a:r>
              <a:rPr lang="de-DE" sz="1000" dirty="0" smtClean="0">
                <a:solidFill>
                  <a:schemeClr val="tx1"/>
                </a:solidFill>
                <a:ea typeface="Calibri"/>
                <a:cs typeface="Times New Roman"/>
              </a:rPr>
              <a:t>kommt </a:t>
            </a:r>
            <a:endParaRPr lang="de-DE" sz="1050" dirty="0" smtClean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0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09027" y="1196752"/>
            <a:ext cx="538710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 smtClean="0"/>
              <a:t>Quarantäne </a:t>
            </a:r>
            <a:r>
              <a:rPr lang="de-DE" sz="1400" dirty="0"/>
              <a:t>von mehr als 50.000 Menschen aus 11 verschiedenen Gemeinden </a:t>
            </a:r>
            <a:r>
              <a:rPr lang="de-DE" sz="1400" dirty="0" smtClean="0"/>
              <a:t>in Norditalien. </a:t>
            </a:r>
            <a:r>
              <a:rPr lang="de-DE" sz="1400" dirty="0"/>
              <a:t>Die Strafen für Verstöße reichten von einer Geldstrafe von 206 € bis zu drei Monaten </a:t>
            </a:r>
            <a:r>
              <a:rPr lang="de-DE" sz="1400" dirty="0" smtClean="0"/>
              <a:t>Haft. Das </a:t>
            </a:r>
            <a:r>
              <a:rPr lang="de-DE" sz="1400" dirty="0"/>
              <a:t>italienische Militär und die Strafverfolgungsbehörden wurden angewiesen, die Abriegelung zu sichern und durchzuführen.</a:t>
            </a:r>
          </a:p>
          <a:p>
            <a:r>
              <a:rPr lang="de-DE" sz="1400" dirty="0" smtClean="0"/>
              <a:t>In </a:t>
            </a:r>
            <a:r>
              <a:rPr lang="de-DE" sz="1400" dirty="0"/>
              <a:t>zehn Gemeinden in der Lombardei, einer im Veneto und einer in der Emilia Romagna wurden Schulen geschlossen. </a:t>
            </a:r>
            <a:r>
              <a:rPr lang="de-DE" sz="1400" dirty="0" smtClean="0"/>
              <a:t>Alle </a:t>
            </a:r>
            <a:r>
              <a:rPr lang="de-DE" sz="1400" dirty="0"/>
              <a:t>religiösen Dienste wurden </a:t>
            </a:r>
            <a:r>
              <a:rPr lang="de-DE" sz="1400" dirty="0" smtClean="0"/>
              <a:t>gestrichen. Der </a:t>
            </a:r>
            <a:r>
              <a:rPr lang="de-DE" sz="1400" dirty="0"/>
              <a:t>Regionalzugverkehr zu den am stärksten betroffenen Gebieten wurde </a:t>
            </a:r>
            <a:r>
              <a:rPr lang="de-DE" sz="1400" dirty="0" smtClean="0"/>
              <a:t>eingestellt</a:t>
            </a:r>
            <a:r>
              <a:rPr lang="de-DE" sz="1400" dirty="0"/>
              <a:t>.</a:t>
            </a:r>
            <a:endParaRPr lang="de-DE" sz="1400" dirty="0" smtClean="0"/>
          </a:p>
          <a:p>
            <a:r>
              <a:rPr lang="de-DE" sz="1400" dirty="0"/>
              <a:t>Die Behörden in Venetien haben die letzten zwei Tage des Karnevals von Venedig </a:t>
            </a:r>
            <a:r>
              <a:rPr lang="de-DE" sz="1400" dirty="0" smtClean="0"/>
              <a:t>abgesagt. Die </a:t>
            </a:r>
            <a:r>
              <a:rPr lang="de-DE" sz="1400" dirty="0"/>
              <a:t>Behörden im Piemont haben die letzten drei Tage des Karnevals von </a:t>
            </a:r>
            <a:r>
              <a:rPr lang="de-DE" sz="1400" dirty="0" err="1"/>
              <a:t>Ivrea</a:t>
            </a:r>
            <a:r>
              <a:rPr lang="de-DE" sz="1400" dirty="0"/>
              <a:t> </a:t>
            </a:r>
            <a:r>
              <a:rPr lang="de-DE" sz="1400" dirty="0" smtClean="0"/>
              <a:t>abgesagt.</a:t>
            </a:r>
          </a:p>
          <a:p>
            <a:endParaRPr lang="de-DE" sz="1400" dirty="0" smtClean="0"/>
          </a:p>
          <a:p>
            <a:pPr marL="0" indent="0">
              <a:buNone/>
            </a:pPr>
            <a:r>
              <a:rPr lang="de-DE" sz="1400" b="1" u="sng" dirty="0" smtClean="0"/>
              <a:t>Internationales Reaktionen: </a:t>
            </a:r>
          </a:p>
          <a:p>
            <a:r>
              <a:rPr lang="de-DE" sz="1400" dirty="0" smtClean="0"/>
              <a:t>Die folgende </a:t>
            </a:r>
            <a:r>
              <a:rPr lang="de-DE" sz="1400" dirty="0"/>
              <a:t>Länder </a:t>
            </a:r>
            <a:r>
              <a:rPr lang="de-DE" sz="1400" dirty="0" smtClean="0"/>
              <a:t>haben beschlossen</a:t>
            </a:r>
            <a:r>
              <a:rPr lang="de-DE" sz="1400" dirty="0"/>
              <a:t>, einreisende Italiener 14 Tage in Quarantäne zu halten: China, Kasachstan und Kirgisistan</a:t>
            </a:r>
            <a:r>
              <a:rPr lang="de-DE" sz="1400" dirty="0" smtClean="0"/>
              <a:t>.</a:t>
            </a:r>
          </a:p>
          <a:p>
            <a:r>
              <a:rPr lang="de-DE" sz="1400" dirty="0"/>
              <a:t>Island und Malta verlangen eine „freiwilligen Quarantäne“ für alle Bürger aus Emilia-Romagna, Lombardei, Piemont und Venetien</a:t>
            </a:r>
            <a:r>
              <a:rPr lang="de-DE" sz="1400" dirty="0" smtClean="0"/>
              <a:t>.</a:t>
            </a:r>
          </a:p>
          <a:p>
            <a:r>
              <a:rPr lang="de-DE" sz="1400" dirty="0"/>
              <a:t>Frankreich, Griechenland, Irland, Kroatien, Russland, Spanien und die Türkei raten von Reisen nach Italien </a:t>
            </a:r>
            <a:r>
              <a:rPr lang="de-DE" sz="1400" dirty="0" smtClean="0"/>
              <a:t>ab.</a:t>
            </a:r>
          </a:p>
          <a:p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052331"/>
              </p:ext>
            </p:extLst>
          </p:nvPr>
        </p:nvGraphicFramePr>
        <p:xfrm>
          <a:off x="6084168" y="1556792"/>
          <a:ext cx="3888432" cy="390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5" imgW="5910921" imgH="4701409" progId="Word.Document.12">
                  <p:embed/>
                </p:oleObj>
              </mc:Choice>
              <mc:Fallback>
                <p:oleObj name="Dokument" r:id="rId5" imgW="5910921" imgH="4701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168" y="1556792"/>
                        <a:ext cx="3888432" cy="390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3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782" y="548680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40405" y="1268760"/>
            <a:ext cx="819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FF0000"/>
                </a:solidFill>
              </a:rPr>
              <a:t>2022 </a:t>
            </a:r>
            <a:r>
              <a:rPr lang="de-DE" sz="1600" b="1" dirty="0">
                <a:solidFill>
                  <a:srgbClr val="FF0000"/>
                </a:solidFill>
              </a:rPr>
              <a:t>Fälle </a:t>
            </a:r>
            <a:r>
              <a:rPr lang="de-DE" sz="1600" b="1" dirty="0" smtClean="0">
                <a:solidFill>
                  <a:srgbClr val="FF0000"/>
                </a:solidFill>
              </a:rPr>
              <a:t>(+427)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FF0000"/>
                </a:solidFill>
              </a:rPr>
              <a:t>13 </a:t>
            </a:r>
            <a:r>
              <a:rPr lang="de-DE" sz="1600" b="1" dirty="0">
                <a:solidFill>
                  <a:srgbClr val="FF0000"/>
                </a:solidFill>
              </a:rPr>
              <a:t>Todesfälle </a:t>
            </a:r>
            <a:r>
              <a:rPr lang="de-DE" sz="1600" b="1" dirty="0" smtClean="0">
                <a:solidFill>
                  <a:srgbClr val="FF0000"/>
                </a:solidFill>
              </a:rPr>
              <a:t>(+1), CFR: 0,6%. </a:t>
            </a:r>
            <a:endParaRPr lang="de-DE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26 Patienten konnten das Krankenhaus mittlerweile verlassen.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Die </a:t>
            </a:r>
            <a:r>
              <a:rPr lang="de-DE" sz="1600" dirty="0" smtClean="0"/>
              <a:t>„</a:t>
            </a:r>
            <a:r>
              <a:rPr lang="de-DE" sz="1600" dirty="0"/>
              <a:t>anderen“ Fälle können entweder </a:t>
            </a:r>
            <a:r>
              <a:rPr lang="de-DE" sz="1600" dirty="0" smtClean="0"/>
              <a:t>keinem der beiden großen </a:t>
            </a:r>
            <a:r>
              <a:rPr lang="de-DE" sz="1600" dirty="0"/>
              <a:t>Custer zugeordnet werden oder Infektionsketten werden noch </a:t>
            </a:r>
            <a:r>
              <a:rPr lang="de-DE" sz="1600" dirty="0" smtClean="0"/>
              <a:t>untersucht.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8970"/>
              </p:ext>
            </p:extLst>
          </p:nvPr>
        </p:nvGraphicFramePr>
        <p:xfrm>
          <a:off x="539551" y="2698968"/>
          <a:ext cx="3456385" cy="33223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8153"/>
                <a:gridCol w="1296144"/>
                <a:gridCol w="792088"/>
              </a:tblGrid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Bestätigte Fälle insgesamt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Todes-fälle</a:t>
                      </a:r>
                      <a:endParaRPr lang="de-DE" sz="1400" dirty="0"/>
                    </a:p>
                  </a:txBody>
                  <a:tcPr anchor="ctr"/>
                </a:tc>
              </a:tr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Daegu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(inklusive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Shincheonji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Church-Cluster)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1028 (297+731)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Cheongdo Daenam Hospital </a:t>
                      </a:r>
                      <a:r>
                        <a:rPr lang="de-DE" sz="1400" dirty="0" smtClean="0"/>
                        <a:t>–Cluster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114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Importiert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33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</a:t>
                      </a:r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Andere/unklar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874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4</a:t>
                      </a:r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</a:rPr>
                        <a:t>Summe</a:t>
                      </a:r>
                      <a:endParaRPr lang="de-DE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effectLst/>
                        </a:rPr>
                        <a:t>2022</a:t>
                      </a:r>
                      <a:endParaRPr lang="de-DE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13</a:t>
                      </a:r>
                      <a:endParaRPr lang="de-DE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39552" y="6093296"/>
            <a:ext cx="45365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Stand KCDC, 28.02., 09.00</a:t>
            </a:r>
          </a:p>
          <a:p>
            <a:r>
              <a:rPr lang="de-DE" sz="1050" dirty="0">
                <a:hlinkClick r:id="rId3"/>
              </a:rPr>
              <a:t>https://</a:t>
            </a:r>
            <a:r>
              <a:rPr lang="de-DE" sz="1050" dirty="0" smtClean="0">
                <a:hlinkClick r:id="rId3"/>
              </a:rPr>
              <a:t>www.cdc.go.kr/board/board.es?mid=a30402000000&amp;bid=0030</a:t>
            </a:r>
            <a:endParaRPr lang="de-DE" sz="1050" dirty="0" smtClean="0"/>
          </a:p>
          <a:p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9" t="14665" r="34527" b="49540"/>
          <a:stretch/>
        </p:blipFill>
        <p:spPr bwMode="auto">
          <a:xfrm>
            <a:off x="5541841" y="3318878"/>
            <a:ext cx="1741202" cy="219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1" y="3356992"/>
            <a:ext cx="1536171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724128" y="56612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26.02.2020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11960" y="56612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24.02.2020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2" t="13667" r="34333" b="50248"/>
          <a:stretch/>
        </p:blipFill>
        <p:spPr bwMode="auto">
          <a:xfrm>
            <a:off x="7342041" y="3284984"/>
            <a:ext cx="1694455" cy="21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452320" y="56612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28.02.2020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82782" y="620688"/>
            <a:ext cx="8219256" cy="7060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COVID 19/Südkorea</a:t>
            </a:r>
            <a:endParaRPr lang="de-DE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4522" r="76189" b="6951"/>
          <a:stretch/>
        </p:blipFill>
        <p:spPr bwMode="auto">
          <a:xfrm>
            <a:off x="482782" y="1498731"/>
            <a:ext cx="6897530" cy="48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1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82782" y="620688"/>
            <a:ext cx="8219256" cy="7060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/>
              <a:t>COVID 19/Südkorea</a:t>
            </a:r>
            <a:endParaRPr lang="de-DE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14079" r="76711" b="6754"/>
          <a:stretch/>
        </p:blipFill>
        <p:spPr bwMode="auto">
          <a:xfrm>
            <a:off x="482782" y="1384125"/>
            <a:ext cx="7467600" cy="542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5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556792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 Maßnahmen</a:t>
            </a:r>
            <a:r>
              <a:rPr lang="de-DE" u="sng" dirty="0"/>
              <a:t>: </a:t>
            </a:r>
            <a:endParaRPr lang="de-DE" u="sng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Reisebeschränkungen</a:t>
            </a:r>
            <a:r>
              <a:rPr lang="de-DE" dirty="0" smtClean="0"/>
              <a:t> </a:t>
            </a:r>
            <a:r>
              <a:rPr lang="de-DE" dirty="0"/>
              <a:t>von und nach </a:t>
            </a:r>
            <a:r>
              <a:rPr lang="de-DE" dirty="0" smtClean="0"/>
              <a:t>Südkorea durch </a:t>
            </a:r>
            <a:r>
              <a:rPr lang="de-DE" dirty="0" smtClean="0">
                <a:solidFill>
                  <a:srgbClr val="FF0000"/>
                </a:solidFill>
              </a:rPr>
              <a:t>17 Länder </a:t>
            </a:r>
            <a:r>
              <a:rPr lang="de-DE" dirty="0" smtClean="0"/>
              <a:t>verhängt.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Japan, Vietnam, Singapur, </a:t>
            </a:r>
            <a:r>
              <a:rPr lang="de-DE" dirty="0"/>
              <a:t>Israel, Bahrain und </a:t>
            </a:r>
            <a:r>
              <a:rPr lang="de-DE" dirty="0" smtClean="0"/>
              <a:t>Jordanien haben </a:t>
            </a:r>
            <a:r>
              <a:rPr lang="de-DE" dirty="0"/>
              <a:t>ein Einreiseverbot ausgesprochen für Reisende, die Südkorea in den letzten 14 Tagen besucht haben.  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13 Länder </a:t>
            </a:r>
            <a:r>
              <a:rPr lang="de-DE" dirty="0" smtClean="0"/>
              <a:t>haben </a:t>
            </a:r>
            <a:r>
              <a:rPr lang="de-DE" b="1" dirty="0" smtClean="0"/>
              <a:t>Quarantänemaßnahmen verschärft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22 </a:t>
            </a:r>
            <a:r>
              <a:rPr lang="de-DE" dirty="0">
                <a:solidFill>
                  <a:srgbClr val="FF0000"/>
                </a:solidFill>
              </a:rPr>
              <a:t>Länder, darunter die Niederlande, Frankreich und </a:t>
            </a:r>
            <a:r>
              <a:rPr lang="de-DE" dirty="0" smtClean="0">
                <a:solidFill>
                  <a:srgbClr val="FF0000"/>
                </a:solidFill>
              </a:rPr>
              <a:t>Österreich</a:t>
            </a:r>
            <a:r>
              <a:rPr lang="de-DE" dirty="0" smtClean="0"/>
              <a:t> haben </a:t>
            </a:r>
            <a:r>
              <a:rPr lang="de-DE" dirty="0"/>
              <a:t>entweder eine </a:t>
            </a:r>
            <a:r>
              <a:rPr lang="de-DE" b="1" dirty="0"/>
              <a:t>Reisewarnung</a:t>
            </a:r>
            <a:r>
              <a:rPr lang="de-DE" dirty="0"/>
              <a:t> </a:t>
            </a:r>
            <a:r>
              <a:rPr lang="de-DE" dirty="0" smtClean="0"/>
              <a:t>ausgesprochen </a:t>
            </a:r>
            <a:r>
              <a:rPr lang="de-DE" dirty="0"/>
              <a:t>oder ihren Staatsangehörigen empfohlen, nicht </a:t>
            </a:r>
            <a:r>
              <a:rPr lang="de-DE" dirty="0" smtClean="0"/>
              <a:t>nach </a:t>
            </a:r>
            <a:r>
              <a:rPr lang="de-DE" dirty="0"/>
              <a:t>Südkorea zu reisen</a:t>
            </a:r>
            <a:r>
              <a:rPr lang="de-DE" dirty="0">
                <a:solidFill>
                  <a:srgbClr val="FF0000"/>
                </a:solidFill>
              </a:rPr>
              <a:t>. </a:t>
            </a:r>
            <a:endParaRPr lang="de-DE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Treffen des südkoreanischen Vize-Außenminister </a:t>
            </a:r>
            <a:r>
              <a:rPr lang="de-DE" dirty="0">
                <a:solidFill>
                  <a:srgbClr val="FF0000"/>
                </a:solidFill>
              </a:rPr>
              <a:t>Cho Sei-</a:t>
            </a:r>
            <a:r>
              <a:rPr lang="de-DE" dirty="0" err="1">
                <a:solidFill>
                  <a:srgbClr val="FF0000"/>
                </a:solidFill>
              </a:rPr>
              <a:t>young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 und des japanischen </a:t>
            </a:r>
            <a:r>
              <a:rPr lang="de-DE" dirty="0" err="1">
                <a:solidFill>
                  <a:srgbClr val="FF0000"/>
                </a:solidFill>
              </a:rPr>
              <a:t>S</a:t>
            </a:r>
            <a:r>
              <a:rPr lang="de-DE" dirty="0" err="1" smtClean="0">
                <a:solidFill>
                  <a:srgbClr val="FF0000"/>
                </a:solidFill>
              </a:rPr>
              <a:t>onderbauftragten</a:t>
            </a:r>
            <a:r>
              <a:rPr lang="de-DE" dirty="0" smtClean="0">
                <a:solidFill>
                  <a:srgbClr val="FF0000"/>
                </a:solidFill>
              </a:rPr>
              <a:t> Koji </a:t>
            </a:r>
            <a:r>
              <a:rPr lang="de-DE" dirty="0" err="1">
                <a:solidFill>
                  <a:srgbClr val="FF0000"/>
                </a:solidFill>
              </a:rPr>
              <a:t>Tomita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in </a:t>
            </a:r>
            <a:r>
              <a:rPr lang="de-DE" dirty="0">
                <a:solidFill>
                  <a:srgbClr val="FF0000"/>
                </a:solidFill>
              </a:rPr>
              <a:t>Seoul, um die </a:t>
            </a:r>
            <a:r>
              <a:rPr lang="de-DE" dirty="0" smtClean="0">
                <a:solidFill>
                  <a:srgbClr val="FF0000"/>
                </a:solidFill>
              </a:rPr>
              <a:t>jüngsten Reisebeschränkungen </a:t>
            </a:r>
            <a:r>
              <a:rPr lang="de-DE" dirty="0">
                <a:solidFill>
                  <a:srgbClr val="FF0000"/>
                </a:solidFill>
              </a:rPr>
              <a:t>für koreanische Staatsangehörige zu </a:t>
            </a:r>
            <a:r>
              <a:rPr lang="de-DE" dirty="0" smtClean="0">
                <a:solidFill>
                  <a:srgbClr val="FF0000"/>
                </a:solidFill>
              </a:rPr>
              <a:t>besprechen.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83568" y="5517232"/>
            <a:ext cx="79928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Quellen:</a:t>
            </a:r>
          </a:p>
          <a:p>
            <a:r>
              <a:rPr lang="de-DE" sz="1050" dirty="0"/>
              <a:t>https://en.yna.co.kr/view/AEN20200226005655325</a:t>
            </a:r>
            <a:endParaRPr lang="de-DE" sz="1050" dirty="0" smtClean="0"/>
          </a:p>
          <a:p>
            <a:r>
              <a:rPr lang="de-DE" sz="1050" dirty="0">
                <a:hlinkClick r:id="rId3"/>
              </a:rPr>
              <a:t>https://</a:t>
            </a:r>
            <a:r>
              <a:rPr lang="de-DE" sz="1050" dirty="0" smtClean="0">
                <a:hlinkClick r:id="rId3"/>
              </a:rPr>
              <a:t>www.scmp.com/week-asia/health-environment/article/3052129/coronavirus-infected-health-official-leading-south</a:t>
            </a:r>
            <a:endParaRPr lang="de-DE" sz="1050" dirty="0" smtClean="0"/>
          </a:p>
          <a:p>
            <a:r>
              <a:rPr lang="de-DE" sz="1050" dirty="0">
                <a:hlinkClick r:id="rId4"/>
              </a:rPr>
              <a:t>https://</a:t>
            </a:r>
            <a:r>
              <a:rPr lang="de-DE" sz="1050" dirty="0" smtClean="0">
                <a:hlinkClick r:id="rId4"/>
              </a:rPr>
              <a:t>edition.cnn.com/asia/live-news/coronavirus-outbreak-02-24-20-hnk-intl/index.html</a:t>
            </a:r>
            <a:endParaRPr lang="de-DE" sz="1050" dirty="0" smtClean="0"/>
          </a:p>
          <a:p>
            <a:r>
              <a:rPr lang="de-DE" sz="1050" dirty="0"/>
              <a:t>https://www.businesstraveller.com/features/coronavirus-which-flights-to-south-korea-are-cancelled</a:t>
            </a:r>
            <a:r>
              <a:rPr lang="de-DE" sz="1050" dirty="0" smtClean="0"/>
              <a:t>/</a:t>
            </a:r>
          </a:p>
          <a:p>
            <a:endParaRPr lang="de-DE" sz="1050" dirty="0" smtClean="0"/>
          </a:p>
        </p:txBody>
      </p:sp>
    </p:spTree>
    <p:extLst>
      <p:ext uri="{BB962C8B-B14F-4D97-AF65-F5344CB8AC3E}">
        <p14:creationId xmlns:p14="http://schemas.microsoft.com/office/powerpoint/2010/main" val="34839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2" y="1268759"/>
            <a:ext cx="5112568" cy="54006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 smtClean="0"/>
              <a:t>Insgesamt </a:t>
            </a:r>
            <a:r>
              <a:rPr lang="de-DE" sz="1800" b="1" dirty="0" smtClean="0">
                <a:solidFill>
                  <a:srgbClr val="FF0000"/>
                </a:solidFill>
              </a:rPr>
              <a:t>214 Fälle (+25), </a:t>
            </a:r>
            <a:r>
              <a:rPr lang="de-DE" sz="1800" b="1" dirty="0">
                <a:solidFill>
                  <a:srgbClr val="FF0000"/>
                </a:solidFill>
              </a:rPr>
              <a:t>5</a:t>
            </a:r>
            <a:r>
              <a:rPr lang="de-DE" sz="1800" b="1" dirty="0" smtClean="0">
                <a:solidFill>
                  <a:srgbClr val="FF0000"/>
                </a:solidFill>
              </a:rPr>
              <a:t> Todesfälle (+2), CFR=2,3%</a:t>
            </a:r>
          </a:p>
          <a:p>
            <a:r>
              <a:rPr lang="de-DE" sz="1800" dirty="0" smtClean="0"/>
              <a:t>Vermehrtes Auftreten </a:t>
            </a:r>
            <a:r>
              <a:rPr lang="de-DE" sz="1800" dirty="0"/>
              <a:t>von Fällen, </a:t>
            </a:r>
            <a:r>
              <a:rPr lang="de-DE" sz="1800" b="1" dirty="0"/>
              <a:t>in denen Infektionswege unbekann</a:t>
            </a:r>
            <a:r>
              <a:rPr lang="de-DE" sz="1800" dirty="0"/>
              <a:t>t </a:t>
            </a:r>
            <a:r>
              <a:rPr lang="de-DE" sz="1800" dirty="0" smtClean="0"/>
              <a:t>sind.</a:t>
            </a:r>
          </a:p>
          <a:p>
            <a:r>
              <a:rPr lang="de-DE" sz="1800" dirty="0" smtClean="0"/>
              <a:t>Laut Regierung seien </a:t>
            </a:r>
            <a:r>
              <a:rPr lang="de-DE" sz="1800" b="1" dirty="0" smtClean="0"/>
              <a:t>insbesondere die nächsten 2 </a:t>
            </a:r>
            <a:r>
              <a:rPr lang="de-DE" sz="1800" b="1" dirty="0"/>
              <a:t>Wochen "kritisch</a:t>
            </a:r>
            <a:r>
              <a:rPr lang="de-DE" sz="1800" b="1" dirty="0" smtClean="0"/>
              <a:t>", </a:t>
            </a:r>
            <a:r>
              <a:rPr lang="de-DE" sz="1800" dirty="0"/>
              <a:t>um festzustellen, ob sich das </a:t>
            </a:r>
            <a:r>
              <a:rPr lang="de-DE" sz="1800" dirty="0" smtClean="0"/>
              <a:t>Virus weiter ausbreitet</a:t>
            </a:r>
            <a:endParaRPr lang="de-DE" sz="1800" dirty="0"/>
          </a:p>
          <a:p>
            <a:r>
              <a:rPr lang="de-DE" sz="1800" dirty="0" smtClean="0"/>
              <a:t>Japan verabschiedet </a:t>
            </a:r>
            <a:r>
              <a:rPr lang="de-DE" sz="1800" b="1" dirty="0" smtClean="0"/>
              <a:t>offizielle Handlungsempfehlung für die Bevölkerung </a:t>
            </a:r>
            <a:r>
              <a:rPr lang="de-DE" sz="1800" dirty="0" smtClean="0"/>
              <a:t>zum Umgang mit COVID-9. </a:t>
            </a:r>
          </a:p>
          <a:p>
            <a:r>
              <a:rPr lang="de-DE" sz="1800" b="1" dirty="0" smtClean="0"/>
              <a:t>Grundschulen in Japan sollen ab 2.März bis Ende März, nach den Frühjahrsferien, geschlossen bleiben</a:t>
            </a:r>
            <a:r>
              <a:rPr lang="de-DE" sz="1800" dirty="0" smtClean="0"/>
              <a:t>.</a:t>
            </a:r>
            <a:endParaRPr lang="de-DE" sz="1800" dirty="0"/>
          </a:p>
          <a:p>
            <a:r>
              <a:rPr lang="de-DE" sz="1800" dirty="0" smtClean="0"/>
              <a:t>Die </a:t>
            </a:r>
            <a:r>
              <a:rPr lang="de-DE" sz="1800" b="1" dirty="0" smtClean="0"/>
              <a:t>Sektoren Luftfahrt, </a:t>
            </a:r>
            <a:r>
              <a:rPr lang="de-DE" sz="1800" b="1" dirty="0"/>
              <a:t>Einzelhandel und Tourismus </a:t>
            </a:r>
            <a:r>
              <a:rPr lang="de-DE" sz="1800" dirty="0"/>
              <a:t>meldeten </a:t>
            </a:r>
            <a:r>
              <a:rPr lang="de-DE" sz="1800" b="1" dirty="0" smtClean="0"/>
              <a:t>Umsatzrückgänge</a:t>
            </a:r>
            <a:r>
              <a:rPr lang="de-DE" sz="1800" dirty="0" smtClean="0"/>
              <a:t>. 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1479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19/Japan</a:t>
            </a:r>
            <a:endParaRPr lang="de-DE" sz="3200" dirty="0"/>
          </a:p>
        </p:txBody>
      </p:sp>
      <p:sp>
        <p:nvSpPr>
          <p:cNvPr id="17" name="Textfeld 16"/>
          <p:cNvSpPr txBox="1"/>
          <p:nvPr/>
        </p:nvSpPr>
        <p:spPr>
          <a:xfrm>
            <a:off x="4283969" y="6021288"/>
            <a:ext cx="4860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Quellen: </a:t>
            </a:r>
            <a:r>
              <a:rPr lang="de-DE" sz="800" dirty="0">
                <a:hlinkClick r:id="rId3"/>
              </a:rPr>
              <a:t>https://</a:t>
            </a:r>
            <a:r>
              <a:rPr lang="de-DE" sz="800" dirty="0" smtClean="0">
                <a:hlinkClick r:id="rId3"/>
              </a:rPr>
              <a:t>english.kyodonews.net/news/2020/02/edc59370862a-japan-adopts-basic-policy-to-fight-spread-of-coronavirus-outbreak.html</a:t>
            </a:r>
            <a:endParaRPr lang="de-DE" sz="800" dirty="0" smtClean="0"/>
          </a:p>
          <a:p>
            <a:r>
              <a:rPr lang="de-DE" sz="800" dirty="0">
                <a:hlinkClick r:id="rId4"/>
              </a:rPr>
              <a:t>https://www.who.int/emergencies/diseases/novel-coronavirus-2019/situation-reports</a:t>
            </a:r>
            <a:r>
              <a:rPr lang="de-DE" sz="800" dirty="0" smtClean="0">
                <a:hlinkClick r:id="rId4"/>
              </a:rPr>
              <a:t>/</a:t>
            </a:r>
            <a:endParaRPr lang="de-DE" sz="800" dirty="0" smtClean="0"/>
          </a:p>
          <a:p>
            <a:r>
              <a:rPr lang="de-DE" sz="800" dirty="0">
                <a:hlinkClick r:id="rId5"/>
              </a:rPr>
              <a:t>https://bnonews.com/index.php/2020/02/the-latest-coronavirus-cases</a:t>
            </a:r>
            <a:r>
              <a:rPr lang="de-DE" sz="800" dirty="0" smtClean="0">
                <a:hlinkClick r:id="rId5"/>
              </a:rPr>
              <a:t>/</a:t>
            </a:r>
            <a:endParaRPr lang="de-DE" sz="800" dirty="0" smtClean="0"/>
          </a:p>
          <a:p>
            <a:r>
              <a:rPr lang="de-DE" sz="800" dirty="0">
                <a:hlinkClick r:id="rId6"/>
              </a:rPr>
              <a:t>https://</a:t>
            </a:r>
            <a:r>
              <a:rPr lang="de-DE" sz="800" dirty="0" smtClean="0">
                <a:hlinkClick r:id="rId6"/>
              </a:rPr>
              <a:t>en.wikipedia.org/wiki/2020_coronavirus_outbreak_in_Japan</a:t>
            </a:r>
            <a:endParaRPr lang="de-DE" sz="800" dirty="0" smtClean="0"/>
          </a:p>
          <a:p>
            <a:r>
              <a:rPr lang="de-DE" sz="800" dirty="0">
                <a:hlinkClick r:id="rId7"/>
              </a:rPr>
              <a:t>https://</a:t>
            </a:r>
            <a:r>
              <a:rPr lang="de-DE" sz="800" dirty="0" smtClean="0">
                <a:hlinkClick r:id="rId7"/>
              </a:rPr>
              <a:t>www.ecdc.europa.eu/en/areas-presumed-community-transmission-2019-ncov</a:t>
            </a:r>
            <a:endParaRPr lang="de-DE" sz="800" dirty="0" smtClean="0"/>
          </a:p>
          <a:p>
            <a:endParaRPr lang="de-DE" sz="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1" t="11153" r="34779" b="54375"/>
          <a:stretch/>
        </p:blipFill>
        <p:spPr bwMode="auto">
          <a:xfrm>
            <a:off x="6660232" y="3496598"/>
            <a:ext cx="1883043" cy="23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1" t="53469" r="34749" b="19647"/>
          <a:stretch/>
        </p:blipFill>
        <p:spPr bwMode="auto">
          <a:xfrm>
            <a:off x="6660232" y="1216379"/>
            <a:ext cx="1868681" cy="21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 rot="16200000">
            <a:off x="5652738" y="249841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25.02.2020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5718612" y="480266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27.02.2020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323529" y="1052736"/>
            <a:ext cx="5256583" cy="580526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de-DE" sz="2000" b="1" dirty="0" smtClean="0"/>
              <a:t>245 (+44) Fälle, darunter 26 (+7) Todesfälle (CFR 10,6%) </a:t>
            </a:r>
          </a:p>
          <a:p>
            <a:r>
              <a:rPr lang="en-GB" sz="1800" dirty="0" err="1"/>
              <a:t>Epizentren</a:t>
            </a:r>
            <a:r>
              <a:rPr lang="en-GB" sz="1800" dirty="0"/>
              <a:t>: </a:t>
            </a:r>
            <a:r>
              <a:rPr lang="en-GB" sz="1800" dirty="0" err="1"/>
              <a:t>Ghom</a:t>
            </a:r>
            <a:r>
              <a:rPr lang="en-GB" sz="1800" dirty="0"/>
              <a:t> (Qom) </a:t>
            </a:r>
            <a:r>
              <a:rPr lang="en-GB" sz="1800" dirty="0" err="1"/>
              <a:t>mit</a:t>
            </a:r>
            <a:r>
              <a:rPr lang="en-GB" sz="1800" dirty="0"/>
              <a:t> 72 </a:t>
            </a:r>
            <a:r>
              <a:rPr lang="en-GB" sz="1800" dirty="0" err="1"/>
              <a:t>Fällen</a:t>
            </a:r>
            <a:r>
              <a:rPr lang="en-GB" sz="1800" dirty="0"/>
              <a:t>; Teheran </a:t>
            </a:r>
            <a:r>
              <a:rPr lang="en-GB" sz="1800" dirty="0" err="1"/>
              <a:t>mit</a:t>
            </a:r>
            <a:r>
              <a:rPr lang="en-GB" sz="1800" dirty="0"/>
              <a:t> 63 </a:t>
            </a:r>
            <a:r>
              <a:rPr lang="en-GB" sz="1800" dirty="0" err="1"/>
              <a:t>Fällen</a:t>
            </a:r>
            <a:r>
              <a:rPr lang="en-GB" sz="1800" dirty="0"/>
              <a:t> </a:t>
            </a:r>
            <a:endParaRPr lang="de-DE" sz="1800" dirty="0"/>
          </a:p>
          <a:p>
            <a:r>
              <a:rPr lang="de-DE" sz="1800" dirty="0"/>
              <a:t>Der iranische Vizeminister für Frauen und Familie, Masoumeh Ebtekar, wurde positiv getestet, ebenso wie der Vorsitzende des Ausschusses für nationale Sicherheit und auswärtige Angelegenheiten, Mojtaba </a:t>
            </a:r>
            <a:r>
              <a:rPr lang="de-DE" sz="1800" dirty="0" err="1"/>
              <a:t>Zolnour</a:t>
            </a:r>
            <a:r>
              <a:rPr lang="de-DE" sz="1800" dirty="0"/>
              <a:t>. Der Botschafter des Iran im Vatikan, Hadi </a:t>
            </a:r>
            <a:r>
              <a:rPr lang="de-DE" sz="1800" dirty="0" err="1"/>
              <a:t>Khosroshahi</a:t>
            </a:r>
            <a:r>
              <a:rPr lang="de-DE" sz="1800" dirty="0"/>
              <a:t>, starb an einer COVID-19-Infektion in </a:t>
            </a:r>
            <a:r>
              <a:rPr lang="de-DE" sz="1800" dirty="0" err="1"/>
              <a:t>Qom</a:t>
            </a:r>
            <a:r>
              <a:rPr lang="de-DE" sz="1800" dirty="0"/>
              <a:t>.</a:t>
            </a:r>
            <a:endParaRPr lang="en-US" sz="1800" dirty="0"/>
          </a:p>
          <a:p>
            <a:r>
              <a:rPr lang="de-DE" sz="1800" dirty="0" smtClean="0"/>
              <a:t>Zunehmend berichte über junge, gesunde Verstorbene</a:t>
            </a:r>
          </a:p>
          <a:p>
            <a:r>
              <a:rPr lang="de-DE" sz="1800" dirty="0" smtClean="0"/>
              <a:t>Die </a:t>
            </a:r>
            <a:r>
              <a:rPr lang="de-DE" sz="1800" dirty="0"/>
              <a:t>Behörden haben die Freitagsgebete in </a:t>
            </a:r>
            <a:r>
              <a:rPr lang="de-DE" sz="1800" dirty="0" err="1"/>
              <a:t>Qom</a:t>
            </a:r>
            <a:r>
              <a:rPr lang="de-DE" sz="1800" dirty="0"/>
              <a:t>, Teheran und anderen Städten abgesagt.</a:t>
            </a:r>
          </a:p>
          <a:p>
            <a:r>
              <a:rPr lang="en-GB" sz="1800" dirty="0" err="1"/>
              <a:t>Exportierte</a:t>
            </a:r>
            <a:r>
              <a:rPr lang="en-GB" sz="1800" dirty="0"/>
              <a:t> </a:t>
            </a:r>
            <a:r>
              <a:rPr lang="en-GB" sz="1800" dirty="0" err="1"/>
              <a:t>Fälle</a:t>
            </a:r>
            <a:r>
              <a:rPr lang="en-GB" sz="1800" dirty="0"/>
              <a:t>: </a:t>
            </a:r>
            <a:r>
              <a:rPr lang="en-GB" sz="1800" dirty="0" err="1"/>
              <a:t>Kanada</a:t>
            </a:r>
            <a:r>
              <a:rPr lang="en-GB" sz="1800" dirty="0"/>
              <a:t>, Afghanistan, Bahrain, </a:t>
            </a:r>
            <a:r>
              <a:rPr lang="en-GB" sz="1800" dirty="0" err="1"/>
              <a:t>Irak</a:t>
            </a:r>
            <a:r>
              <a:rPr lang="en-GB" sz="1800" dirty="0"/>
              <a:t>, </a:t>
            </a:r>
            <a:r>
              <a:rPr lang="en-GB" sz="1800" dirty="0" err="1"/>
              <a:t>Libanon</a:t>
            </a:r>
            <a:r>
              <a:rPr lang="en-GB" sz="1800" dirty="0"/>
              <a:t>, Oman, VAE, Pakistan, Georgien, </a:t>
            </a:r>
            <a:r>
              <a:rPr lang="en-GB" sz="1800" dirty="0" err="1"/>
              <a:t>Estland</a:t>
            </a:r>
            <a:endParaRPr lang="de-DE" sz="1800" dirty="0"/>
          </a:p>
          <a:p>
            <a:r>
              <a:rPr lang="de-DE" sz="1800" dirty="0"/>
              <a:t>Alle Landesgrenzen geschlossen</a:t>
            </a:r>
          </a:p>
          <a:p>
            <a:r>
              <a:rPr lang="de-DE" sz="1800" dirty="0"/>
              <a:t>Alle internationalen Flüge eingestellt (Ausnahme Aeroflot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WHO Mission für Sonntag geplant</a:t>
            </a:r>
          </a:p>
          <a:p>
            <a:r>
              <a:rPr lang="de-DE" sz="1800" dirty="0" smtClean="0"/>
              <a:t>Modellierung der University of Toronto: bis 53.000 Fälle</a:t>
            </a:r>
            <a:endParaRPr lang="de-DE" sz="18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62" y="1598102"/>
            <a:ext cx="3488013" cy="288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363272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/>
              <a:t>COVID 19/Iran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739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9632"/>
            <a:ext cx="51505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7200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COVID 19/Iran</a:t>
            </a:r>
            <a:endParaRPr lang="de-DE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99632"/>
            <a:ext cx="3467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70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090" y="3789040"/>
            <a:ext cx="5595665" cy="3142232"/>
          </a:xfrm>
          <a:prstGeom prst="rect">
            <a:avLst/>
          </a:prstGeom>
        </p:spPr>
      </p:pic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28. 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5125755"/>
              </p:ext>
            </p:extLst>
          </p:nvPr>
        </p:nvGraphicFramePr>
        <p:xfrm>
          <a:off x="191576" y="1052736"/>
          <a:ext cx="8664900" cy="15651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17249"/>
                <a:gridCol w="1142367"/>
                <a:gridCol w="1143173"/>
                <a:gridCol w="1143173"/>
                <a:gridCol w="1028695"/>
                <a:gridCol w="1142367"/>
                <a:gridCol w="920667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Fälle*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Todesfälle**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Letalität</a:t>
                      </a:r>
                      <a:endParaRPr lang="de-D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(52 </a:t>
                      </a:r>
                      <a:r>
                        <a:rPr lang="de-DE" sz="1400" dirty="0">
                          <a:effectLst/>
                        </a:rPr>
                        <a:t>Länder)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+874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4.413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1,5%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Europa </a:t>
                      </a:r>
                      <a:r>
                        <a:rPr lang="de-DE" sz="1400" dirty="0" smtClean="0">
                          <a:effectLst/>
                        </a:rPr>
                        <a:t>(17 Länder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+279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823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2,6%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3" y="2633658"/>
            <a:ext cx="8736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>
                <a:ea typeface="Calibri"/>
                <a:cs typeface="Times New Roman"/>
              </a:rPr>
              <a:t>*</a:t>
            </a:r>
            <a:r>
              <a:rPr lang="de-DE" sz="1400" dirty="0">
                <a:ea typeface="Calibri"/>
                <a:cs typeface="Times New Roman"/>
              </a:rPr>
              <a:t>Die neuen Fälle: </a:t>
            </a:r>
            <a:r>
              <a:rPr lang="de-DE" sz="1400" dirty="0" smtClean="0"/>
              <a:t>Australien (1), Deutschland (21</a:t>
            </a:r>
            <a:r>
              <a:rPr lang="de-DE" sz="1400" dirty="0"/>
              <a:t>), Frankreich (20), Griechenland </a:t>
            </a:r>
            <a:r>
              <a:rPr lang="de-DE" sz="1400" dirty="0" smtClean="0"/>
              <a:t>(2), Iran (106), Irak (1), Israel (1), Italien (202), Japan (25</a:t>
            </a:r>
            <a:r>
              <a:rPr lang="de-DE" sz="1400" dirty="0"/>
              <a:t>), Kanada (2), Kuweit </a:t>
            </a:r>
            <a:r>
              <a:rPr lang="de-DE" sz="1400" dirty="0" smtClean="0"/>
              <a:t>(17), Libanon (1), </a:t>
            </a:r>
            <a:r>
              <a:rPr lang="de-DE" sz="1400" dirty="0" smtClean="0">
                <a:solidFill>
                  <a:srgbClr val="FF0000"/>
                </a:solidFill>
              </a:rPr>
              <a:t>Litauen (1)</a:t>
            </a:r>
            <a:r>
              <a:rPr lang="de-DE" sz="1400" dirty="0" smtClean="0"/>
              <a:t>, </a:t>
            </a:r>
            <a:r>
              <a:rPr lang="de-DE" sz="1400" dirty="0" smtClean="0">
                <a:solidFill>
                  <a:srgbClr val="FF0000"/>
                </a:solidFill>
              </a:rPr>
              <a:t>Niederlande (1), Neuseeland (1), Nigeria (1), </a:t>
            </a:r>
            <a:r>
              <a:rPr lang="de-DE" sz="1400" dirty="0" smtClean="0"/>
              <a:t>Norwegen (3), Oman (</a:t>
            </a:r>
            <a:r>
              <a:rPr lang="de-DE" sz="1400" dirty="0"/>
              <a:t>2), Österreich (1), </a:t>
            </a:r>
            <a:r>
              <a:rPr lang="de-DE" sz="1400" dirty="0" smtClean="0">
                <a:solidFill>
                  <a:srgbClr val="FF0000"/>
                </a:solidFill>
              </a:rPr>
              <a:t>San Marino (1), </a:t>
            </a:r>
            <a:r>
              <a:rPr lang="de-DE" sz="1400" dirty="0" smtClean="0"/>
              <a:t>Singapur (3), Südkorea (427), Spanien (12), Schweden (5), Schweiz (7), Vereinigte Arabische Emirate (6), Vereinigtes Königreich (3), </a:t>
            </a:r>
            <a:r>
              <a:rPr lang="de-DE" sz="1400" dirty="0">
                <a:solidFill>
                  <a:srgbClr val="FF0000"/>
                </a:solidFill>
              </a:rPr>
              <a:t>Weißrussland (1</a:t>
            </a:r>
            <a:r>
              <a:rPr lang="de-DE" sz="1400" dirty="0" smtClean="0">
                <a:solidFill>
                  <a:srgbClr val="FF0000"/>
                </a:solidFill>
              </a:rPr>
              <a:t>)</a:t>
            </a:r>
            <a:endParaRPr lang="de-DE" sz="14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/>
            <a:r>
              <a:rPr lang="de-DE" sz="1400" dirty="0" smtClean="0">
                <a:ea typeface="Calibri"/>
                <a:cs typeface="Times New Roman"/>
              </a:rPr>
              <a:t>**</a:t>
            </a:r>
            <a:r>
              <a:rPr lang="de-DE" sz="1400" dirty="0">
                <a:ea typeface="Calibri"/>
                <a:cs typeface="Times New Roman"/>
              </a:rPr>
              <a:t>Die Todesfälle: Kreuzfahrtschiff (</a:t>
            </a:r>
            <a:r>
              <a:rPr lang="de-DE" sz="1400" dirty="0" smtClean="0">
                <a:ea typeface="Calibri"/>
                <a:cs typeface="Times New Roman"/>
              </a:rPr>
              <a:t>4</a:t>
            </a:r>
            <a:r>
              <a:rPr lang="de-DE" sz="1400" dirty="0">
                <a:ea typeface="Calibri"/>
                <a:cs typeface="Times New Roman"/>
              </a:rPr>
              <a:t>), Philippinen (1), Frankreich </a:t>
            </a:r>
            <a:r>
              <a:rPr lang="de-DE" sz="1400" dirty="0" smtClean="0">
                <a:ea typeface="Calibri"/>
                <a:cs typeface="Times New Roman"/>
              </a:rPr>
              <a:t>(2),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Iran (26; +7), </a:t>
            </a:r>
            <a:r>
              <a:rPr lang="de-DE" sz="1400" dirty="0">
                <a:ea typeface="Calibri"/>
                <a:cs typeface="Times New Roman"/>
              </a:rPr>
              <a:t>Südkorea </a:t>
            </a:r>
            <a:r>
              <a:rPr lang="de-DE" sz="1400" dirty="0" smtClean="0">
                <a:ea typeface="Calibri"/>
                <a:cs typeface="Times New Roman"/>
              </a:rPr>
              <a:t>(13),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Italien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(17, +5)</a:t>
            </a:r>
            <a:r>
              <a:rPr lang="de-DE" sz="1400" dirty="0" smtClean="0">
                <a:ea typeface="Calibri"/>
                <a:cs typeface="Times New Roman"/>
              </a:rPr>
              <a:t>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Japan (4, +1).  </a:t>
            </a:r>
            <a:endParaRPr lang="de-DE" sz="1400" dirty="0">
              <a:ea typeface="Calibri"/>
              <a:cs typeface="Times New Roman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7975" y="648703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28.02.2020</a:t>
            </a:r>
            <a:endParaRPr lang="de-DE" sz="1400" b="1" i="1" dirty="0"/>
          </a:p>
        </p:txBody>
      </p:sp>
    </p:spTree>
    <p:extLst>
      <p:ext uri="{BB962C8B-B14F-4D97-AF65-F5344CB8AC3E}">
        <p14:creationId xmlns:p14="http://schemas.microsoft.com/office/powerpoint/2010/main" val="2319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28. 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28.02.2020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75702"/>
              </p:ext>
            </p:extLst>
          </p:nvPr>
        </p:nvGraphicFramePr>
        <p:xfrm>
          <a:off x="467545" y="1268760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+434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110,4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+409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189"/>
            <a:ext cx="9144000" cy="61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27.02.2020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27.02.2020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5510"/>
            <a:ext cx="9036496" cy="613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27.02.2020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5" y="548680"/>
            <a:ext cx="8764319" cy="59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0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44"/>
            <a:ext cx="9144000" cy="670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27.02.2020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15802" y="2276872"/>
            <a:ext cx="4378996" cy="3689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u="sng" dirty="0" smtClean="0"/>
              <a:t>Cluster Lombardei </a:t>
            </a:r>
          </a:p>
          <a:p>
            <a:r>
              <a:rPr lang="de-DE" sz="1400" dirty="0"/>
              <a:t>Bis zum 27. Februar gab es in der Lombardei 403 (+145) bestätigte Fälle; 37 Patienten sind genesen</a:t>
            </a:r>
          </a:p>
          <a:p>
            <a:r>
              <a:rPr lang="de-DE" sz="1400" dirty="0" smtClean="0"/>
              <a:t>Am </a:t>
            </a:r>
            <a:r>
              <a:rPr lang="de-DE" sz="1400" dirty="0"/>
              <a:t>27. Februar starben in der Lombardei zwei 88-jährige und ein </a:t>
            </a:r>
            <a:r>
              <a:rPr lang="de-DE" sz="1400" dirty="0" smtClean="0"/>
              <a:t>80-jähriger Patient</a:t>
            </a:r>
            <a:endParaRPr lang="de-DE" sz="1400" dirty="0"/>
          </a:p>
          <a:p>
            <a:r>
              <a:rPr lang="de-DE" sz="1400" dirty="0" smtClean="0"/>
              <a:t>Derzeit sind 7 von 11 Provinzen in Lombardei betroffen: </a:t>
            </a:r>
            <a:r>
              <a:rPr lang="de-DE" sz="1400" dirty="0" smtClean="0">
                <a:solidFill>
                  <a:srgbClr val="00B050"/>
                </a:solidFill>
              </a:rPr>
              <a:t>Bergamo, Cremona, Lodi, Mailand, Monza und </a:t>
            </a:r>
            <a:r>
              <a:rPr lang="de-DE" sz="1400" dirty="0" err="1" smtClean="0">
                <a:solidFill>
                  <a:srgbClr val="00B050"/>
                </a:solidFill>
              </a:rPr>
              <a:t>Brianza</a:t>
            </a:r>
            <a:r>
              <a:rPr lang="de-DE" sz="1400" dirty="0" smtClean="0">
                <a:solidFill>
                  <a:srgbClr val="00B050"/>
                </a:solidFill>
              </a:rPr>
              <a:t>, Pavia und </a:t>
            </a:r>
            <a:r>
              <a:rPr lang="de-DE" sz="1400" dirty="0" err="1" smtClean="0">
                <a:solidFill>
                  <a:srgbClr val="00B050"/>
                </a:solidFill>
              </a:rPr>
              <a:t>Sondrio</a:t>
            </a:r>
            <a:r>
              <a:rPr lang="de-DE" sz="1400" dirty="0" smtClean="0"/>
              <a:t>.</a:t>
            </a:r>
          </a:p>
          <a:p>
            <a:pPr marL="0" lvl="0" indent="0">
              <a:buNone/>
            </a:pPr>
            <a:r>
              <a:rPr lang="de-DE" sz="1400" b="1" u="sng" dirty="0" smtClean="0">
                <a:solidFill>
                  <a:prstClr val="black"/>
                </a:solidFill>
              </a:rPr>
              <a:t>Cluster Venetien </a:t>
            </a:r>
            <a:r>
              <a:rPr lang="de-DE" sz="1400" b="1" u="sng" dirty="0">
                <a:solidFill>
                  <a:prstClr val="black"/>
                </a:solidFill>
              </a:rPr>
              <a:t>(Veneto):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Am 27. Februar gab es </a:t>
            </a:r>
            <a:r>
              <a:rPr lang="de-DE" sz="1400" dirty="0" smtClean="0">
                <a:solidFill>
                  <a:prstClr val="black"/>
                </a:solidFill>
              </a:rPr>
              <a:t>111 (+40) </a:t>
            </a:r>
            <a:r>
              <a:rPr lang="de-DE" sz="1400" dirty="0">
                <a:solidFill>
                  <a:prstClr val="black"/>
                </a:solidFill>
              </a:rPr>
              <a:t>bestätigte Fälle in Venetien, davon 42 Fälle in der Gemeinde </a:t>
            </a:r>
            <a:r>
              <a:rPr lang="de-DE" sz="1400" dirty="0" err="1">
                <a:solidFill>
                  <a:prstClr val="black"/>
                </a:solidFill>
              </a:rPr>
              <a:t>Vo</a:t>
            </a:r>
            <a:r>
              <a:rPr lang="de-DE" sz="1400" dirty="0">
                <a:solidFill>
                  <a:prstClr val="black"/>
                </a:solidFill>
              </a:rPr>
              <a:t>', darunter die beiden Todesfälle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de-DE" sz="1400" dirty="0" smtClean="0">
                <a:solidFill>
                  <a:prstClr val="black"/>
                </a:solidFill>
              </a:rPr>
              <a:t>Betroffene Provinzen sind </a:t>
            </a:r>
            <a:r>
              <a:rPr lang="de-DE" sz="1400" dirty="0" smtClean="0">
                <a:solidFill>
                  <a:srgbClr val="00B050"/>
                </a:solidFill>
              </a:rPr>
              <a:t>Padua</a:t>
            </a:r>
            <a:r>
              <a:rPr lang="de-DE" sz="1400" dirty="0" smtClean="0">
                <a:solidFill>
                  <a:prstClr val="black"/>
                </a:solidFill>
              </a:rPr>
              <a:t>, </a:t>
            </a:r>
            <a:r>
              <a:rPr lang="de-DE" sz="1400" dirty="0" smtClean="0">
                <a:solidFill>
                  <a:srgbClr val="00B050"/>
                </a:solidFill>
              </a:rPr>
              <a:t>Treviso</a:t>
            </a:r>
            <a:r>
              <a:rPr lang="de-DE" sz="1400" dirty="0" smtClean="0">
                <a:solidFill>
                  <a:prstClr val="black"/>
                </a:solidFill>
              </a:rPr>
              <a:t> und die Stadt </a:t>
            </a:r>
            <a:r>
              <a:rPr lang="de-DE" sz="1400" dirty="0" smtClean="0">
                <a:solidFill>
                  <a:srgbClr val="00B050"/>
                </a:solidFill>
              </a:rPr>
              <a:t>Venedig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sz="1600" b="1" dirty="0" smtClean="0">
              <a:solidFill>
                <a:schemeClr val="tx2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1656000" cy="227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935230" y="617997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C00000"/>
                </a:solidFill>
              </a:rPr>
              <a:t>21.02.2020</a:t>
            </a: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657700" y="618258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C00000"/>
                </a:solidFill>
              </a:rPr>
              <a:t>27.02.2020</a:t>
            </a: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409506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latin typeface="ScalaSansPro-Bold" pitchFamily="50" charset="0"/>
              </a:rPr>
              <a:t>650 </a:t>
            </a:r>
            <a:r>
              <a:rPr lang="de-DE" sz="1400" b="1" dirty="0">
                <a:latin typeface="ScalaSansPro-Bold" pitchFamily="50" charset="0"/>
              </a:rPr>
              <a:t>Fälle </a:t>
            </a:r>
            <a:r>
              <a:rPr lang="de-DE" sz="1400" b="1" dirty="0" smtClean="0">
                <a:latin typeface="ScalaSansPro-Bold" pitchFamily="50" charset="0"/>
              </a:rPr>
              <a:t>(+252); </a:t>
            </a:r>
            <a:r>
              <a:rPr lang="de-DE" sz="1400" b="1" dirty="0">
                <a:latin typeface="ScalaSansPro-Bold" pitchFamily="50" charset="0"/>
              </a:rPr>
              <a:t>davon </a:t>
            </a:r>
            <a:r>
              <a:rPr lang="de-DE" sz="1400" b="1" dirty="0" smtClean="0">
                <a:latin typeface="ScalaSansPro-Bold" pitchFamily="50" charset="0"/>
              </a:rPr>
              <a:t>403 </a:t>
            </a:r>
            <a:r>
              <a:rPr lang="de-DE" sz="1400" b="1" dirty="0">
                <a:latin typeface="ScalaSansPro-Bold" pitchFamily="50" charset="0"/>
              </a:rPr>
              <a:t>(</a:t>
            </a:r>
            <a:r>
              <a:rPr lang="de-DE" sz="1400" b="1" dirty="0" smtClean="0">
                <a:latin typeface="ScalaSansPro-Bold" pitchFamily="50" charset="0"/>
              </a:rPr>
              <a:t>62%) </a:t>
            </a:r>
            <a:r>
              <a:rPr lang="de-DE" sz="1400" b="1" dirty="0">
                <a:latin typeface="ScalaSansPro-Bold" pitchFamily="50" charset="0"/>
              </a:rPr>
              <a:t>in </a:t>
            </a:r>
            <a:r>
              <a:rPr lang="de-DE" sz="1400" b="1" dirty="0" smtClean="0">
                <a:latin typeface="ScalaSansPro-Bold" pitchFamily="50" charset="0"/>
              </a:rPr>
              <a:t>Lombardei, 111 (17%) </a:t>
            </a:r>
            <a:r>
              <a:rPr lang="de-DE" sz="1400" b="1" dirty="0">
                <a:latin typeface="ScalaSansPro-Bold" pitchFamily="50" charset="0"/>
              </a:rPr>
              <a:t>in </a:t>
            </a:r>
            <a:r>
              <a:rPr lang="de-DE" sz="1400" b="1" dirty="0" smtClean="0">
                <a:latin typeface="ScalaSansPro-Bold" pitchFamily="50" charset="0"/>
              </a:rPr>
              <a:t>Venetien und 97 (15%) </a:t>
            </a:r>
            <a:r>
              <a:rPr lang="de-DE" sz="1400" b="1" dirty="0">
                <a:latin typeface="ScalaSansPro-Bold" pitchFamily="50" charset="0"/>
              </a:rPr>
              <a:t>in Emilia-Romagna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latin typeface="ScalaSansPro-Bold" pitchFamily="50" charset="0"/>
              </a:rPr>
              <a:t>17 </a:t>
            </a:r>
            <a:r>
              <a:rPr lang="de-DE" sz="1400" b="1" dirty="0">
                <a:latin typeface="ScalaSansPro-Bold" pitchFamily="50" charset="0"/>
              </a:rPr>
              <a:t>Todesfälle </a:t>
            </a:r>
            <a:r>
              <a:rPr lang="de-DE" sz="1400" b="1" dirty="0" smtClean="0">
                <a:latin typeface="ScalaSansPro-Bold" pitchFamily="50" charset="0"/>
              </a:rPr>
              <a:t>(+6; </a:t>
            </a:r>
            <a:r>
              <a:rPr lang="de-DE" sz="1400" b="1" dirty="0">
                <a:latin typeface="ScalaSansPro-Bold" pitchFamily="50" charset="0"/>
              </a:rPr>
              <a:t>CFR </a:t>
            </a:r>
            <a:r>
              <a:rPr lang="de-DE" sz="1400" b="1" dirty="0" smtClean="0">
                <a:latin typeface="ScalaSansPro-Bold" pitchFamily="50" charset="0"/>
              </a:rPr>
              <a:t>2,6%) </a:t>
            </a:r>
            <a:endParaRPr lang="de-DE" sz="1400" b="1" dirty="0">
              <a:latin typeface="ScalaSansPro-Bold" pitchFamily="50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90" y="3861049"/>
            <a:ext cx="1672968" cy="227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94" y="1268760"/>
            <a:ext cx="3345182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7619357" cy="2016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u="sng" dirty="0" smtClean="0"/>
              <a:t>Emilia-Romagna</a:t>
            </a:r>
            <a:r>
              <a:rPr lang="de-DE" sz="1400" u="sng" dirty="0" smtClean="0"/>
              <a:t>:</a:t>
            </a:r>
          </a:p>
          <a:p>
            <a:r>
              <a:rPr lang="de-DE" sz="1400" dirty="0"/>
              <a:t>Am 27. Februar </a:t>
            </a:r>
            <a:r>
              <a:rPr lang="de-DE" sz="1400" dirty="0" smtClean="0"/>
              <a:t>wurden 97 (+50) Fälle gemeldet. </a:t>
            </a:r>
          </a:p>
          <a:p>
            <a:r>
              <a:rPr lang="de-DE" sz="1400" dirty="0"/>
              <a:t>Betroffen in der Emilia-Romagna war zunächst nur die Provinz </a:t>
            </a:r>
            <a:r>
              <a:rPr lang="de-DE" sz="1400" dirty="0">
                <a:solidFill>
                  <a:srgbClr val="00B050"/>
                </a:solidFill>
              </a:rPr>
              <a:t>Piacenza</a:t>
            </a:r>
            <a:r>
              <a:rPr lang="de-DE" sz="1400" dirty="0"/>
              <a:t>. In der Folgezeit wurden </a:t>
            </a:r>
            <a:r>
              <a:rPr lang="de-DE" sz="1400" dirty="0" smtClean="0"/>
              <a:t>Fälle auch </a:t>
            </a:r>
            <a:r>
              <a:rPr lang="de-DE" sz="1400" dirty="0"/>
              <a:t>aus den Provinzen </a:t>
            </a:r>
            <a:r>
              <a:rPr lang="de-DE" sz="1400" dirty="0">
                <a:solidFill>
                  <a:srgbClr val="00B050"/>
                </a:solidFill>
              </a:rPr>
              <a:t>Parma</a:t>
            </a:r>
            <a:r>
              <a:rPr lang="de-DE" sz="1400" dirty="0"/>
              <a:t>, </a:t>
            </a:r>
            <a:r>
              <a:rPr lang="de-DE" sz="1400" dirty="0">
                <a:solidFill>
                  <a:srgbClr val="00B050"/>
                </a:solidFill>
              </a:rPr>
              <a:t>Modena</a:t>
            </a:r>
            <a:r>
              <a:rPr lang="de-DE" sz="1400" dirty="0"/>
              <a:t> und </a:t>
            </a:r>
            <a:r>
              <a:rPr lang="de-DE" sz="1400" dirty="0">
                <a:solidFill>
                  <a:srgbClr val="00B050"/>
                </a:solidFill>
              </a:rPr>
              <a:t>Rimini</a:t>
            </a:r>
            <a:r>
              <a:rPr lang="de-DE" sz="1400" dirty="0"/>
              <a:t> gemeldet.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b="1" u="sng" dirty="0" smtClean="0">
                <a:ea typeface="Calibri"/>
                <a:cs typeface="Times New Roman"/>
              </a:rPr>
              <a:t>Verbreitung außerhalb  </a:t>
            </a:r>
            <a:r>
              <a:rPr lang="de-DE" sz="1400" b="1" u="sng" dirty="0">
                <a:ea typeface="Calibri"/>
                <a:cs typeface="Times New Roman"/>
              </a:rPr>
              <a:t>Italien </a:t>
            </a:r>
            <a:endParaRPr lang="de-DE" sz="1400" b="1" u="sng" dirty="0" smtClean="0">
              <a:ea typeface="Calibri"/>
              <a:cs typeface="Times New Roman"/>
            </a:endParaRPr>
          </a:p>
          <a:p>
            <a:r>
              <a:rPr lang="de-DE" sz="1400" dirty="0" smtClean="0">
                <a:ea typeface="Calibri"/>
                <a:cs typeface="Times New Roman"/>
              </a:rPr>
              <a:t>Importierte Fälle aus Italien wurden in 21 Länder gemeldet </a:t>
            </a:r>
          </a:p>
          <a:p>
            <a:r>
              <a:rPr lang="de-DE" sz="1400" dirty="0" smtClean="0">
                <a:ea typeface="Calibri"/>
                <a:cs typeface="Times New Roman"/>
              </a:rPr>
              <a:t>Insgesamt 34 Fälle, davon 10 Fälle mit Lombardei, 8 Fälle mit Mailand , 2 Fall </a:t>
            </a:r>
            <a:r>
              <a:rPr lang="de-DE" sz="1400" dirty="0">
                <a:ea typeface="Calibri"/>
                <a:cs typeface="Times New Roman"/>
              </a:rPr>
              <a:t>mit Emilia-Romagna </a:t>
            </a:r>
            <a:r>
              <a:rPr lang="de-DE" sz="1400" dirty="0" smtClean="0">
                <a:ea typeface="Calibri"/>
                <a:cs typeface="Times New Roman"/>
              </a:rPr>
              <a:t>Region und 1 </a:t>
            </a:r>
            <a:r>
              <a:rPr lang="de-DE" sz="1400" dirty="0">
                <a:ea typeface="Calibri"/>
                <a:cs typeface="Times New Roman"/>
              </a:rPr>
              <a:t>Fall </a:t>
            </a:r>
            <a:r>
              <a:rPr lang="de-DE" sz="1400" dirty="0" smtClean="0">
                <a:ea typeface="Calibri"/>
                <a:cs typeface="Times New Roman"/>
              </a:rPr>
              <a:t>mit Verona </a:t>
            </a:r>
            <a:r>
              <a:rPr lang="de-DE" sz="1400" dirty="0">
                <a:ea typeface="Calibri"/>
                <a:cs typeface="Times New Roman"/>
              </a:rPr>
              <a:t>(Venetien) </a:t>
            </a:r>
            <a:r>
              <a:rPr lang="de-DE" sz="1400" dirty="0" smtClean="0">
                <a:ea typeface="Calibri"/>
                <a:cs typeface="Times New Roman"/>
              </a:rPr>
              <a:t>verbunden. </a:t>
            </a:r>
            <a:endParaRPr lang="de-DE" sz="1400" dirty="0">
              <a:ea typeface="Calibri"/>
              <a:cs typeface="Times New Roman"/>
            </a:endParaRP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59313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1908</Words>
  <Application>Microsoft Office PowerPoint</Application>
  <PresentationFormat>Bildschirmpräsentation (4:3)</PresentationFormat>
  <Paragraphs>349</Paragraphs>
  <Slides>18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Office-Design</vt:lpstr>
      <vt:lpstr>Dokument</vt:lpstr>
      <vt:lpstr>Update zu COVID-19, 28. Februar 2020</vt:lpstr>
      <vt:lpstr>Update zu COVID-19, 28. Februar 2020</vt:lpstr>
      <vt:lpstr>Update zu COVID-19, 28. Februar 2020</vt:lpstr>
      <vt:lpstr>PowerPoint-Präsentation</vt:lpstr>
      <vt:lpstr>PowerPoint-Präsentation</vt:lpstr>
      <vt:lpstr>PowerPoint-Präsentation</vt:lpstr>
      <vt:lpstr>PowerPoint-Präsentation</vt:lpstr>
      <vt:lpstr>COVID-19/ Italien</vt:lpstr>
      <vt:lpstr>COVID-19/ Italien</vt:lpstr>
      <vt:lpstr>PowerPoint-Präsentation</vt:lpstr>
      <vt:lpstr>COVID-19/ Italien</vt:lpstr>
      <vt:lpstr>COVID 19/Südkorea</vt:lpstr>
      <vt:lpstr>PowerPoint-Präsentation</vt:lpstr>
      <vt:lpstr>PowerPoint-Präsentation</vt:lpstr>
      <vt:lpstr>COVID 19/Südkorea</vt:lpstr>
      <vt:lpstr>COVID 19/Japan</vt:lpstr>
      <vt:lpstr>PowerPoint-Präsentation</vt:lpstr>
      <vt:lpstr>COVID 19/Iran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Jansen, Andreas</cp:lastModifiedBy>
  <cp:revision>308</cp:revision>
  <cp:lastPrinted>2020-02-21T11:12:50Z</cp:lastPrinted>
  <dcterms:created xsi:type="dcterms:W3CDTF">2020-02-03T08:44:15Z</dcterms:created>
  <dcterms:modified xsi:type="dcterms:W3CDTF">2020-02-28T11:07:28Z</dcterms:modified>
</cp:coreProperties>
</file>