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60" r:id="rId1"/>
  </p:sldMasterIdLst>
  <p:notesMasterIdLst>
    <p:notesMasterId r:id="rId19"/>
  </p:notesMasterIdLst>
  <p:handoutMasterIdLst>
    <p:handoutMasterId r:id="rId20"/>
  </p:handoutMasterIdLst>
  <p:sldIdLst>
    <p:sldId id="257" r:id="rId2"/>
    <p:sldId id="258" r:id="rId3"/>
    <p:sldId id="326" r:id="rId4"/>
    <p:sldId id="334" r:id="rId5"/>
    <p:sldId id="333" r:id="rId6"/>
    <p:sldId id="336" r:id="rId7"/>
    <p:sldId id="335" r:id="rId8"/>
    <p:sldId id="348" r:id="rId9"/>
    <p:sldId id="349" r:id="rId10"/>
    <p:sldId id="350" r:id="rId11"/>
    <p:sldId id="340" r:id="rId12"/>
    <p:sldId id="351" r:id="rId13"/>
    <p:sldId id="342" r:id="rId14"/>
    <p:sldId id="343" r:id="rId15"/>
    <p:sldId id="344" r:id="rId16"/>
    <p:sldId id="352" r:id="rId17"/>
    <p:sldId id="353" r:id="rId18"/>
  </p:sldIdLst>
  <p:sldSz cx="9144000" cy="6858000" type="screen4x3"/>
  <p:notesSz cx="9928225"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30" autoAdjust="0"/>
    <p:restoredTop sz="92784" autoAdjust="0"/>
  </p:normalViewPr>
  <p:slideViewPr>
    <p:cSldViewPr>
      <p:cViewPr>
        <p:scale>
          <a:sx n="90" d="100"/>
          <a:sy n="90" d="100"/>
        </p:scale>
        <p:origin x="-2244" y="-498"/>
      </p:cViewPr>
      <p:guideLst>
        <p:guide orient="horz" pos="4319"/>
        <p:guide pos="575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rki.local\daten\Projekte\RKI_nCoV-Lage\2.Themen\2.1.Epidemiologie\ZIG_1\Lage-AG\Iran_COVID-19_2020-02-2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Tabelle1!$B$1</c:f>
              <c:strCache>
                <c:ptCount val="1"/>
                <c:pt idx="0">
                  <c:v>neue Fälle</c:v>
                </c:pt>
              </c:strCache>
            </c:strRef>
          </c:tx>
          <c:spPr>
            <a:ln>
              <a:solidFill>
                <a:schemeClr val="tx1"/>
              </a:solidFill>
            </a:ln>
          </c:spPr>
          <c:invertIfNegative val="0"/>
          <c:cat>
            <c:numRef>
              <c:f>Tabelle1!$A$2:$A$13</c:f>
              <c:numCache>
                <c:formatCode>[$-407]d/\ mmm/;@</c:formatCode>
                <c:ptCount val="12"/>
                <c:pt idx="0">
                  <c:v>43880</c:v>
                </c:pt>
                <c:pt idx="1">
                  <c:v>43881</c:v>
                </c:pt>
                <c:pt idx="2">
                  <c:v>43882</c:v>
                </c:pt>
                <c:pt idx="3">
                  <c:v>43883</c:v>
                </c:pt>
                <c:pt idx="4">
                  <c:v>43884</c:v>
                </c:pt>
                <c:pt idx="5">
                  <c:v>43885</c:v>
                </c:pt>
                <c:pt idx="6">
                  <c:v>43886</c:v>
                </c:pt>
                <c:pt idx="7">
                  <c:v>43887</c:v>
                </c:pt>
                <c:pt idx="8">
                  <c:v>43888</c:v>
                </c:pt>
                <c:pt idx="9">
                  <c:v>43889</c:v>
                </c:pt>
                <c:pt idx="10">
                  <c:v>43890</c:v>
                </c:pt>
                <c:pt idx="11">
                  <c:v>43891</c:v>
                </c:pt>
              </c:numCache>
            </c:numRef>
          </c:cat>
          <c:val>
            <c:numRef>
              <c:f>Tabelle1!$B$2:$B$13</c:f>
              <c:numCache>
                <c:formatCode>General</c:formatCode>
                <c:ptCount val="12"/>
                <c:pt idx="0">
                  <c:v>2</c:v>
                </c:pt>
                <c:pt idx="1">
                  <c:v>3</c:v>
                </c:pt>
                <c:pt idx="2">
                  <c:v>13</c:v>
                </c:pt>
                <c:pt idx="3">
                  <c:v>10</c:v>
                </c:pt>
                <c:pt idx="4">
                  <c:v>14</c:v>
                </c:pt>
                <c:pt idx="5">
                  <c:v>18</c:v>
                </c:pt>
                <c:pt idx="6">
                  <c:v>34</c:v>
                </c:pt>
                <c:pt idx="7">
                  <c:v>46</c:v>
                </c:pt>
                <c:pt idx="8">
                  <c:v>106</c:v>
                </c:pt>
                <c:pt idx="9">
                  <c:v>143</c:v>
                </c:pt>
                <c:pt idx="10">
                  <c:v>205</c:v>
                </c:pt>
                <c:pt idx="11">
                  <c:v>385</c:v>
                </c:pt>
              </c:numCache>
            </c:numRef>
          </c:val>
        </c:ser>
        <c:ser>
          <c:idx val="1"/>
          <c:order val="1"/>
          <c:tx>
            <c:strRef>
              <c:f>Tabelle1!$C$1</c:f>
              <c:strCache>
                <c:ptCount val="1"/>
                <c:pt idx="0">
                  <c:v>Todesfälle</c:v>
                </c:pt>
              </c:strCache>
            </c:strRef>
          </c:tx>
          <c:spPr>
            <a:ln>
              <a:solidFill>
                <a:schemeClr val="tx1"/>
              </a:solidFill>
            </a:ln>
          </c:spPr>
          <c:invertIfNegative val="0"/>
          <c:cat>
            <c:numRef>
              <c:f>Tabelle1!$A$2:$A$13</c:f>
              <c:numCache>
                <c:formatCode>[$-407]d/\ mmm/;@</c:formatCode>
                <c:ptCount val="12"/>
                <c:pt idx="0">
                  <c:v>43880</c:v>
                </c:pt>
                <c:pt idx="1">
                  <c:v>43881</c:v>
                </c:pt>
                <c:pt idx="2">
                  <c:v>43882</c:v>
                </c:pt>
                <c:pt idx="3">
                  <c:v>43883</c:v>
                </c:pt>
                <c:pt idx="4">
                  <c:v>43884</c:v>
                </c:pt>
                <c:pt idx="5">
                  <c:v>43885</c:v>
                </c:pt>
                <c:pt idx="6">
                  <c:v>43886</c:v>
                </c:pt>
                <c:pt idx="7">
                  <c:v>43887</c:v>
                </c:pt>
                <c:pt idx="8">
                  <c:v>43888</c:v>
                </c:pt>
                <c:pt idx="9">
                  <c:v>43889</c:v>
                </c:pt>
                <c:pt idx="10">
                  <c:v>43890</c:v>
                </c:pt>
                <c:pt idx="11">
                  <c:v>43891</c:v>
                </c:pt>
              </c:numCache>
            </c:numRef>
          </c:cat>
          <c:val>
            <c:numRef>
              <c:f>Tabelle1!$C$2:$C$13</c:f>
              <c:numCache>
                <c:formatCode>General</c:formatCode>
                <c:ptCount val="12"/>
                <c:pt idx="0">
                  <c:v>2</c:v>
                </c:pt>
                <c:pt idx="1">
                  <c:v>0</c:v>
                </c:pt>
                <c:pt idx="2">
                  <c:v>2</c:v>
                </c:pt>
                <c:pt idx="3">
                  <c:v>2</c:v>
                </c:pt>
                <c:pt idx="4">
                  <c:v>2</c:v>
                </c:pt>
                <c:pt idx="5">
                  <c:v>4</c:v>
                </c:pt>
                <c:pt idx="6">
                  <c:v>4</c:v>
                </c:pt>
                <c:pt idx="7">
                  <c:v>3</c:v>
                </c:pt>
                <c:pt idx="8">
                  <c:v>7</c:v>
                </c:pt>
                <c:pt idx="9">
                  <c:v>8</c:v>
                </c:pt>
                <c:pt idx="10">
                  <c:v>9</c:v>
                </c:pt>
                <c:pt idx="11">
                  <c:v>11</c:v>
                </c:pt>
              </c:numCache>
            </c:numRef>
          </c:val>
        </c:ser>
        <c:dLbls>
          <c:showLegendKey val="0"/>
          <c:showVal val="0"/>
          <c:showCatName val="0"/>
          <c:showSerName val="0"/>
          <c:showPercent val="0"/>
          <c:showBubbleSize val="0"/>
        </c:dLbls>
        <c:gapWidth val="0"/>
        <c:overlap val="100"/>
        <c:axId val="95898240"/>
        <c:axId val="96387456"/>
      </c:barChart>
      <c:dateAx>
        <c:axId val="95898240"/>
        <c:scaling>
          <c:orientation val="minMax"/>
        </c:scaling>
        <c:delete val="0"/>
        <c:axPos val="b"/>
        <c:numFmt formatCode="[$-407]d/\ mmm/;@" sourceLinked="1"/>
        <c:majorTickMark val="out"/>
        <c:minorTickMark val="none"/>
        <c:tickLblPos val="nextTo"/>
        <c:txPr>
          <a:bodyPr rot="-3000000" vert="horz"/>
          <a:lstStyle/>
          <a:p>
            <a:pPr>
              <a:defRPr/>
            </a:pPr>
            <a:endParaRPr lang="de-DE"/>
          </a:p>
        </c:txPr>
        <c:crossAx val="96387456"/>
        <c:crosses val="autoZero"/>
        <c:auto val="0"/>
        <c:lblOffset val="100"/>
        <c:baseTimeUnit val="days"/>
        <c:majorUnit val="1"/>
        <c:majorTimeUnit val="days"/>
      </c:dateAx>
      <c:valAx>
        <c:axId val="96387456"/>
        <c:scaling>
          <c:orientation val="minMax"/>
        </c:scaling>
        <c:delete val="0"/>
        <c:axPos val="l"/>
        <c:majorGridlines/>
        <c:numFmt formatCode="General" sourceLinked="1"/>
        <c:majorTickMark val="out"/>
        <c:minorTickMark val="none"/>
        <c:tickLblPos val="nextTo"/>
        <c:crossAx val="95898240"/>
        <c:crosses val="autoZero"/>
        <c:crossBetween val="between"/>
      </c:valAx>
    </c:plotArea>
    <c:legend>
      <c:legendPos val="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303313" cy="340210"/>
          </a:xfrm>
          <a:prstGeom prst="rect">
            <a:avLst/>
          </a:prstGeom>
        </p:spPr>
        <p:txBody>
          <a:bodyPr vert="horz" lIns="91432" tIns="45715" rIns="91432" bIns="45715" rtlCol="0"/>
          <a:lstStyle>
            <a:lvl1pPr algn="l">
              <a:defRPr sz="1200"/>
            </a:lvl1pPr>
          </a:lstStyle>
          <a:p>
            <a:endParaRPr lang="de-DE"/>
          </a:p>
        </p:txBody>
      </p:sp>
      <p:sp>
        <p:nvSpPr>
          <p:cNvPr id="3" name="Datumsplatzhalter 2"/>
          <p:cNvSpPr>
            <a:spLocks noGrp="1"/>
          </p:cNvSpPr>
          <p:nvPr>
            <p:ph type="dt" sz="quarter" idx="1"/>
          </p:nvPr>
        </p:nvSpPr>
        <p:spPr>
          <a:xfrm>
            <a:off x="5622595" y="0"/>
            <a:ext cx="4303313" cy="340210"/>
          </a:xfrm>
          <a:prstGeom prst="rect">
            <a:avLst/>
          </a:prstGeom>
        </p:spPr>
        <p:txBody>
          <a:bodyPr vert="horz" lIns="91432" tIns="45715" rIns="91432" bIns="45715" rtlCol="0"/>
          <a:lstStyle>
            <a:lvl1pPr algn="r">
              <a:defRPr sz="1200"/>
            </a:lvl1pPr>
          </a:lstStyle>
          <a:p>
            <a:fld id="{A0050C8F-7430-4065-AF7F-F6CF7E4050CF}" type="datetimeFigureOut">
              <a:rPr lang="de-DE" smtClean="0"/>
              <a:t>02.03.2020</a:t>
            </a:fld>
            <a:endParaRPr lang="de-DE"/>
          </a:p>
        </p:txBody>
      </p:sp>
      <p:sp>
        <p:nvSpPr>
          <p:cNvPr id="4" name="Fußzeilenplatzhalter 3"/>
          <p:cNvSpPr>
            <a:spLocks noGrp="1"/>
          </p:cNvSpPr>
          <p:nvPr>
            <p:ph type="ftr" sz="quarter" idx="2"/>
          </p:nvPr>
        </p:nvSpPr>
        <p:spPr>
          <a:xfrm>
            <a:off x="1" y="6456378"/>
            <a:ext cx="4303313" cy="340210"/>
          </a:xfrm>
          <a:prstGeom prst="rect">
            <a:avLst/>
          </a:prstGeom>
        </p:spPr>
        <p:txBody>
          <a:bodyPr vert="horz" lIns="91432" tIns="45715" rIns="91432" bIns="45715" rtlCol="0" anchor="b"/>
          <a:lstStyle>
            <a:lvl1pPr algn="l">
              <a:defRPr sz="1200"/>
            </a:lvl1pPr>
          </a:lstStyle>
          <a:p>
            <a:endParaRPr lang="de-DE"/>
          </a:p>
        </p:txBody>
      </p:sp>
      <p:sp>
        <p:nvSpPr>
          <p:cNvPr id="5" name="Foliennummernplatzhalter 4"/>
          <p:cNvSpPr>
            <a:spLocks noGrp="1"/>
          </p:cNvSpPr>
          <p:nvPr>
            <p:ph type="sldNum" sz="quarter" idx="3"/>
          </p:nvPr>
        </p:nvSpPr>
        <p:spPr>
          <a:xfrm>
            <a:off x="5622595" y="6456378"/>
            <a:ext cx="4303313" cy="340210"/>
          </a:xfrm>
          <a:prstGeom prst="rect">
            <a:avLst/>
          </a:prstGeom>
        </p:spPr>
        <p:txBody>
          <a:bodyPr vert="horz" lIns="91432" tIns="45715" rIns="91432" bIns="45715" rtlCol="0" anchor="b"/>
          <a:lstStyle>
            <a:lvl1pPr algn="r">
              <a:defRPr sz="1200"/>
            </a:lvl1pPr>
          </a:lstStyle>
          <a:p>
            <a:fld id="{C214FDFF-57F4-45F7-9070-06FACBEA3A92}" type="slidenum">
              <a:rPr lang="de-DE" smtClean="0"/>
              <a:t>‹Nr.›</a:t>
            </a:fld>
            <a:endParaRPr lang="de-DE"/>
          </a:p>
        </p:txBody>
      </p:sp>
    </p:spTree>
    <p:extLst>
      <p:ext uri="{BB962C8B-B14F-4D97-AF65-F5344CB8AC3E}">
        <p14:creationId xmlns:p14="http://schemas.microsoft.com/office/powerpoint/2010/main" val="3759692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4302125" cy="339725"/>
          </a:xfrm>
          <a:prstGeom prst="rect">
            <a:avLst/>
          </a:prstGeom>
        </p:spPr>
        <p:txBody>
          <a:bodyPr vert="horz" lIns="91432" tIns="45715" rIns="91432" bIns="45715" rtlCol="0"/>
          <a:lstStyle>
            <a:lvl1pPr algn="l">
              <a:defRPr sz="1200"/>
            </a:lvl1pPr>
          </a:lstStyle>
          <a:p>
            <a:endParaRPr lang="de-DE"/>
          </a:p>
        </p:txBody>
      </p:sp>
      <p:sp>
        <p:nvSpPr>
          <p:cNvPr id="3" name="Datumsplatzhalter 2"/>
          <p:cNvSpPr>
            <a:spLocks noGrp="1"/>
          </p:cNvSpPr>
          <p:nvPr>
            <p:ph type="dt" idx="1"/>
          </p:nvPr>
        </p:nvSpPr>
        <p:spPr>
          <a:xfrm>
            <a:off x="5622926" y="1"/>
            <a:ext cx="4303713" cy="339725"/>
          </a:xfrm>
          <a:prstGeom prst="rect">
            <a:avLst/>
          </a:prstGeom>
        </p:spPr>
        <p:txBody>
          <a:bodyPr vert="horz" lIns="91432" tIns="45715" rIns="91432" bIns="45715" rtlCol="0"/>
          <a:lstStyle>
            <a:lvl1pPr algn="r">
              <a:defRPr sz="1200"/>
            </a:lvl1pPr>
          </a:lstStyle>
          <a:p>
            <a:fld id="{5F75C241-34BA-47B5-A481-0FECBE3B4B13}" type="datetimeFigureOut">
              <a:rPr lang="de-DE" smtClean="0"/>
              <a:t>02.03.2020</a:t>
            </a:fld>
            <a:endParaRPr lang="de-DE"/>
          </a:p>
        </p:txBody>
      </p:sp>
      <p:sp>
        <p:nvSpPr>
          <p:cNvPr id="4" name="Folienbildplatzhalt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32" tIns="45715" rIns="91432" bIns="45715" rtlCol="0" anchor="ctr"/>
          <a:lstStyle/>
          <a:p>
            <a:endParaRPr lang="de-DE"/>
          </a:p>
        </p:txBody>
      </p:sp>
      <p:sp>
        <p:nvSpPr>
          <p:cNvPr id="5" name="Notizenplatzhalter 4"/>
          <p:cNvSpPr>
            <a:spLocks noGrp="1"/>
          </p:cNvSpPr>
          <p:nvPr>
            <p:ph type="body" sz="quarter" idx="3"/>
          </p:nvPr>
        </p:nvSpPr>
        <p:spPr>
          <a:xfrm>
            <a:off x="992188" y="3228976"/>
            <a:ext cx="7943850" cy="3059113"/>
          </a:xfrm>
          <a:prstGeom prst="rect">
            <a:avLst/>
          </a:prstGeom>
        </p:spPr>
        <p:txBody>
          <a:bodyPr vert="horz" lIns="91432" tIns="45715" rIns="91432" bIns="45715"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456364"/>
            <a:ext cx="4302125" cy="339725"/>
          </a:xfrm>
          <a:prstGeom prst="rect">
            <a:avLst/>
          </a:prstGeom>
        </p:spPr>
        <p:txBody>
          <a:bodyPr vert="horz" lIns="91432" tIns="45715" rIns="91432" bIns="45715" rtlCol="0" anchor="b"/>
          <a:lstStyle>
            <a:lvl1pPr algn="l">
              <a:defRPr sz="1200"/>
            </a:lvl1pPr>
          </a:lstStyle>
          <a:p>
            <a:endParaRPr lang="de-DE"/>
          </a:p>
        </p:txBody>
      </p:sp>
      <p:sp>
        <p:nvSpPr>
          <p:cNvPr id="7" name="Foliennummernplatzhalter 6"/>
          <p:cNvSpPr>
            <a:spLocks noGrp="1"/>
          </p:cNvSpPr>
          <p:nvPr>
            <p:ph type="sldNum" sz="quarter" idx="5"/>
          </p:nvPr>
        </p:nvSpPr>
        <p:spPr>
          <a:xfrm>
            <a:off x="5622926" y="6456364"/>
            <a:ext cx="4303713" cy="339725"/>
          </a:xfrm>
          <a:prstGeom prst="rect">
            <a:avLst/>
          </a:prstGeom>
        </p:spPr>
        <p:txBody>
          <a:bodyPr vert="horz" lIns="91432" tIns="45715" rIns="91432" bIns="45715" rtlCol="0" anchor="b"/>
          <a:lstStyle>
            <a:lvl1pPr algn="r">
              <a:defRPr sz="1200"/>
            </a:lvl1pPr>
          </a:lstStyle>
          <a:p>
            <a:fld id="{5D94784D-ACB2-4C06-BA24-2437C87E0754}" type="slidenum">
              <a:rPr lang="de-DE" smtClean="0"/>
              <a:t>‹Nr.›</a:t>
            </a:fld>
            <a:endParaRPr lang="de-DE"/>
          </a:p>
        </p:txBody>
      </p:sp>
    </p:spTree>
    <p:extLst>
      <p:ext uri="{BB962C8B-B14F-4D97-AF65-F5344CB8AC3E}">
        <p14:creationId xmlns:p14="http://schemas.microsoft.com/office/powerpoint/2010/main" val="43317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kr/board/board.es?mid=a30402000000&amp;bid=003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2</a:t>
            </a:fld>
            <a:endParaRPr lang="de-DE"/>
          </a:p>
        </p:txBody>
      </p:sp>
    </p:spTree>
    <p:extLst>
      <p:ext uri="{BB962C8B-B14F-4D97-AF65-F5344CB8AC3E}">
        <p14:creationId xmlns:p14="http://schemas.microsoft.com/office/powerpoint/2010/main" val="676608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hlinkClick r:id="rId3"/>
              </a:rPr>
              <a:t>https://www.cdc.go.kr/board/board.es?mid=a30402000000&amp;bid=0030</a:t>
            </a:r>
            <a:endParaRPr lang="de-DE" sz="1200" dirty="0" smtClean="0"/>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12</a:t>
            </a:fld>
            <a:endParaRPr lang="de-DE"/>
          </a:p>
        </p:txBody>
      </p:sp>
    </p:spTree>
    <p:extLst>
      <p:ext uri="{BB962C8B-B14F-4D97-AF65-F5344CB8AC3E}">
        <p14:creationId xmlns:p14="http://schemas.microsoft.com/office/powerpoint/2010/main" val="2159549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13</a:t>
            </a:fld>
            <a:endParaRPr lang="de-DE"/>
          </a:p>
        </p:txBody>
      </p:sp>
    </p:spTree>
    <p:extLst>
      <p:ext uri="{BB962C8B-B14F-4D97-AF65-F5344CB8AC3E}">
        <p14:creationId xmlns:p14="http://schemas.microsoft.com/office/powerpoint/2010/main" val="356493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14</a:t>
            </a:fld>
            <a:endParaRPr lang="de-DE"/>
          </a:p>
        </p:txBody>
      </p:sp>
    </p:spTree>
    <p:extLst>
      <p:ext uri="{BB962C8B-B14F-4D97-AF65-F5344CB8AC3E}">
        <p14:creationId xmlns:p14="http://schemas.microsoft.com/office/powerpoint/2010/main" val="3564932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5D94784D-ACB2-4C06-BA24-2437C87E0754}" type="slidenum">
              <a:rPr lang="de-DE" smtClean="0"/>
              <a:t>15</a:t>
            </a:fld>
            <a:endParaRPr lang="de-DE"/>
          </a:p>
        </p:txBody>
      </p:sp>
    </p:spTree>
    <p:extLst>
      <p:ext uri="{BB962C8B-B14F-4D97-AF65-F5344CB8AC3E}">
        <p14:creationId xmlns:p14="http://schemas.microsoft.com/office/powerpoint/2010/main" val="2159549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smtClean="0"/>
              <a:t>Karte</a:t>
            </a:r>
            <a:r>
              <a:rPr lang="en-US" baseline="0" dirty="0" smtClean="0"/>
              <a:t>, Iran</a:t>
            </a:r>
          </a:p>
          <a:p>
            <a:r>
              <a:rPr lang="en-US" baseline="0" dirty="0" err="1" smtClean="0"/>
              <a:t>Dunkelrot</a:t>
            </a:r>
            <a:r>
              <a:rPr lang="en-US" baseline="0" dirty="0" smtClean="0"/>
              <a:t> = </a:t>
            </a:r>
            <a:r>
              <a:rPr lang="en-US" baseline="0" dirty="0" err="1" smtClean="0"/>
              <a:t>erster</a:t>
            </a:r>
            <a:r>
              <a:rPr lang="en-US" baseline="0" dirty="0" smtClean="0"/>
              <a:t> </a:t>
            </a:r>
            <a:r>
              <a:rPr lang="en-US" baseline="0" dirty="0" err="1" smtClean="0"/>
              <a:t>bestätigter</a:t>
            </a:r>
            <a:r>
              <a:rPr lang="en-US" baseline="0" dirty="0" smtClean="0"/>
              <a:t> Fall (Qom)</a:t>
            </a:r>
          </a:p>
          <a:p>
            <a:r>
              <a:rPr lang="en-US" baseline="0" dirty="0" smtClean="0"/>
              <a:t>Rot = </a:t>
            </a:r>
            <a:r>
              <a:rPr lang="en-US" baseline="0" dirty="0" err="1" smtClean="0"/>
              <a:t>Bestätigte</a:t>
            </a:r>
            <a:r>
              <a:rPr lang="en-US" baseline="0" dirty="0" smtClean="0"/>
              <a:t> </a:t>
            </a:r>
            <a:r>
              <a:rPr lang="en-US" baseline="0" dirty="0" err="1" smtClean="0"/>
              <a:t>Fälle</a:t>
            </a:r>
            <a:endParaRPr lang="en-US" baseline="0" dirty="0" smtClean="0"/>
          </a:p>
          <a:p>
            <a:r>
              <a:rPr lang="en-US" baseline="0" dirty="0" err="1" smtClean="0"/>
              <a:t>Blau</a:t>
            </a:r>
            <a:r>
              <a:rPr lang="en-US" baseline="0" dirty="0" smtClean="0"/>
              <a:t> = </a:t>
            </a:r>
            <a:r>
              <a:rPr lang="en-US" baseline="0" dirty="0" err="1" smtClean="0"/>
              <a:t>Verdachtsfäll</a:t>
            </a:r>
            <a:endParaRPr lang="en-US"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16</a:t>
            </a:fld>
            <a:endParaRPr lang="de-DE">
              <a:solidFill>
                <a:prstClr val="black"/>
              </a:solidFill>
            </a:endParaRPr>
          </a:p>
        </p:txBody>
      </p:sp>
    </p:spTree>
    <p:extLst>
      <p:ext uri="{BB962C8B-B14F-4D97-AF65-F5344CB8AC3E}">
        <p14:creationId xmlns:p14="http://schemas.microsoft.com/office/powerpoint/2010/main" val="2597070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t>3</a:t>
            </a:fld>
            <a:endParaRPr lang="de-DE"/>
          </a:p>
        </p:txBody>
      </p:sp>
    </p:spTree>
    <p:extLst>
      <p:ext uri="{BB962C8B-B14F-4D97-AF65-F5344CB8AC3E}">
        <p14:creationId xmlns:p14="http://schemas.microsoft.com/office/powerpoint/2010/main" val="676608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Provinzen</a:t>
            </a:r>
            <a:r>
              <a:rPr lang="de-DE" baseline="0" dirty="0" smtClean="0"/>
              <a:t> in China mit einer Inzidenz &gt;1 plus Tianjin</a:t>
            </a:r>
            <a:endParaRPr lang="de-DE" dirty="0" smtClean="0"/>
          </a:p>
        </p:txBody>
      </p:sp>
      <p:sp>
        <p:nvSpPr>
          <p:cNvPr id="4" name="Foliennummernplatzhalter 3"/>
          <p:cNvSpPr>
            <a:spLocks noGrp="1"/>
          </p:cNvSpPr>
          <p:nvPr>
            <p:ph type="sldNum" sz="quarter" idx="10"/>
          </p:nvPr>
        </p:nvSpPr>
        <p:spPr/>
        <p:txBody>
          <a:bodyPr/>
          <a:lstStyle/>
          <a:p>
            <a:fld id="{E0AFA927-0DED-4E9D-937D-FD41C51A0169}" type="slidenum">
              <a:rPr lang="de-DE" smtClean="0"/>
              <a:t>4</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&gt;50 Fällen</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Others</a:t>
            </a:r>
            <a:r>
              <a:rPr lang="de-DE" baseline="0" smtClean="0"/>
              <a:t>: Kreuzfahrtschiff</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t>5</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&gt;5 und &lt;50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t>6</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Länder außerhalb China (minus Deutschland)</a:t>
            </a:r>
            <a:r>
              <a:rPr lang="de-DE" baseline="0" dirty="0" smtClean="0"/>
              <a:t> mit &lt;5 Fällen</a:t>
            </a:r>
            <a:endParaRPr lang="de-DE" dirty="0"/>
          </a:p>
        </p:txBody>
      </p:sp>
      <p:sp>
        <p:nvSpPr>
          <p:cNvPr id="4" name="Foliennummernplatzhalter 3"/>
          <p:cNvSpPr>
            <a:spLocks noGrp="1"/>
          </p:cNvSpPr>
          <p:nvPr>
            <p:ph type="sldNum" sz="quarter" idx="10"/>
          </p:nvPr>
        </p:nvSpPr>
        <p:spPr/>
        <p:txBody>
          <a:bodyPr/>
          <a:lstStyle/>
          <a:p>
            <a:fld id="{E0AFA927-0DED-4E9D-937D-FD41C51A0169}" type="slidenum">
              <a:rPr lang="de-DE" smtClean="0"/>
              <a:t>7</a:t>
            </a:fld>
            <a:endParaRPr lang="de-DE"/>
          </a:p>
        </p:txBody>
      </p:sp>
    </p:spTree>
    <p:extLst>
      <p:ext uri="{BB962C8B-B14F-4D97-AF65-F5344CB8AC3E}">
        <p14:creationId xmlns:p14="http://schemas.microsoft.com/office/powerpoint/2010/main" val="2817914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D94784D-ACB2-4C06-BA24-2437C87E0754}" type="slidenum">
              <a:rPr lang="de-DE" smtClean="0">
                <a:solidFill>
                  <a:prstClr val="black"/>
                </a:solidFill>
              </a:rPr>
              <a:pPr/>
              <a:t>11</a:t>
            </a:fld>
            <a:endParaRPr lang="de-DE">
              <a:solidFill>
                <a:prstClr val="black"/>
              </a:solidFill>
            </a:endParaRPr>
          </a:p>
        </p:txBody>
      </p:sp>
    </p:spTree>
    <p:extLst>
      <p:ext uri="{BB962C8B-B14F-4D97-AF65-F5344CB8AC3E}">
        <p14:creationId xmlns:p14="http://schemas.microsoft.com/office/powerpoint/2010/main" val="2024974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3" name="Rechteck 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Textfeld 8"/>
          <p:cNvSpPr txBox="1"/>
          <p:nvPr/>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smtClean="0"/>
              <a:t>Titelmasterformat durch Klicken bearbeiten</a:t>
            </a:r>
            <a:endParaRPr lang="de-DE" dirty="0"/>
          </a:p>
        </p:txBody>
      </p:sp>
      <p:cxnSp>
        <p:nvCxnSpPr>
          <p:cNvPr id="11" name="Gerade Verbindung 10"/>
          <p:cNvCxnSpPr/>
          <p:nvPr/>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5" name="Bildplatzhalter 14"/>
          <p:cNvSpPr>
            <a:spLocks noGrp="1"/>
          </p:cNvSpPr>
          <p:nvPr>
            <p:ph type="pic" sz="quarter" idx="13"/>
          </p:nvPr>
        </p:nvSpPr>
        <p:spPr>
          <a:xfrm>
            <a:off x="0" y="1384300"/>
            <a:ext cx="3319463" cy="4356100"/>
          </a:xfrm>
        </p:spPr>
        <p:txBody>
          <a:bodyPr/>
          <a:lstStyle/>
          <a:p>
            <a:r>
              <a:rPr lang="de-DE" smtClean="0"/>
              <a:t>Bild durch Klicken auf Symbol hinzufügen</a:t>
            </a:r>
            <a:endParaRPr lang="de-DE"/>
          </a:p>
        </p:txBody>
      </p:sp>
      <p:sp>
        <p:nvSpPr>
          <p:cNvPr id="16" name="Rechteck 15"/>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smtClean="0"/>
              <a:t>Textmasterformat bearbeiten</a:t>
            </a:r>
          </a:p>
        </p:txBody>
      </p:sp>
      <p:pic>
        <p:nvPicPr>
          <p:cNvPr id="13" name="Bild 12" descr="RKI-Logo_RGB_P300C.tif"/>
          <p:cNvPicPr>
            <a:picLocks noChangeAspect="1"/>
          </p:cNvPicPr>
          <p:nvPr/>
        </p:nvPicPr>
        <p:blipFill>
          <a:blip r:embed="rId2"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8071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_Standardfoto">
    <p:spTree>
      <p:nvGrpSpPr>
        <p:cNvPr id="1" name=""/>
        <p:cNvGrpSpPr/>
        <p:nvPr/>
      </p:nvGrpSpPr>
      <p:grpSpPr>
        <a:xfrm>
          <a:off x="0" y="0"/>
          <a:ext cx="0" cy="0"/>
          <a:chOff x="0" y="0"/>
          <a:chExt cx="0" cy="0"/>
        </a:xfrm>
      </p:grpSpPr>
      <p:sp>
        <p:nvSpPr>
          <p:cNvPr id="13" name="Rechteck 12"/>
          <p:cNvSpPr/>
          <p:nvPr/>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 name="Bild 2" descr="PPT_Background_4zu3_RBGNE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a:lnSpc>
                <a:spcPts val="1200"/>
              </a:lnSpc>
              <a:spcAft>
                <a:spcPts val="600"/>
              </a:spcAft>
            </a:pPr>
            <a:endParaRPr lang="de-DE" sz="2800" dirty="0">
              <a:solidFill>
                <a:srgbClr val="FFFFFF"/>
              </a:solidFill>
              <a:effectLst/>
              <a:latin typeface="Calibri"/>
              <a:ea typeface="ＭＳ 明朝"/>
              <a:cs typeface="Calibri"/>
            </a:endParaRPr>
          </a:p>
        </p:txBody>
      </p:sp>
      <p:cxnSp>
        <p:nvCxnSpPr>
          <p:cNvPr id="23" name="Gerade Verbindung 22"/>
          <p:cNvCxnSpPr/>
          <p:nvPr/>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smtClean="0"/>
              <a:t>Titelmasterformat durch Klicken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smtClean="0"/>
              <a:t>Textmasterformat bearbeiten</a:t>
            </a:r>
          </a:p>
        </p:txBody>
      </p:sp>
      <p:pic>
        <p:nvPicPr>
          <p:cNvPr id="12" name="Bild 11" descr="RKI-Logo_RGB_P300C.tif"/>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19962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C18AB66-73C6-482C-A963-78CAF95DF4BE}" type="datetimeFigureOut">
              <a:rPr lang="de-DE" smtClean="0"/>
              <a:t>02.03.2020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smtClean="0"/>
              <a:t>Titelmasterformat durch Klicken bearbeiten</a:t>
            </a:r>
            <a:endParaRPr lang="de-DE" dirty="0"/>
          </a:p>
        </p:txBody>
      </p:sp>
    </p:spTree>
    <p:extLst>
      <p:ext uri="{BB962C8B-B14F-4D97-AF65-F5344CB8AC3E}">
        <p14:creationId xmlns:p14="http://schemas.microsoft.com/office/powerpoint/2010/main" val="96019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C18AB66-73C6-482C-A963-78CAF95DF4BE}" type="datetimeFigureOut">
              <a:rPr lang="de-DE" smtClean="0"/>
              <a:t>02.03.2020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Inhaltsplatzhalter 7"/>
          <p:cNvSpPr>
            <a:spLocks noGrp="1"/>
          </p:cNvSpPr>
          <p:nvPr>
            <p:ph sz="quarter" idx="14"/>
          </p:nvPr>
        </p:nvSpPr>
        <p:spPr>
          <a:xfrm>
            <a:off x="454844" y="1155699"/>
            <a:ext cx="3943350" cy="52959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smtClean="0"/>
              <a:t>Titelmasterformat durch Klicken bearbeiten</a:t>
            </a:r>
            <a:endParaRPr lang="de-DE" dirty="0"/>
          </a:p>
        </p:txBody>
      </p:sp>
    </p:spTree>
    <p:extLst>
      <p:ext uri="{BB962C8B-B14F-4D97-AF65-F5344CB8AC3E}">
        <p14:creationId xmlns:p14="http://schemas.microsoft.com/office/powerpoint/2010/main" val="288002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7C18AB66-73C6-482C-A963-78CAF95DF4BE}" type="datetimeFigureOut">
              <a:rPr lang="de-DE" smtClean="0"/>
              <a:t>02.03.2020</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1270451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C18AB66-73C6-482C-A963-78CAF95DF4BE}" type="datetimeFigureOut">
              <a:rPr lang="de-DE" smtClean="0"/>
              <a:t>02.03.2020</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3658558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7C18AB66-73C6-482C-A963-78CAF95DF4BE}" type="datetimeFigureOut">
              <a:rPr lang="de-DE" smtClean="0"/>
              <a:t>02.03.2020</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CAFDD785-DE91-4437-8C59-C2026FC9AFE6}" type="slidenum">
              <a:rPr lang="de-DE" smtClean="0"/>
              <a:t>‹Nr.›</a:t>
            </a:fld>
            <a:endParaRPr lang="de-DE"/>
          </a:p>
        </p:txBody>
      </p:sp>
    </p:spTree>
    <p:extLst>
      <p:ext uri="{BB962C8B-B14F-4D97-AF65-F5344CB8AC3E}">
        <p14:creationId xmlns:p14="http://schemas.microsoft.com/office/powerpoint/2010/main" val="408415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a:t>Mastertitelformat bearbeiten</a:t>
            </a:r>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a:t>Mas</a:t>
            </a:r>
            <a:r>
              <a:rPr lang="en-GB" noProof="0"/>
              <a:t>te</a:t>
            </a:r>
            <a:r>
              <a:rPr lang="de-DE"/>
              <a:t>rtextformat </a:t>
            </a: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fld id="{7C18AB66-73C6-482C-A963-78CAF95DF4BE}" type="datetimeFigureOut">
              <a:rPr lang="de-DE" smtClean="0"/>
              <a:t>02.03.2020</a:t>
            </a:fld>
            <a:endParaRPr lang="de-DE"/>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endParaRPr lang="de-DE"/>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fld id="{CAFDD785-DE91-4437-8C59-C2026FC9AFE6}" type="slidenum">
              <a:rPr lang="de-DE" smtClean="0"/>
              <a:t>‹Nr.›</a:t>
            </a:fld>
            <a:endParaRPr lang="de-DE"/>
          </a:p>
        </p:txBody>
      </p:sp>
      <p:cxnSp>
        <p:nvCxnSpPr>
          <p:cNvPr id="13" name="Gerade Verbindung 12"/>
          <p:cNvCxnSpPr/>
          <p:nvPr/>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p:nvPicPr>
        <p:blipFill>
          <a:blip r:embed="rId9" cstate="print">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cxnSp>
        <p:nvCxnSpPr>
          <p:cNvPr id="17" name="Gerade Verbindung 16">
            <a:extLst>
              <a:ext uri="{FF2B5EF4-FFF2-40B4-BE49-F238E27FC236}">
                <a16:creationId xmlns:a16="http://schemas.microsoft.com/office/drawing/2014/main" xmlns="" id="{70AD1A4A-F332-C744-8611-64F7E8D2E9C9}"/>
              </a:ext>
            </a:extLst>
          </p:cNvPr>
          <p:cNvCxnSpPr/>
          <p:nvPr/>
        </p:nvCxnSpPr>
        <p:spPr>
          <a:xfrm>
            <a:off x="8045635"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955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en.wikipedia.org/wiki/2020_coronavirus_outbreak_in_South_Korea" TargetMode="Externa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mp.com/week-asia/health-environment/article/3052129/coronavirus-infected-health-official-leading-south"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edition.cnn.com/asia/live-news/coronavirus-outbreak-02-24-20-hnk-intl/index.html"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2. März </a:t>
            </a:r>
            <a:r>
              <a:rPr lang="de-DE" sz="2400" dirty="0">
                <a:latin typeface="ScalaSansPro-Bold" pitchFamily="50" charset="0"/>
              </a:rPr>
              <a:t>2020</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graphicFrame>
        <p:nvGraphicFramePr>
          <p:cNvPr id="3" name="Tabelle 2"/>
          <p:cNvGraphicFramePr>
            <a:graphicFrameLocks noGrp="1"/>
          </p:cNvGraphicFramePr>
          <p:nvPr>
            <p:extLst>
              <p:ext uri="{D42A27DB-BD31-4B8C-83A1-F6EECF244321}">
                <p14:modId xmlns:p14="http://schemas.microsoft.com/office/powerpoint/2010/main" val="240149404"/>
              </p:ext>
            </p:extLst>
          </p:nvPr>
        </p:nvGraphicFramePr>
        <p:xfrm>
          <a:off x="336259" y="1124744"/>
          <a:ext cx="8327465" cy="1584176"/>
        </p:xfrm>
        <a:graphic>
          <a:graphicData uri="http://schemas.openxmlformats.org/drawingml/2006/table">
            <a:tbl>
              <a:tblPr firstRow="1" firstCol="1" bandRow="1">
                <a:tableStyleId>{3B4B98B0-60AC-42C2-AFA5-B58CD77FA1E5}</a:tableStyleId>
              </a:tblPr>
              <a:tblGrid>
                <a:gridCol w="1298050"/>
                <a:gridCol w="771891"/>
                <a:gridCol w="1102908"/>
                <a:gridCol w="1100017"/>
                <a:gridCol w="1100017"/>
                <a:gridCol w="961251"/>
                <a:gridCol w="1059544"/>
                <a:gridCol w="933787"/>
              </a:tblGrid>
              <a:tr h="633671">
                <a:tc>
                  <a:txBody>
                    <a:bodyPr/>
                    <a:lstStyle/>
                    <a:p>
                      <a:pPr algn="ctr">
                        <a:lnSpc>
                          <a:spcPct val="115000"/>
                        </a:lnSpc>
                        <a:spcAft>
                          <a:spcPts val="0"/>
                        </a:spcAft>
                      </a:pPr>
                      <a:r>
                        <a:rPr lang="de-DE" sz="1400" dirty="0">
                          <a:effectLst/>
                        </a:rPr>
                        <a:t> </a:t>
                      </a:r>
                      <a:endParaRPr lang="de-DE" sz="1400" b="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Fälle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Ernsthaft erkrankt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Genesene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smtClean="0">
                          <a:effectLst/>
                        </a:rPr>
                        <a:t>Sterberate</a:t>
                      </a:r>
                      <a:endParaRPr lang="de-DE" sz="1400" b="1" dirty="0">
                        <a:effectLst/>
                        <a:latin typeface="Calibri"/>
                        <a:ea typeface="Calibri"/>
                        <a:cs typeface="Times New Roman"/>
                      </a:endParaRPr>
                    </a:p>
                  </a:txBody>
                  <a:tcPr marL="68580" marR="68580" marT="0" marB="0"/>
                </a:tc>
              </a:tr>
              <a:tr h="316835">
                <a:tc>
                  <a:txBody>
                    <a:bodyPr/>
                    <a:lstStyle/>
                    <a:p>
                      <a:pPr algn="ctr">
                        <a:lnSpc>
                          <a:spcPct val="115000"/>
                        </a:lnSpc>
                        <a:spcAft>
                          <a:spcPts val="0"/>
                        </a:spcAft>
                      </a:pPr>
                      <a:r>
                        <a:rPr lang="de-DE" sz="1400" b="1" dirty="0">
                          <a:effectLst/>
                        </a:rPr>
                        <a:t>Weltweit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+2.088</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98.068</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7.354+</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45.009</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+70</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3.049</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3,4%</a:t>
                      </a:r>
                      <a:endParaRPr lang="de-DE" sz="1400" b="1" dirty="0">
                        <a:effectLst/>
                        <a:latin typeface="Calibri"/>
                        <a:ea typeface="Calibri"/>
                        <a:cs typeface="Times New Roman"/>
                      </a:endParaRPr>
                    </a:p>
                  </a:txBody>
                  <a:tcPr marL="68580" marR="68580" marT="0" marB="0"/>
                </a:tc>
              </a:tr>
              <a:tr h="316835">
                <a:tc>
                  <a:txBody>
                    <a:bodyPr/>
                    <a:lstStyle/>
                    <a:p>
                      <a:pPr algn="ctr">
                        <a:lnSpc>
                          <a:spcPct val="115000"/>
                        </a:lnSpc>
                        <a:spcAft>
                          <a:spcPts val="0"/>
                        </a:spcAft>
                      </a:pPr>
                      <a:r>
                        <a:rPr lang="de-DE" sz="1400" b="1" dirty="0">
                          <a:effectLst/>
                        </a:rPr>
                        <a:t>China</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+204</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80.170</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mn-ea"/>
                          <a:cs typeface="+mn-cs"/>
                        </a:rPr>
                        <a:t>7.063+</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44.462</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+42</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2.915</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3,6%</a:t>
                      </a:r>
                      <a:endParaRPr lang="de-DE" sz="1400" b="1" dirty="0">
                        <a:effectLst/>
                        <a:latin typeface="Calibri"/>
                        <a:ea typeface="Calibri"/>
                        <a:cs typeface="Times New Roman"/>
                      </a:endParaRPr>
                    </a:p>
                  </a:txBody>
                  <a:tcPr marL="68580" marR="68580" marT="0" marB="0"/>
                </a:tc>
              </a:tr>
              <a:tr h="316835">
                <a:tc>
                  <a:txBody>
                    <a:bodyPr/>
                    <a:lstStyle/>
                    <a:p>
                      <a:pPr algn="ctr">
                        <a:lnSpc>
                          <a:spcPct val="115000"/>
                        </a:lnSpc>
                        <a:spcAft>
                          <a:spcPts val="0"/>
                        </a:spcAft>
                      </a:pPr>
                      <a:r>
                        <a:rPr lang="de-DE" sz="1400" b="1" dirty="0" err="1">
                          <a:effectLst/>
                        </a:rPr>
                        <a:t>Hubei</a:t>
                      </a:r>
                      <a:r>
                        <a:rPr lang="de-DE" sz="1400" b="1" dirty="0">
                          <a:effectLst/>
                        </a:rPr>
                        <a:t>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+196</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kern="1200" dirty="0" smtClean="0">
                          <a:effectLst/>
                        </a:rPr>
                        <a:t>67.103</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mn-lt"/>
                          <a:ea typeface="+mn-ea"/>
                          <a:cs typeface="+mn-cs"/>
                        </a:rPr>
                        <a:t>6.872</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33.757</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+42</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2.803</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4,2%</a:t>
                      </a:r>
                      <a:endParaRPr lang="de-DE" sz="1400" b="1" dirty="0">
                        <a:effectLst/>
                        <a:latin typeface="Calibri"/>
                        <a:ea typeface="Calibri"/>
                        <a:cs typeface="Times New Roman"/>
                      </a:endParaRPr>
                    </a:p>
                  </a:txBody>
                  <a:tcPr marL="68580" marR="68580" marT="0" marB="0"/>
                </a:tc>
              </a:tr>
            </a:tbl>
          </a:graphicData>
        </a:graphic>
      </p:graphicFrame>
      <p:sp>
        <p:nvSpPr>
          <p:cNvPr id="10" name="Textfeld 9"/>
          <p:cNvSpPr txBox="1"/>
          <p:nvPr/>
        </p:nvSpPr>
        <p:spPr>
          <a:xfrm>
            <a:off x="5724128" y="6550223"/>
            <a:ext cx="3240360" cy="307777"/>
          </a:xfrm>
          <a:prstGeom prst="rect">
            <a:avLst/>
          </a:prstGeom>
          <a:noFill/>
        </p:spPr>
        <p:txBody>
          <a:bodyPr wrap="square" rtlCol="0">
            <a:spAutoFit/>
          </a:bodyPr>
          <a:lstStyle/>
          <a:p>
            <a:pPr algn="r"/>
            <a:r>
              <a:rPr lang="de-DE" sz="1400" b="1" i="1" dirty="0" smtClean="0"/>
              <a:t>ECDC ; </a:t>
            </a:r>
            <a:r>
              <a:rPr lang="de-DE" sz="1400" b="1" i="1" dirty="0"/>
              <a:t>Stand </a:t>
            </a:r>
            <a:r>
              <a:rPr lang="de-DE" sz="1400" b="1" i="1" dirty="0" smtClean="0"/>
              <a:t>01.03.2020</a:t>
            </a:r>
            <a:endParaRPr lang="de-DE" sz="1400" b="1" i="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0263" y="2800365"/>
            <a:ext cx="6483474" cy="372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2226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015525" y="1969096"/>
            <a:ext cx="1328101" cy="17281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267498" y="188640"/>
            <a:ext cx="4464496" cy="148502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smtClean="0"/>
              <a:t>Spanien (25-26.02.2020)</a:t>
            </a:r>
          </a:p>
          <a:p>
            <a:pPr marL="228600" indent="-228600">
              <a:buFont typeface="+mj-lt"/>
              <a:buAutoNum type="arabicPeriod"/>
            </a:pPr>
            <a:r>
              <a:rPr lang="de-DE" sz="1000" dirty="0" smtClean="0"/>
              <a:t>69-jähriger </a:t>
            </a:r>
            <a:r>
              <a:rPr lang="de-DE" sz="1000" dirty="0"/>
              <a:t>Arzt aus der </a:t>
            </a:r>
            <a:r>
              <a:rPr lang="de-DE" sz="1000" dirty="0" smtClean="0">
                <a:solidFill>
                  <a:srgbClr val="FF0000"/>
                </a:solidFill>
              </a:rPr>
              <a:t>Lombardei</a:t>
            </a:r>
            <a:r>
              <a:rPr lang="de-DE" sz="1000" dirty="0"/>
              <a:t>, der </a:t>
            </a:r>
            <a:r>
              <a:rPr lang="de-DE" sz="1000" dirty="0" smtClean="0"/>
              <a:t>in </a:t>
            </a:r>
            <a:r>
              <a:rPr lang="de-DE" sz="1000" dirty="0" smtClean="0">
                <a:solidFill>
                  <a:srgbClr val="00B050"/>
                </a:solidFill>
              </a:rPr>
              <a:t>Teneriffa</a:t>
            </a:r>
            <a:r>
              <a:rPr lang="de-DE" sz="1000" dirty="0" smtClean="0"/>
              <a:t> gemeldet</a:t>
            </a:r>
          </a:p>
          <a:p>
            <a:pPr marL="228600" indent="-228600">
              <a:buFont typeface="+mj-lt"/>
              <a:buAutoNum type="arabicPeriod"/>
            </a:pPr>
            <a:r>
              <a:rPr lang="de-DE" sz="1000" dirty="0" smtClean="0"/>
              <a:t>25-jähriger </a:t>
            </a:r>
            <a:r>
              <a:rPr lang="de-DE" sz="1000" dirty="0"/>
              <a:t>Mann, der von einem Urlaub in </a:t>
            </a:r>
            <a:r>
              <a:rPr lang="de-DE" sz="1000" dirty="0">
                <a:solidFill>
                  <a:srgbClr val="FF0000"/>
                </a:solidFill>
              </a:rPr>
              <a:t>Italien</a:t>
            </a:r>
            <a:r>
              <a:rPr lang="de-DE" sz="1000" dirty="0"/>
              <a:t> zurückkam, wurde in </a:t>
            </a:r>
            <a:r>
              <a:rPr lang="de-DE" sz="1000" dirty="0">
                <a:solidFill>
                  <a:srgbClr val="00B050"/>
                </a:solidFill>
              </a:rPr>
              <a:t>Asturien</a:t>
            </a:r>
            <a:r>
              <a:rPr lang="de-DE" sz="1000" dirty="0"/>
              <a:t> </a:t>
            </a:r>
            <a:r>
              <a:rPr lang="de-DE" sz="1000" dirty="0" smtClean="0"/>
              <a:t>gemeldet</a:t>
            </a:r>
            <a:endParaRPr lang="de-DE" sz="1000" dirty="0"/>
          </a:p>
          <a:p>
            <a:pPr marL="228600" indent="-228600">
              <a:buFont typeface="+mj-lt"/>
              <a:buAutoNum type="arabicPeriod"/>
            </a:pPr>
            <a:r>
              <a:rPr lang="de-DE" sz="1000" dirty="0"/>
              <a:t>Ein </a:t>
            </a:r>
            <a:r>
              <a:rPr lang="de-DE" sz="1000" dirty="0" smtClean="0"/>
              <a:t>Mann, </a:t>
            </a:r>
            <a:r>
              <a:rPr lang="de-DE" sz="1000" dirty="0"/>
              <a:t>der vor kurzem nach Mailand reiste, </a:t>
            </a:r>
            <a:r>
              <a:rPr lang="de-DE" sz="1000" dirty="0" smtClean="0"/>
              <a:t>wurde in </a:t>
            </a:r>
            <a:r>
              <a:rPr lang="de-DE" sz="1000" dirty="0" err="1">
                <a:solidFill>
                  <a:srgbClr val="00B050"/>
                </a:solidFill>
              </a:rPr>
              <a:t>Villarreal</a:t>
            </a:r>
            <a:r>
              <a:rPr lang="de-DE" sz="1000" dirty="0">
                <a:solidFill>
                  <a:srgbClr val="00B050"/>
                </a:solidFill>
              </a:rPr>
              <a:t> </a:t>
            </a:r>
            <a:r>
              <a:rPr lang="de-DE" sz="1000" dirty="0" smtClean="0"/>
              <a:t>gemeldet</a:t>
            </a:r>
          </a:p>
          <a:p>
            <a:pPr marL="228600" indent="-228600">
              <a:buFont typeface="+mj-lt"/>
              <a:buAutoNum type="arabicPeriod"/>
            </a:pPr>
            <a:r>
              <a:rPr lang="de-DE" sz="1000" dirty="0"/>
              <a:t>24-jähriger </a:t>
            </a:r>
            <a:r>
              <a:rPr lang="de-DE" sz="1000" dirty="0" smtClean="0"/>
              <a:t>Mann, </a:t>
            </a:r>
            <a:r>
              <a:rPr lang="de-DE" sz="1000" dirty="0"/>
              <a:t>der aus </a:t>
            </a:r>
            <a:r>
              <a:rPr lang="de-DE" sz="1000" dirty="0">
                <a:solidFill>
                  <a:srgbClr val="FF0000"/>
                </a:solidFill>
              </a:rPr>
              <a:t>Norditalien</a:t>
            </a:r>
            <a:r>
              <a:rPr lang="de-DE" sz="1000" dirty="0"/>
              <a:t> zurückkehrte, wurde </a:t>
            </a:r>
            <a:r>
              <a:rPr lang="de-DE" sz="1000" dirty="0" smtClean="0"/>
              <a:t>in </a:t>
            </a:r>
            <a:r>
              <a:rPr lang="de-DE" sz="1000" dirty="0" smtClean="0">
                <a:solidFill>
                  <a:srgbClr val="00B050"/>
                </a:solidFill>
              </a:rPr>
              <a:t>Madrid</a:t>
            </a:r>
            <a:r>
              <a:rPr lang="de-DE" sz="1000" dirty="0" smtClean="0"/>
              <a:t> gemeldet </a:t>
            </a:r>
          </a:p>
          <a:p>
            <a:pPr marL="228600" indent="-228600">
              <a:buFont typeface="+mj-lt"/>
              <a:buAutoNum type="arabicPeriod"/>
            </a:pPr>
            <a:r>
              <a:rPr lang="de-DE" sz="1000" dirty="0"/>
              <a:t>Eine </a:t>
            </a:r>
            <a:r>
              <a:rPr lang="de-DE" sz="1000" dirty="0" smtClean="0"/>
              <a:t>Frau, </a:t>
            </a:r>
            <a:r>
              <a:rPr lang="de-DE" sz="1000" dirty="0"/>
              <a:t>die  </a:t>
            </a:r>
            <a:r>
              <a:rPr lang="de-DE" sz="1000" dirty="0" smtClean="0">
                <a:solidFill>
                  <a:srgbClr val="FF0000"/>
                </a:solidFill>
              </a:rPr>
              <a:t>Bergamo </a:t>
            </a:r>
            <a:r>
              <a:rPr lang="de-DE" sz="1000" dirty="0">
                <a:solidFill>
                  <a:srgbClr val="FF0000"/>
                </a:solidFill>
              </a:rPr>
              <a:t>(Lombardei) und Mailand </a:t>
            </a:r>
            <a:r>
              <a:rPr lang="de-DE" sz="1000" dirty="0" smtClean="0"/>
              <a:t>besuchte, </a:t>
            </a:r>
            <a:r>
              <a:rPr lang="de-DE" sz="1000" dirty="0"/>
              <a:t>wurde in </a:t>
            </a:r>
            <a:r>
              <a:rPr lang="de-DE" sz="1000" dirty="0" smtClean="0">
                <a:solidFill>
                  <a:srgbClr val="00B050"/>
                </a:solidFill>
              </a:rPr>
              <a:t>Barcelona</a:t>
            </a:r>
            <a:r>
              <a:rPr lang="de-DE" sz="1000" dirty="0" smtClean="0"/>
              <a:t> gemeldet </a:t>
            </a:r>
          </a:p>
        </p:txBody>
      </p:sp>
      <p:sp>
        <p:nvSpPr>
          <p:cNvPr id="4" name="Textfeld 3"/>
          <p:cNvSpPr txBox="1"/>
          <p:nvPr/>
        </p:nvSpPr>
        <p:spPr>
          <a:xfrm>
            <a:off x="4954940" y="188640"/>
            <a:ext cx="3217459" cy="86946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smtClean="0">
                <a:ea typeface="Calibri"/>
                <a:cs typeface="Times New Roman"/>
              </a:rPr>
              <a:t>Kroatien (25.02.22020)</a:t>
            </a:r>
            <a:endParaRPr lang="de-DE" sz="1050" dirty="0" smtClean="0">
              <a:ea typeface="Calibri"/>
              <a:cs typeface="Times New Roman"/>
            </a:endParaRPr>
          </a:p>
          <a:p>
            <a:pPr marL="228600" indent="-228600">
              <a:buFont typeface="+mj-lt"/>
              <a:buAutoNum type="arabicPeriod"/>
            </a:pPr>
            <a:r>
              <a:rPr lang="de-DE" sz="1000" dirty="0" smtClean="0">
                <a:ea typeface="Calibri"/>
                <a:cs typeface="Times New Roman"/>
              </a:rPr>
              <a:t>Ein Mann, </a:t>
            </a:r>
            <a:r>
              <a:rPr lang="de-DE" sz="1000" dirty="0">
                <a:ea typeface="Calibri"/>
                <a:cs typeface="Times New Roman"/>
              </a:rPr>
              <a:t>der </a:t>
            </a:r>
            <a:r>
              <a:rPr lang="de-DE" sz="1000" dirty="0" smtClean="0">
                <a:solidFill>
                  <a:srgbClr val="FF0000"/>
                </a:solidFill>
                <a:ea typeface="Calibri"/>
                <a:cs typeface="Times New Roman"/>
              </a:rPr>
              <a:t>Mailand</a:t>
            </a:r>
            <a:r>
              <a:rPr lang="de-DE" sz="1000" dirty="0" smtClean="0">
                <a:ea typeface="Calibri"/>
                <a:cs typeface="Times New Roman"/>
              </a:rPr>
              <a:t> besuchte, wurde in </a:t>
            </a:r>
            <a:r>
              <a:rPr lang="de-DE" sz="1000" dirty="0" smtClean="0">
                <a:solidFill>
                  <a:srgbClr val="00B050"/>
                </a:solidFill>
                <a:ea typeface="Calibri"/>
                <a:cs typeface="Times New Roman"/>
              </a:rPr>
              <a:t>Zagreb</a:t>
            </a:r>
            <a:r>
              <a:rPr lang="de-DE" sz="1000" dirty="0" smtClean="0">
                <a:ea typeface="Calibri"/>
                <a:cs typeface="Times New Roman"/>
              </a:rPr>
              <a:t> gemeldet</a:t>
            </a:r>
          </a:p>
          <a:p>
            <a:pPr marL="228600" indent="-228600">
              <a:buFont typeface="+mj-lt"/>
              <a:buAutoNum type="arabicPeriod"/>
            </a:pPr>
            <a:r>
              <a:rPr lang="de-DE" sz="1000" dirty="0" smtClean="0">
                <a:cs typeface="Times New Roman"/>
              </a:rPr>
              <a:t>Ein Man, der in </a:t>
            </a:r>
            <a:r>
              <a:rPr lang="de-DE" sz="1000" dirty="0" smtClean="0">
                <a:solidFill>
                  <a:srgbClr val="FF0000"/>
                </a:solidFill>
                <a:cs typeface="Times New Roman"/>
              </a:rPr>
              <a:t>Parma, </a:t>
            </a:r>
            <a:r>
              <a:rPr lang="de-DE" sz="1000" dirty="0">
                <a:solidFill>
                  <a:srgbClr val="FF0000"/>
                </a:solidFill>
                <a:ea typeface="Calibri"/>
                <a:cs typeface="Times New Roman"/>
              </a:rPr>
              <a:t>Emilia-Romagna Region</a:t>
            </a:r>
            <a:r>
              <a:rPr lang="de-DE" sz="1000" dirty="0" smtClean="0">
                <a:cs typeface="Times New Roman"/>
              </a:rPr>
              <a:t> arbeitet, wurde in </a:t>
            </a:r>
            <a:r>
              <a:rPr lang="de-DE" sz="1000" dirty="0" smtClean="0">
                <a:solidFill>
                  <a:srgbClr val="00B050"/>
                </a:solidFill>
                <a:cs typeface="Times New Roman"/>
              </a:rPr>
              <a:t>Rijeka</a:t>
            </a:r>
            <a:r>
              <a:rPr lang="de-DE" sz="1000" dirty="0" smtClean="0">
                <a:cs typeface="Times New Roman"/>
              </a:rPr>
              <a:t> gemeldet.</a:t>
            </a:r>
            <a:endParaRPr lang="de-DE" sz="1000" dirty="0"/>
          </a:p>
        </p:txBody>
      </p:sp>
      <p:sp>
        <p:nvSpPr>
          <p:cNvPr id="5" name="Textfeld 4"/>
          <p:cNvSpPr txBox="1"/>
          <p:nvPr/>
        </p:nvSpPr>
        <p:spPr>
          <a:xfrm>
            <a:off x="246651" y="3562635"/>
            <a:ext cx="3234336" cy="41549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a:t>Schweden </a:t>
            </a:r>
            <a:r>
              <a:rPr lang="de-DE" sz="1050" b="1" dirty="0" smtClean="0"/>
              <a:t>(26-27.02.2020)</a:t>
            </a:r>
          </a:p>
          <a:p>
            <a:r>
              <a:rPr lang="de-DE" sz="1050" dirty="0" smtClean="0"/>
              <a:t>1 &amp; 2. zwei </a:t>
            </a:r>
            <a:r>
              <a:rPr lang="de-DE" sz="1000" dirty="0" smtClean="0"/>
              <a:t>Männer, die </a:t>
            </a:r>
            <a:r>
              <a:rPr lang="de-DE" sz="1000" dirty="0"/>
              <a:t>zuvor </a:t>
            </a:r>
            <a:r>
              <a:rPr lang="de-DE" sz="1000" dirty="0">
                <a:solidFill>
                  <a:srgbClr val="FF0000"/>
                </a:solidFill>
              </a:rPr>
              <a:t>Norditalien</a:t>
            </a:r>
            <a:r>
              <a:rPr lang="de-DE" sz="1000" dirty="0"/>
              <a:t> </a:t>
            </a:r>
            <a:r>
              <a:rPr lang="de-DE" sz="1000" dirty="0" smtClean="0"/>
              <a:t>besuchten</a:t>
            </a:r>
            <a:endParaRPr lang="de-DE" sz="1000" dirty="0"/>
          </a:p>
        </p:txBody>
      </p:sp>
      <p:sp>
        <p:nvSpPr>
          <p:cNvPr id="6" name="Textfeld 5"/>
          <p:cNvSpPr txBox="1"/>
          <p:nvPr/>
        </p:nvSpPr>
        <p:spPr>
          <a:xfrm>
            <a:off x="267498" y="1726242"/>
            <a:ext cx="3008358" cy="70788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00" b="1" dirty="0" smtClean="0">
                <a:solidFill>
                  <a:prstClr val="black"/>
                </a:solidFill>
                <a:ea typeface="Calibri"/>
                <a:cs typeface="Times New Roman"/>
              </a:rPr>
              <a:t>Österreich (25.02.2020)</a:t>
            </a:r>
            <a:endParaRPr lang="de-DE" sz="1050" dirty="0" smtClean="0">
              <a:ea typeface="Calibri"/>
              <a:cs typeface="Times New Roman"/>
            </a:endParaRPr>
          </a:p>
          <a:p>
            <a:r>
              <a:rPr lang="de-DE" sz="1000" dirty="0" smtClean="0">
                <a:ea typeface="Calibri"/>
                <a:cs typeface="Times New Roman"/>
              </a:rPr>
              <a:t>1 &amp; 2. Ein </a:t>
            </a:r>
            <a:r>
              <a:rPr lang="de-DE" sz="1000" dirty="0">
                <a:ea typeface="Calibri"/>
                <a:cs typeface="Times New Roman"/>
              </a:rPr>
              <a:t>24-jähriger Mann und </a:t>
            </a:r>
            <a:r>
              <a:rPr lang="de-DE" sz="1000" dirty="0" smtClean="0">
                <a:ea typeface="Calibri"/>
                <a:cs typeface="Times New Roman"/>
              </a:rPr>
              <a:t>Eine </a:t>
            </a:r>
            <a:r>
              <a:rPr lang="de-DE" sz="1000" dirty="0">
                <a:ea typeface="Calibri"/>
                <a:cs typeface="Times New Roman"/>
              </a:rPr>
              <a:t>24-jährige </a:t>
            </a:r>
            <a:r>
              <a:rPr lang="de-DE" sz="1000" dirty="0" smtClean="0">
                <a:ea typeface="Calibri"/>
                <a:cs typeface="Times New Roman"/>
              </a:rPr>
              <a:t>Frau, die aus </a:t>
            </a:r>
            <a:r>
              <a:rPr lang="de-DE" sz="1000" dirty="0" smtClean="0">
                <a:solidFill>
                  <a:srgbClr val="FF0000"/>
                </a:solidFill>
                <a:ea typeface="Calibri"/>
                <a:cs typeface="Times New Roman"/>
              </a:rPr>
              <a:t>Bergamo,</a:t>
            </a:r>
            <a:r>
              <a:rPr lang="de-DE" sz="1000" dirty="0" smtClean="0">
                <a:ea typeface="Calibri"/>
                <a:cs typeface="Times New Roman"/>
              </a:rPr>
              <a:t> </a:t>
            </a:r>
            <a:r>
              <a:rPr lang="de-DE" sz="1000" dirty="0" smtClean="0">
                <a:solidFill>
                  <a:srgbClr val="FF0000"/>
                </a:solidFill>
                <a:ea typeface="Calibri"/>
                <a:cs typeface="Times New Roman"/>
              </a:rPr>
              <a:t>Lombardei besuchten</a:t>
            </a:r>
            <a:r>
              <a:rPr lang="de-DE" sz="1000" dirty="0" smtClean="0">
                <a:ea typeface="Calibri"/>
                <a:cs typeface="Times New Roman"/>
              </a:rPr>
              <a:t>, wurden in Innsbruck gemeldet</a:t>
            </a:r>
            <a:endParaRPr lang="de-DE" sz="1000" dirty="0"/>
          </a:p>
        </p:txBody>
      </p:sp>
      <p:sp>
        <p:nvSpPr>
          <p:cNvPr id="7" name="Textfeld 6"/>
          <p:cNvSpPr txBox="1"/>
          <p:nvPr/>
        </p:nvSpPr>
        <p:spPr>
          <a:xfrm>
            <a:off x="246651" y="2496349"/>
            <a:ext cx="3655847" cy="946413"/>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smtClean="0">
                <a:ea typeface="Calibri"/>
                <a:cs typeface="Times New Roman"/>
              </a:rPr>
              <a:t>Frankreich (25-27.02.2020)</a:t>
            </a:r>
          </a:p>
          <a:p>
            <a:r>
              <a:rPr lang="de-DE" sz="900" dirty="0" smtClean="0">
                <a:ea typeface="Calibri"/>
                <a:cs typeface="Times New Roman"/>
              </a:rPr>
              <a:t>1 &amp; 2. Ein Mann und seine Frau, die </a:t>
            </a:r>
            <a:r>
              <a:rPr lang="de-DE" sz="900" dirty="0">
                <a:solidFill>
                  <a:srgbClr val="FF0000"/>
                </a:solidFill>
                <a:ea typeface="Calibri"/>
                <a:cs typeface="Times New Roman"/>
              </a:rPr>
              <a:t>Lombardei</a:t>
            </a:r>
            <a:r>
              <a:rPr lang="de-DE" sz="900" dirty="0">
                <a:ea typeface="Calibri"/>
                <a:cs typeface="Times New Roman"/>
              </a:rPr>
              <a:t> besucht, </a:t>
            </a:r>
            <a:r>
              <a:rPr lang="de-DE" sz="900" dirty="0" smtClean="0">
                <a:ea typeface="Calibri"/>
                <a:cs typeface="Times New Roman"/>
              </a:rPr>
              <a:t>wurden  in </a:t>
            </a:r>
            <a:r>
              <a:rPr lang="de-DE" sz="900" dirty="0">
                <a:solidFill>
                  <a:srgbClr val="00B050"/>
                </a:solidFill>
                <a:ea typeface="Calibri"/>
                <a:cs typeface="Times New Roman"/>
              </a:rPr>
              <a:t>Auvergne-Rhône-Alpes</a:t>
            </a:r>
            <a:r>
              <a:rPr lang="de-DE" sz="900" dirty="0">
                <a:ea typeface="Calibri"/>
                <a:cs typeface="Times New Roman"/>
              </a:rPr>
              <a:t> </a:t>
            </a:r>
            <a:r>
              <a:rPr lang="de-DE" sz="900" dirty="0" smtClean="0">
                <a:ea typeface="Calibri"/>
                <a:cs typeface="Times New Roman"/>
              </a:rPr>
              <a:t>gemeldet.</a:t>
            </a:r>
            <a:endParaRPr lang="de-DE" sz="900" dirty="0">
              <a:ea typeface="Calibri"/>
              <a:cs typeface="Times New Roman"/>
            </a:endParaRPr>
          </a:p>
          <a:p>
            <a:r>
              <a:rPr lang="de-DE" sz="900" dirty="0" smtClean="0">
                <a:ea typeface="Calibri"/>
                <a:cs typeface="Times New Roman"/>
              </a:rPr>
              <a:t>3. Ein </a:t>
            </a:r>
            <a:r>
              <a:rPr lang="de-DE" sz="900" dirty="0">
                <a:ea typeface="Calibri"/>
                <a:cs typeface="Times New Roman"/>
              </a:rPr>
              <a:t>36-jähriger Mann, der in die </a:t>
            </a:r>
            <a:r>
              <a:rPr lang="de-DE" sz="900" dirty="0">
                <a:solidFill>
                  <a:srgbClr val="FF0000"/>
                </a:solidFill>
                <a:ea typeface="Calibri"/>
                <a:cs typeface="Times New Roman"/>
              </a:rPr>
              <a:t>Lombardei</a:t>
            </a:r>
            <a:r>
              <a:rPr lang="de-DE" sz="900" dirty="0">
                <a:ea typeface="Calibri"/>
                <a:cs typeface="Times New Roman"/>
              </a:rPr>
              <a:t> reiste, wurde </a:t>
            </a:r>
            <a:r>
              <a:rPr lang="de-DE" sz="900" dirty="0" smtClean="0">
                <a:ea typeface="Calibri"/>
                <a:cs typeface="Times New Roman"/>
              </a:rPr>
              <a:t>in </a:t>
            </a:r>
            <a:r>
              <a:rPr lang="de-DE" sz="900" dirty="0" smtClean="0">
                <a:solidFill>
                  <a:srgbClr val="00B050"/>
                </a:solidFill>
                <a:ea typeface="Calibri"/>
                <a:cs typeface="Times New Roman"/>
              </a:rPr>
              <a:t>Straßburg</a:t>
            </a:r>
            <a:r>
              <a:rPr lang="de-DE" sz="900" dirty="0" smtClean="0">
                <a:ea typeface="Calibri"/>
                <a:cs typeface="Times New Roman"/>
              </a:rPr>
              <a:t> gemeldet.</a:t>
            </a:r>
          </a:p>
          <a:p>
            <a:r>
              <a:rPr lang="de-DE" sz="900" dirty="0" smtClean="0">
                <a:ea typeface="Calibri"/>
                <a:cs typeface="Times New Roman"/>
              </a:rPr>
              <a:t>4. Ein Italiener wohnt in </a:t>
            </a:r>
            <a:r>
              <a:rPr lang="de-DE" sz="900" dirty="0" smtClean="0">
                <a:solidFill>
                  <a:srgbClr val="00B050"/>
                </a:solidFill>
                <a:ea typeface="Calibri"/>
                <a:cs typeface="Times New Roman"/>
              </a:rPr>
              <a:t>Montpellier</a:t>
            </a:r>
            <a:r>
              <a:rPr lang="de-DE" sz="900" dirty="0" smtClean="0">
                <a:ea typeface="Calibri"/>
                <a:cs typeface="Times New Roman"/>
              </a:rPr>
              <a:t>, der </a:t>
            </a:r>
            <a:r>
              <a:rPr lang="de-DE" sz="900" dirty="0" smtClean="0">
                <a:solidFill>
                  <a:srgbClr val="FF0000"/>
                </a:solidFill>
                <a:ea typeface="Calibri"/>
                <a:cs typeface="Times New Roman"/>
              </a:rPr>
              <a:t>Italien</a:t>
            </a:r>
            <a:r>
              <a:rPr lang="de-DE" sz="900" dirty="0" smtClean="0">
                <a:ea typeface="Calibri"/>
                <a:cs typeface="Times New Roman"/>
              </a:rPr>
              <a:t> besuchte, wurde getestet. </a:t>
            </a:r>
            <a:endParaRPr lang="de-DE" sz="900" dirty="0">
              <a:ea typeface="Calibri"/>
              <a:cs typeface="Times New Roman"/>
            </a:endParaRPr>
          </a:p>
        </p:txBody>
      </p:sp>
      <p:sp>
        <p:nvSpPr>
          <p:cNvPr id="8" name="Textfeld 7"/>
          <p:cNvSpPr txBox="1"/>
          <p:nvPr/>
        </p:nvSpPr>
        <p:spPr>
          <a:xfrm>
            <a:off x="238014" y="4082007"/>
            <a:ext cx="3234336" cy="86946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a:t>Schweiz </a:t>
            </a:r>
            <a:r>
              <a:rPr lang="de-DE" sz="1050" b="1" dirty="0" smtClean="0"/>
              <a:t>(25-27.02.2020)</a:t>
            </a:r>
          </a:p>
          <a:p>
            <a:pPr marL="228600" indent="-228600">
              <a:buFont typeface="+mj-lt"/>
              <a:buAutoNum type="arabicPeriod"/>
            </a:pPr>
            <a:r>
              <a:rPr lang="de-DE" sz="1000" dirty="0"/>
              <a:t>Ein 70 jährige Mann, der </a:t>
            </a:r>
            <a:r>
              <a:rPr lang="de-DE" sz="1000" dirty="0">
                <a:solidFill>
                  <a:srgbClr val="FF0000"/>
                </a:solidFill>
              </a:rPr>
              <a:t>Mailand</a:t>
            </a:r>
            <a:r>
              <a:rPr lang="de-DE" sz="1000" dirty="0"/>
              <a:t> </a:t>
            </a:r>
            <a:r>
              <a:rPr lang="de-DE" sz="1000" dirty="0" smtClean="0"/>
              <a:t>besuchte wurde im </a:t>
            </a:r>
            <a:r>
              <a:rPr lang="de-DE" sz="1000" dirty="0" smtClean="0">
                <a:solidFill>
                  <a:srgbClr val="00B050"/>
                </a:solidFill>
              </a:rPr>
              <a:t>Kanton Tessin </a:t>
            </a:r>
            <a:r>
              <a:rPr lang="de-DE" sz="1000" dirty="0" smtClean="0"/>
              <a:t>gemeldet </a:t>
            </a:r>
          </a:p>
          <a:p>
            <a:pPr marL="228600" indent="-228600">
              <a:buFont typeface="+mj-lt"/>
              <a:buAutoNum type="arabicPeriod"/>
            </a:pPr>
            <a:r>
              <a:rPr lang="de-DE" sz="1000" dirty="0" smtClean="0"/>
              <a:t>Ein 28 jährige Man, der </a:t>
            </a:r>
            <a:r>
              <a:rPr lang="de-DE" sz="1000" dirty="0" smtClean="0">
                <a:solidFill>
                  <a:srgbClr val="FF0000"/>
                </a:solidFill>
              </a:rPr>
              <a:t>Mailand</a:t>
            </a:r>
            <a:r>
              <a:rPr lang="de-DE" sz="1000" dirty="0" smtClean="0"/>
              <a:t> besuchte wurde in </a:t>
            </a:r>
            <a:r>
              <a:rPr lang="de-DE" sz="1000" dirty="0" smtClean="0">
                <a:solidFill>
                  <a:srgbClr val="00B050"/>
                </a:solidFill>
              </a:rPr>
              <a:t>Canto Genf </a:t>
            </a:r>
            <a:r>
              <a:rPr lang="de-DE" sz="1000" dirty="0" smtClean="0"/>
              <a:t>gemeldet. </a:t>
            </a:r>
            <a:endParaRPr lang="de-DE" sz="1000" dirty="0"/>
          </a:p>
        </p:txBody>
      </p:sp>
      <p:sp>
        <p:nvSpPr>
          <p:cNvPr id="10" name="Textfeld 9"/>
          <p:cNvSpPr txBox="1"/>
          <p:nvPr/>
        </p:nvSpPr>
        <p:spPr>
          <a:xfrm>
            <a:off x="5286697" y="1066620"/>
            <a:ext cx="2736304" cy="715581"/>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a:ea typeface="Calibri"/>
                <a:cs typeface="Times New Roman"/>
              </a:rPr>
              <a:t>Finnland  </a:t>
            </a:r>
            <a:r>
              <a:rPr lang="de-DE" sz="1050" b="1" dirty="0" smtClean="0">
                <a:ea typeface="Calibri"/>
                <a:cs typeface="Times New Roman"/>
              </a:rPr>
              <a:t>(26.02.22020)</a:t>
            </a:r>
            <a:endParaRPr lang="de-DE" sz="1050" dirty="0" smtClean="0">
              <a:ea typeface="Calibri"/>
              <a:cs typeface="Times New Roman"/>
            </a:endParaRPr>
          </a:p>
          <a:p>
            <a:pPr marL="228600" indent="-228600">
              <a:buFont typeface="+mj-lt"/>
              <a:buAutoNum type="arabicPeriod"/>
            </a:pPr>
            <a:r>
              <a:rPr lang="de-DE" sz="1000" dirty="0" smtClean="0">
                <a:ea typeface="Calibri"/>
                <a:cs typeface="Times New Roman"/>
              </a:rPr>
              <a:t>Ein Mann, der </a:t>
            </a:r>
            <a:r>
              <a:rPr lang="de-DE" sz="1000" dirty="0" smtClean="0">
                <a:solidFill>
                  <a:srgbClr val="FF0000"/>
                </a:solidFill>
                <a:ea typeface="Calibri"/>
                <a:cs typeface="Times New Roman"/>
              </a:rPr>
              <a:t>Mailand</a:t>
            </a:r>
            <a:r>
              <a:rPr lang="de-DE" sz="1000" dirty="0" smtClean="0">
                <a:ea typeface="Calibri"/>
                <a:cs typeface="Times New Roman"/>
              </a:rPr>
              <a:t> besuchte, wurde in </a:t>
            </a:r>
            <a:r>
              <a:rPr lang="de-DE" sz="1000" dirty="0" smtClean="0">
                <a:solidFill>
                  <a:srgbClr val="00B050"/>
                </a:solidFill>
                <a:ea typeface="Calibri"/>
                <a:cs typeface="Times New Roman"/>
              </a:rPr>
              <a:t>Helsinki </a:t>
            </a:r>
            <a:r>
              <a:rPr lang="de-DE" sz="1000" dirty="0" smtClean="0">
                <a:ea typeface="Calibri"/>
                <a:cs typeface="Times New Roman"/>
              </a:rPr>
              <a:t>gemeldet</a:t>
            </a:r>
          </a:p>
          <a:p>
            <a:pPr marL="228600" indent="-228600">
              <a:buFont typeface="+mj-lt"/>
              <a:buAutoNum type="arabicPeriod"/>
            </a:pPr>
            <a:r>
              <a:rPr lang="de-DE" sz="1000" dirty="0" smtClean="0">
                <a:cs typeface="Times New Roman"/>
              </a:rPr>
              <a:t>Eine Frau die in </a:t>
            </a:r>
            <a:r>
              <a:rPr lang="de-DE" sz="1000" dirty="0" smtClean="0">
                <a:solidFill>
                  <a:srgbClr val="FF0000"/>
                </a:solidFill>
                <a:cs typeface="Times New Roman"/>
              </a:rPr>
              <a:t>Norditalien</a:t>
            </a:r>
            <a:r>
              <a:rPr lang="de-DE" sz="1000" dirty="0" smtClean="0">
                <a:cs typeface="Times New Roman"/>
              </a:rPr>
              <a:t> war </a:t>
            </a:r>
            <a:endParaRPr lang="de-DE" sz="1000" dirty="0"/>
          </a:p>
        </p:txBody>
      </p:sp>
      <p:sp>
        <p:nvSpPr>
          <p:cNvPr id="11" name="Textfeld 10"/>
          <p:cNvSpPr txBox="1"/>
          <p:nvPr/>
        </p:nvSpPr>
        <p:spPr>
          <a:xfrm>
            <a:off x="4954941" y="1780768"/>
            <a:ext cx="4016296" cy="102335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smtClean="0">
                <a:ea typeface="Calibri"/>
                <a:cs typeface="Times New Roman"/>
              </a:rPr>
              <a:t>Dänemark (27.02.22020)</a:t>
            </a:r>
            <a:endParaRPr lang="de-DE" sz="1050" dirty="0" smtClean="0">
              <a:ea typeface="Calibri"/>
              <a:cs typeface="Times New Roman"/>
            </a:endParaRPr>
          </a:p>
          <a:p>
            <a:r>
              <a:rPr lang="de-DE" sz="1000" dirty="0" smtClean="0">
                <a:ea typeface="Calibri"/>
                <a:cs typeface="Times New Roman"/>
              </a:rPr>
              <a:t>1 &amp; 2 zwei der </a:t>
            </a:r>
            <a:r>
              <a:rPr lang="de-DE" sz="1000" dirty="0">
                <a:ea typeface="Calibri"/>
                <a:cs typeface="Times New Roman"/>
              </a:rPr>
              <a:t>von einem Skiurlaub in </a:t>
            </a:r>
            <a:r>
              <a:rPr lang="de-DE" sz="1000" dirty="0" smtClean="0">
                <a:solidFill>
                  <a:srgbClr val="FF0000"/>
                </a:solidFill>
                <a:ea typeface="Calibri"/>
                <a:cs typeface="Times New Roman"/>
              </a:rPr>
              <a:t>Lombardei (Provinz </a:t>
            </a:r>
            <a:r>
              <a:rPr lang="de-DE" sz="1000" dirty="0" err="1" smtClean="0">
                <a:solidFill>
                  <a:srgbClr val="FF0000"/>
                </a:solidFill>
                <a:ea typeface="Calibri"/>
                <a:cs typeface="Times New Roman"/>
              </a:rPr>
              <a:t>Sondrio</a:t>
            </a:r>
            <a:r>
              <a:rPr lang="de-DE" sz="1000" dirty="0" smtClean="0">
                <a:solidFill>
                  <a:srgbClr val="FF0000"/>
                </a:solidFill>
                <a:ea typeface="Calibri"/>
                <a:cs typeface="Times New Roman"/>
              </a:rPr>
              <a:t>) </a:t>
            </a:r>
            <a:r>
              <a:rPr lang="de-DE" sz="1000" dirty="0">
                <a:ea typeface="Calibri"/>
                <a:cs typeface="Times New Roman"/>
              </a:rPr>
              <a:t>zurückgekehrt </a:t>
            </a:r>
            <a:r>
              <a:rPr lang="de-DE" sz="1000" dirty="0" smtClean="0">
                <a:ea typeface="Calibri"/>
                <a:cs typeface="Times New Roman"/>
              </a:rPr>
              <a:t>ist und wurde in </a:t>
            </a:r>
            <a:r>
              <a:rPr lang="de-DE" sz="1000" dirty="0">
                <a:solidFill>
                  <a:srgbClr val="00B050"/>
                </a:solidFill>
              </a:rPr>
              <a:t>Seeland</a:t>
            </a:r>
            <a:r>
              <a:rPr lang="de-DE" sz="1000" dirty="0"/>
              <a:t> </a:t>
            </a:r>
            <a:r>
              <a:rPr lang="de-DE" sz="1000" dirty="0" smtClean="0"/>
              <a:t>gemeldet</a:t>
            </a:r>
          </a:p>
          <a:p>
            <a:r>
              <a:rPr lang="de-DE" sz="1000" dirty="0" smtClean="0"/>
              <a:t>3. </a:t>
            </a:r>
            <a:r>
              <a:rPr lang="de-DE" sz="1000" dirty="0"/>
              <a:t>Am 29. Februar wurde ein Mitarbeiter der Universitätsklinik </a:t>
            </a:r>
            <a:r>
              <a:rPr lang="de-DE" sz="1000" dirty="0" err="1"/>
              <a:t>Aarhus</a:t>
            </a:r>
            <a:r>
              <a:rPr lang="de-DE" sz="1000" dirty="0"/>
              <a:t>, der an einer Konferenz in </a:t>
            </a:r>
            <a:r>
              <a:rPr lang="de-DE" sz="1000" dirty="0">
                <a:solidFill>
                  <a:srgbClr val="FF0000"/>
                </a:solidFill>
              </a:rPr>
              <a:t>München</a:t>
            </a:r>
            <a:r>
              <a:rPr lang="de-DE" sz="1000" dirty="0"/>
              <a:t>, Deutschland, teilgenommen hatte, wo er eine infizierte Person aus </a:t>
            </a:r>
            <a:r>
              <a:rPr lang="de-DE" sz="1000" dirty="0">
                <a:solidFill>
                  <a:srgbClr val="FF0000"/>
                </a:solidFill>
              </a:rPr>
              <a:t>Italien</a:t>
            </a:r>
            <a:r>
              <a:rPr lang="de-DE" sz="1000" dirty="0"/>
              <a:t> getroffen hatte, positiv getestet.</a:t>
            </a:r>
            <a:endParaRPr lang="de-DE" sz="1000" dirty="0">
              <a:ea typeface="Calibri"/>
              <a:cs typeface="Times New Roman"/>
            </a:endParaRPr>
          </a:p>
        </p:txBody>
      </p:sp>
      <p:sp>
        <p:nvSpPr>
          <p:cNvPr id="12" name="Textfeld 11"/>
          <p:cNvSpPr txBox="1"/>
          <p:nvPr/>
        </p:nvSpPr>
        <p:spPr>
          <a:xfrm>
            <a:off x="4110206" y="4513613"/>
            <a:ext cx="4939727" cy="40780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smtClean="0">
                <a:ea typeface="Calibri"/>
                <a:cs typeface="Times New Roman"/>
              </a:rPr>
              <a:t>Nord-Mazedonien (26.02.22020)</a:t>
            </a:r>
          </a:p>
          <a:p>
            <a:pPr marL="228600" indent="-228600">
              <a:buFont typeface="+mj-lt"/>
              <a:buAutoNum type="arabicPeriod"/>
            </a:pPr>
            <a:r>
              <a:rPr lang="de-DE" sz="1000" dirty="0">
                <a:ea typeface="Calibri"/>
                <a:cs typeface="Times New Roman"/>
              </a:rPr>
              <a:t>Eine </a:t>
            </a:r>
            <a:r>
              <a:rPr lang="de-DE" sz="1000" dirty="0" smtClean="0">
                <a:ea typeface="Calibri"/>
                <a:cs typeface="Times New Roman"/>
              </a:rPr>
              <a:t>Frau die ein Monat in </a:t>
            </a:r>
            <a:r>
              <a:rPr lang="de-DE" sz="1000" dirty="0" smtClean="0">
                <a:solidFill>
                  <a:srgbClr val="FF0000"/>
                </a:solidFill>
                <a:ea typeface="Calibri"/>
                <a:cs typeface="Times New Roman"/>
              </a:rPr>
              <a:t>Italien</a:t>
            </a:r>
            <a:r>
              <a:rPr lang="de-DE" sz="1000" dirty="0" smtClean="0">
                <a:ea typeface="Calibri"/>
                <a:cs typeface="Times New Roman"/>
              </a:rPr>
              <a:t> war, wurde in </a:t>
            </a:r>
            <a:r>
              <a:rPr lang="de-DE" sz="1000" dirty="0">
                <a:solidFill>
                  <a:srgbClr val="00B050"/>
                </a:solidFill>
                <a:ea typeface="Calibri"/>
                <a:cs typeface="Times New Roman"/>
              </a:rPr>
              <a:t>Skopje</a:t>
            </a:r>
            <a:r>
              <a:rPr lang="de-DE" sz="1000" dirty="0">
                <a:ea typeface="Calibri"/>
                <a:cs typeface="Times New Roman"/>
              </a:rPr>
              <a:t> </a:t>
            </a:r>
            <a:r>
              <a:rPr lang="de-DE" sz="1000" dirty="0" smtClean="0">
                <a:ea typeface="Calibri"/>
                <a:cs typeface="Times New Roman"/>
              </a:rPr>
              <a:t>gemeldet.</a:t>
            </a:r>
          </a:p>
        </p:txBody>
      </p:sp>
      <p:sp>
        <p:nvSpPr>
          <p:cNvPr id="13" name="Textfeld 12"/>
          <p:cNvSpPr txBox="1"/>
          <p:nvPr/>
        </p:nvSpPr>
        <p:spPr>
          <a:xfrm>
            <a:off x="4260837" y="3911015"/>
            <a:ext cx="4788024" cy="56169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a:ea typeface="Calibri"/>
                <a:cs typeface="Times New Roman"/>
              </a:rPr>
              <a:t>Rumänien (</a:t>
            </a:r>
            <a:r>
              <a:rPr lang="de-DE" sz="1050" b="1" dirty="0" smtClean="0">
                <a:ea typeface="Calibri"/>
                <a:cs typeface="Times New Roman"/>
              </a:rPr>
              <a:t>26.02.22020)</a:t>
            </a:r>
          </a:p>
          <a:p>
            <a:pPr marL="228600" indent="-228600">
              <a:buFont typeface="+mj-lt"/>
              <a:buAutoNum type="arabicPeriod"/>
            </a:pPr>
            <a:r>
              <a:rPr lang="de-DE" sz="1000" dirty="0">
                <a:ea typeface="Calibri"/>
                <a:cs typeface="Times New Roman"/>
              </a:rPr>
              <a:t>Ein </a:t>
            </a:r>
            <a:r>
              <a:rPr lang="de-DE" sz="1000" dirty="0" smtClean="0">
                <a:ea typeface="Calibri"/>
                <a:cs typeface="Times New Roman"/>
              </a:rPr>
              <a:t>Mann, der in kontakt </a:t>
            </a:r>
            <a:r>
              <a:rPr lang="de-DE" sz="1000" dirty="0">
                <a:ea typeface="Calibri"/>
                <a:cs typeface="Times New Roman"/>
              </a:rPr>
              <a:t>mit einem 71-jährigen Italiener aus </a:t>
            </a:r>
            <a:r>
              <a:rPr lang="de-DE" sz="1000" dirty="0" err="1">
                <a:solidFill>
                  <a:srgbClr val="FF0000"/>
                </a:solidFill>
                <a:ea typeface="Calibri"/>
                <a:cs typeface="Times New Roman"/>
              </a:rPr>
              <a:t>Cattolica</a:t>
            </a:r>
            <a:r>
              <a:rPr lang="de-DE" sz="1000" dirty="0">
                <a:solidFill>
                  <a:srgbClr val="FF0000"/>
                </a:solidFill>
                <a:ea typeface="Calibri"/>
                <a:cs typeface="Times New Roman"/>
              </a:rPr>
              <a:t> (Rimini, Emilia-Romagna Region</a:t>
            </a:r>
            <a:r>
              <a:rPr lang="de-DE" sz="1000" dirty="0" smtClean="0">
                <a:ea typeface="Calibri"/>
                <a:cs typeface="Times New Roman"/>
              </a:rPr>
              <a:t>) war, wurde in </a:t>
            </a:r>
            <a:r>
              <a:rPr lang="de-DE" sz="1000" dirty="0" err="1" smtClean="0">
                <a:solidFill>
                  <a:srgbClr val="00B050"/>
                </a:solidFill>
                <a:ea typeface="Calibri"/>
                <a:cs typeface="Times New Roman"/>
              </a:rPr>
              <a:t>Gorj</a:t>
            </a:r>
            <a:r>
              <a:rPr lang="de-DE" sz="1000" dirty="0" smtClean="0">
                <a:solidFill>
                  <a:srgbClr val="00B050"/>
                </a:solidFill>
                <a:ea typeface="Calibri"/>
                <a:cs typeface="Times New Roman"/>
              </a:rPr>
              <a:t> </a:t>
            </a:r>
            <a:r>
              <a:rPr lang="de-DE" sz="1000" dirty="0" smtClean="0">
                <a:ea typeface="Calibri"/>
                <a:cs typeface="Times New Roman"/>
              </a:rPr>
              <a:t>gemeldet</a:t>
            </a:r>
          </a:p>
        </p:txBody>
      </p:sp>
      <p:sp>
        <p:nvSpPr>
          <p:cNvPr id="14" name="Textfeld 13"/>
          <p:cNvSpPr txBox="1"/>
          <p:nvPr/>
        </p:nvSpPr>
        <p:spPr>
          <a:xfrm>
            <a:off x="3948961" y="4951476"/>
            <a:ext cx="5039123" cy="455125"/>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15000"/>
              </a:lnSpc>
            </a:pPr>
            <a:r>
              <a:rPr lang="de-DE" sz="1050" b="1" dirty="0" smtClean="0">
                <a:ea typeface="Calibri"/>
                <a:cs typeface="Times New Roman"/>
              </a:rPr>
              <a:t>Algerien (25.02.22020)</a:t>
            </a:r>
          </a:p>
          <a:p>
            <a:pPr marL="228600" indent="-228600">
              <a:lnSpc>
                <a:spcPct val="115000"/>
              </a:lnSpc>
              <a:buFont typeface="+mj-lt"/>
              <a:buAutoNum type="arabicPeriod"/>
            </a:pPr>
            <a:r>
              <a:rPr lang="de-DE" sz="1000" dirty="0">
                <a:ea typeface="Calibri"/>
                <a:cs typeface="Times New Roman"/>
              </a:rPr>
              <a:t>Ein Italiener aus </a:t>
            </a:r>
            <a:r>
              <a:rPr lang="de-DE" sz="1000" dirty="0" err="1" smtClean="0">
                <a:solidFill>
                  <a:srgbClr val="FF0000"/>
                </a:solidFill>
                <a:ea typeface="Calibri"/>
                <a:cs typeface="Times New Roman"/>
              </a:rPr>
              <a:t>Bertonico</a:t>
            </a:r>
            <a:r>
              <a:rPr lang="de-DE" sz="1000" dirty="0" smtClean="0">
                <a:solidFill>
                  <a:srgbClr val="FF0000"/>
                </a:solidFill>
                <a:ea typeface="Calibri"/>
                <a:cs typeface="Times New Roman"/>
              </a:rPr>
              <a:t> </a:t>
            </a:r>
            <a:r>
              <a:rPr lang="de-DE" sz="1000" dirty="0">
                <a:solidFill>
                  <a:srgbClr val="FF0000"/>
                </a:solidFill>
                <a:ea typeface="Calibri"/>
                <a:cs typeface="Times New Roman"/>
              </a:rPr>
              <a:t>(Lombardei</a:t>
            </a:r>
            <a:r>
              <a:rPr lang="de-DE" sz="1000" dirty="0" smtClean="0">
                <a:solidFill>
                  <a:srgbClr val="FF0000"/>
                </a:solidFill>
                <a:ea typeface="Calibri"/>
                <a:cs typeface="Times New Roman"/>
              </a:rPr>
              <a:t>)</a:t>
            </a:r>
            <a:endParaRPr lang="de-DE" sz="1000" dirty="0" smtClean="0">
              <a:ea typeface="Calibri"/>
              <a:cs typeface="Times New Roman"/>
            </a:endParaRPr>
          </a:p>
        </p:txBody>
      </p:sp>
      <p:sp>
        <p:nvSpPr>
          <p:cNvPr id="15" name="Textfeld 14"/>
          <p:cNvSpPr txBox="1"/>
          <p:nvPr/>
        </p:nvSpPr>
        <p:spPr>
          <a:xfrm>
            <a:off x="3729696" y="5429914"/>
            <a:ext cx="5286295" cy="40780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smtClean="0">
                <a:ea typeface="Calibri"/>
                <a:cs typeface="Times New Roman"/>
              </a:rPr>
              <a:t>Brasilien (25.02.22020)</a:t>
            </a:r>
          </a:p>
          <a:p>
            <a:pPr marL="228600" indent="-228600">
              <a:buFont typeface="+mj-lt"/>
              <a:buAutoNum type="arabicPeriod"/>
            </a:pPr>
            <a:r>
              <a:rPr lang="de-DE" sz="1000" dirty="0">
                <a:ea typeface="Calibri"/>
                <a:cs typeface="Times New Roman"/>
              </a:rPr>
              <a:t>Ein 61-jähriger </a:t>
            </a:r>
            <a:r>
              <a:rPr lang="de-DE" sz="1000" dirty="0" smtClean="0">
                <a:ea typeface="Calibri"/>
                <a:cs typeface="Times New Roman"/>
              </a:rPr>
              <a:t>Mann, der </a:t>
            </a:r>
            <a:r>
              <a:rPr lang="de-DE" sz="1000" dirty="0">
                <a:ea typeface="Calibri"/>
                <a:cs typeface="Times New Roman"/>
              </a:rPr>
              <a:t>in die </a:t>
            </a:r>
            <a:r>
              <a:rPr lang="de-DE" sz="1000" dirty="0">
                <a:solidFill>
                  <a:srgbClr val="FF0000"/>
                </a:solidFill>
                <a:ea typeface="Calibri"/>
                <a:cs typeface="Times New Roman"/>
              </a:rPr>
              <a:t>Lombardei </a:t>
            </a:r>
            <a:r>
              <a:rPr lang="de-DE" sz="1000" dirty="0" smtClean="0">
                <a:ea typeface="Calibri"/>
                <a:cs typeface="Times New Roman"/>
              </a:rPr>
              <a:t>reiste, wurde in  </a:t>
            </a:r>
            <a:r>
              <a:rPr lang="de-DE" sz="1000" dirty="0" smtClean="0">
                <a:solidFill>
                  <a:srgbClr val="00B050"/>
                </a:solidFill>
                <a:ea typeface="Calibri"/>
                <a:cs typeface="Times New Roman"/>
              </a:rPr>
              <a:t>São Paulo </a:t>
            </a:r>
            <a:r>
              <a:rPr lang="de-DE" sz="1000" dirty="0" smtClean="0">
                <a:ea typeface="Calibri"/>
                <a:cs typeface="Times New Roman"/>
              </a:rPr>
              <a:t>gemeldet</a:t>
            </a:r>
          </a:p>
        </p:txBody>
      </p:sp>
      <p:sp>
        <p:nvSpPr>
          <p:cNvPr id="16" name="Textfeld 15"/>
          <p:cNvSpPr txBox="1"/>
          <p:nvPr/>
        </p:nvSpPr>
        <p:spPr>
          <a:xfrm>
            <a:off x="234486" y="5054869"/>
            <a:ext cx="3401410" cy="40780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smtClean="0"/>
              <a:t>UK (27.02.2020)</a:t>
            </a:r>
          </a:p>
          <a:p>
            <a:pPr marL="228600" indent="-228600">
              <a:buFont typeface="+mj-lt"/>
              <a:buAutoNum type="arabicPeriod"/>
            </a:pPr>
            <a:r>
              <a:rPr lang="de-DE" sz="1000" dirty="0" smtClean="0"/>
              <a:t>Ein Mann, die </a:t>
            </a:r>
            <a:r>
              <a:rPr lang="de-DE" sz="1000" dirty="0"/>
              <a:t>zuvor </a:t>
            </a:r>
            <a:r>
              <a:rPr lang="de-DE" sz="1000" dirty="0" smtClean="0">
                <a:solidFill>
                  <a:srgbClr val="FF0000"/>
                </a:solidFill>
              </a:rPr>
              <a:t>Norditalien </a:t>
            </a:r>
            <a:r>
              <a:rPr lang="de-DE" sz="1000" dirty="0" smtClean="0"/>
              <a:t>besuchte</a:t>
            </a:r>
            <a:endParaRPr lang="de-DE" sz="1000" dirty="0"/>
          </a:p>
        </p:txBody>
      </p:sp>
      <p:sp>
        <p:nvSpPr>
          <p:cNvPr id="17" name="Textfeld 16"/>
          <p:cNvSpPr txBox="1"/>
          <p:nvPr/>
        </p:nvSpPr>
        <p:spPr>
          <a:xfrm>
            <a:off x="3748798" y="5885519"/>
            <a:ext cx="5286295" cy="40780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smtClean="0">
                <a:ea typeface="Calibri"/>
                <a:cs typeface="Times New Roman"/>
              </a:rPr>
              <a:t>Israel (27.02.22020)</a:t>
            </a:r>
          </a:p>
          <a:p>
            <a:pPr marL="228600" indent="-228600">
              <a:buFont typeface="+mj-lt"/>
              <a:buAutoNum type="arabicPeriod"/>
            </a:pPr>
            <a:r>
              <a:rPr lang="de-DE" sz="1000" dirty="0">
                <a:ea typeface="Calibri"/>
                <a:cs typeface="Times New Roman"/>
              </a:rPr>
              <a:t>Ein </a:t>
            </a:r>
            <a:r>
              <a:rPr lang="de-DE" sz="1000" dirty="0" smtClean="0">
                <a:ea typeface="Calibri"/>
                <a:cs typeface="Times New Roman"/>
              </a:rPr>
              <a:t>Mann, der </a:t>
            </a:r>
            <a:r>
              <a:rPr lang="de-DE" sz="1000" dirty="0">
                <a:ea typeface="Calibri"/>
                <a:cs typeface="Times New Roman"/>
              </a:rPr>
              <a:t>in die </a:t>
            </a:r>
            <a:r>
              <a:rPr lang="de-DE" sz="1000" dirty="0" smtClean="0">
                <a:solidFill>
                  <a:srgbClr val="FF0000"/>
                </a:solidFill>
                <a:ea typeface="Calibri"/>
                <a:cs typeface="Times New Roman"/>
              </a:rPr>
              <a:t>Italien </a:t>
            </a:r>
            <a:r>
              <a:rPr lang="de-DE" sz="1000" dirty="0" smtClean="0">
                <a:solidFill>
                  <a:schemeClr val="tx1"/>
                </a:solidFill>
                <a:ea typeface="Calibri"/>
                <a:cs typeface="Times New Roman"/>
              </a:rPr>
              <a:t>war</a:t>
            </a:r>
            <a:r>
              <a:rPr lang="de-DE" sz="1000" dirty="0" smtClean="0">
                <a:ea typeface="Calibri"/>
                <a:cs typeface="Times New Roman"/>
              </a:rPr>
              <a:t>, wurde in  </a:t>
            </a:r>
            <a:r>
              <a:rPr lang="de-DE" sz="1000" dirty="0" smtClean="0">
                <a:solidFill>
                  <a:srgbClr val="00B050"/>
                </a:solidFill>
                <a:ea typeface="Calibri"/>
                <a:cs typeface="Times New Roman"/>
              </a:rPr>
              <a:t>Tel </a:t>
            </a:r>
            <a:r>
              <a:rPr lang="de-DE" sz="1000" dirty="0" err="1" smtClean="0">
                <a:solidFill>
                  <a:srgbClr val="00B050"/>
                </a:solidFill>
                <a:ea typeface="Calibri"/>
                <a:cs typeface="Times New Roman"/>
              </a:rPr>
              <a:t>HaShomer</a:t>
            </a:r>
            <a:r>
              <a:rPr lang="de-DE" sz="1000" dirty="0" smtClean="0">
                <a:solidFill>
                  <a:srgbClr val="00B050"/>
                </a:solidFill>
                <a:ea typeface="Calibri"/>
                <a:cs typeface="Times New Roman"/>
              </a:rPr>
              <a:t> </a:t>
            </a:r>
            <a:r>
              <a:rPr lang="de-DE" sz="1000" dirty="0" smtClean="0">
                <a:ea typeface="Calibri"/>
                <a:cs typeface="Times New Roman"/>
              </a:rPr>
              <a:t>gemeldet</a:t>
            </a:r>
          </a:p>
        </p:txBody>
      </p:sp>
      <p:sp>
        <p:nvSpPr>
          <p:cNvPr id="18" name="Textfeld 17"/>
          <p:cNvSpPr txBox="1"/>
          <p:nvPr/>
        </p:nvSpPr>
        <p:spPr>
          <a:xfrm>
            <a:off x="3729696" y="6303803"/>
            <a:ext cx="5286295" cy="40780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a:ea typeface="Calibri"/>
                <a:cs typeface="Times New Roman"/>
              </a:rPr>
              <a:t>Niederlande </a:t>
            </a:r>
            <a:r>
              <a:rPr lang="de-DE" sz="1050" b="1" dirty="0" smtClean="0">
                <a:ea typeface="Calibri"/>
                <a:cs typeface="Times New Roman"/>
              </a:rPr>
              <a:t> (27.02.22020)</a:t>
            </a:r>
          </a:p>
          <a:p>
            <a:pPr marL="228600" indent="-228600">
              <a:buFont typeface="+mj-lt"/>
              <a:buAutoNum type="arabicPeriod"/>
            </a:pPr>
            <a:r>
              <a:rPr lang="de-DE" sz="1000" dirty="0">
                <a:ea typeface="Calibri"/>
                <a:cs typeface="Times New Roman"/>
              </a:rPr>
              <a:t>Ein </a:t>
            </a:r>
            <a:r>
              <a:rPr lang="de-DE" sz="1000" dirty="0" smtClean="0">
                <a:ea typeface="Calibri"/>
                <a:cs typeface="Times New Roman"/>
              </a:rPr>
              <a:t>Mann, der </a:t>
            </a:r>
            <a:r>
              <a:rPr lang="de-DE" sz="1000" dirty="0">
                <a:ea typeface="Calibri"/>
                <a:cs typeface="Times New Roman"/>
              </a:rPr>
              <a:t>in </a:t>
            </a:r>
            <a:r>
              <a:rPr lang="de-DE" sz="1000" dirty="0">
                <a:solidFill>
                  <a:srgbClr val="FF0000"/>
                </a:solidFill>
                <a:ea typeface="Calibri"/>
                <a:cs typeface="Times New Roman"/>
              </a:rPr>
              <a:t>Lombardei</a:t>
            </a:r>
            <a:r>
              <a:rPr lang="de-DE" sz="1000" dirty="0">
                <a:ea typeface="Calibri"/>
                <a:cs typeface="Times New Roman"/>
              </a:rPr>
              <a:t> </a:t>
            </a:r>
            <a:r>
              <a:rPr lang="de-DE" sz="1000" dirty="0" smtClean="0">
                <a:solidFill>
                  <a:schemeClr val="tx1"/>
                </a:solidFill>
                <a:ea typeface="Calibri"/>
                <a:cs typeface="Times New Roman"/>
              </a:rPr>
              <a:t>war</a:t>
            </a:r>
            <a:r>
              <a:rPr lang="de-DE" sz="1000" dirty="0" smtClean="0">
                <a:ea typeface="Calibri"/>
                <a:cs typeface="Times New Roman"/>
              </a:rPr>
              <a:t>, wurde in  </a:t>
            </a:r>
            <a:r>
              <a:rPr lang="de-DE" sz="1000" dirty="0">
                <a:solidFill>
                  <a:srgbClr val="00B050"/>
                </a:solidFill>
                <a:ea typeface="Calibri"/>
                <a:cs typeface="Times New Roman"/>
              </a:rPr>
              <a:t>Tilburg </a:t>
            </a:r>
            <a:r>
              <a:rPr lang="de-DE" sz="1000" dirty="0" smtClean="0">
                <a:ea typeface="Calibri"/>
                <a:cs typeface="Times New Roman"/>
              </a:rPr>
              <a:t>gemeldet</a:t>
            </a:r>
          </a:p>
        </p:txBody>
      </p:sp>
      <p:sp>
        <p:nvSpPr>
          <p:cNvPr id="19" name="Textfeld 18"/>
          <p:cNvSpPr txBox="1"/>
          <p:nvPr/>
        </p:nvSpPr>
        <p:spPr>
          <a:xfrm>
            <a:off x="229732" y="6307316"/>
            <a:ext cx="3401410" cy="40780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smtClean="0"/>
              <a:t>Nigeria (28.02.2020)</a:t>
            </a:r>
          </a:p>
          <a:p>
            <a:pPr marL="228600" indent="-228600">
              <a:buFont typeface="+mj-lt"/>
              <a:buAutoNum type="arabicPeriod"/>
            </a:pPr>
            <a:r>
              <a:rPr lang="de-DE" sz="1000" dirty="0" smtClean="0"/>
              <a:t>Ein Mann, die </a:t>
            </a:r>
            <a:r>
              <a:rPr lang="de-DE" sz="1000" dirty="0"/>
              <a:t>zuvor </a:t>
            </a:r>
            <a:r>
              <a:rPr lang="de-DE" sz="1000" dirty="0" smtClean="0">
                <a:solidFill>
                  <a:srgbClr val="FF0000"/>
                </a:solidFill>
              </a:rPr>
              <a:t>Mailand </a:t>
            </a:r>
            <a:r>
              <a:rPr lang="de-DE" sz="1000" dirty="0" smtClean="0"/>
              <a:t>besuchte</a:t>
            </a:r>
            <a:endParaRPr lang="de-DE" sz="1000" dirty="0"/>
          </a:p>
        </p:txBody>
      </p:sp>
      <p:sp>
        <p:nvSpPr>
          <p:cNvPr id="20" name="Textfeld 19"/>
          <p:cNvSpPr txBox="1"/>
          <p:nvPr/>
        </p:nvSpPr>
        <p:spPr>
          <a:xfrm>
            <a:off x="229732" y="5510085"/>
            <a:ext cx="3401410" cy="407804"/>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smtClean="0"/>
              <a:t>Nord Irland(27.02.2020)</a:t>
            </a:r>
          </a:p>
          <a:p>
            <a:pPr marL="228600" indent="-228600">
              <a:buFont typeface="+mj-lt"/>
              <a:buAutoNum type="arabicPeriod"/>
            </a:pPr>
            <a:r>
              <a:rPr lang="de-DE" sz="1000" dirty="0" smtClean="0"/>
              <a:t>Ein Mann, die </a:t>
            </a:r>
            <a:r>
              <a:rPr lang="de-DE" sz="1000" dirty="0"/>
              <a:t>zuvor </a:t>
            </a:r>
            <a:r>
              <a:rPr lang="de-DE" sz="1000" dirty="0" smtClean="0">
                <a:solidFill>
                  <a:srgbClr val="FF0000"/>
                </a:solidFill>
              </a:rPr>
              <a:t>Norditalien </a:t>
            </a:r>
            <a:r>
              <a:rPr lang="de-DE" sz="1000" dirty="0" smtClean="0"/>
              <a:t>besuchte</a:t>
            </a:r>
            <a:endParaRPr lang="de-DE" sz="1000" dirty="0"/>
          </a:p>
        </p:txBody>
      </p:sp>
      <p:sp>
        <p:nvSpPr>
          <p:cNvPr id="21" name="Textfeld 20"/>
          <p:cNvSpPr txBox="1"/>
          <p:nvPr/>
        </p:nvSpPr>
        <p:spPr>
          <a:xfrm>
            <a:off x="229732" y="5917889"/>
            <a:ext cx="3401410" cy="41549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smtClean="0"/>
              <a:t>Norwegen(27.02.2020)</a:t>
            </a:r>
          </a:p>
          <a:p>
            <a:r>
              <a:rPr lang="de-DE" sz="1050" dirty="0" smtClean="0"/>
              <a:t>1 &amp;2 </a:t>
            </a:r>
            <a:r>
              <a:rPr lang="de-DE" sz="1000" dirty="0" smtClean="0"/>
              <a:t>zwei Fälle, die </a:t>
            </a:r>
            <a:r>
              <a:rPr lang="de-DE" sz="1000" dirty="0"/>
              <a:t>zuvor </a:t>
            </a:r>
            <a:r>
              <a:rPr lang="de-DE" sz="1000" dirty="0" smtClean="0">
                <a:solidFill>
                  <a:srgbClr val="FF0000"/>
                </a:solidFill>
              </a:rPr>
              <a:t>Italien </a:t>
            </a:r>
            <a:r>
              <a:rPr lang="de-DE" sz="1000" dirty="0" smtClean="0"/>
              <a:t>besuchten</a:t>
            </a:r>
            <a:endParaRPr lang="de-DE" sz="1000" dirty="0"/>
          </a:p>
        </p:txBody>
      </p:sp>
      <p:sp>
        <p:nvSpPr>
          <p:cNvPr id="22" name="Textfeld 21"/>
          <p:cNvSpPr txBox="1"/>
          <p:nvPr/>
        </p:nvSpPr>
        <p:spPr>
          <a:xfrm>
            <a:off x="5475058" y="3489538"/>
            <a:ext cx="3540933" cy="41549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smtClean="0">
                <a:ea typeface="Calibri"/>
                <a:cs typeface="Times New Roman"/>
              </a:rPr>
              <a:t>Litauen (28.02.22020)</a:t>
            </a:r>
            <a:endParaRPr lang="de-DE" sz="1000" dirty="0">
              <a:ea typeface="Calibri"/>
              <a:cs typeface="Times New Roman"/>
            </a:endParaRPr>
          </a:p>
          <a:p>
            <a:r>
              <a:rPr lang="de-DE" sz="1000" dirty="0">
                <a:ea typeface="Calibri"/>
                <a:cs typeface="Times New Roman"/>
              </a:rPr>
              <a:t>1. einer 39-jährigen Frau, die aus </a:t>
            </a:r>
            <a:r>
              <a:rPr lang="de-DE" sz="1000" dirty="0">
                <a:solidFill>
                  <a:srgbClr val="FF0000"/>
                </a:solidFill>
                <a:ea typeface="Calibri"/>
                <a:cs typeface="Times New Roman"/>
              </a:rPr>
              <a:t>Verona (</a:t>
            </a:r>
            <a:r>
              <a:rPr lang="de-DE" sz="1000" dirty="0" smtClean="0">
                <a:solidFill>
                  <a:srgbClr val="FF0000"/>
                </a:solidFill>
                <a:ea typeface="Calibri"/>
                <a:cs typeface="Times New Roman"/>
              </a:rPr>
              <a:t>Venetien) </a:t>
            </a:r>
            <a:r>
              <a:rPr lang="de-DE" sz="1000" dirty="0" smtClean="0">
                <a:solidFill>
                  <a:schemeClr val="tx1"/>
                </a:solidFill>
                <a:ea typeface="Calibri"/>
                <a:cs typeface="Times New Roman"/>
              </a:rPr>
              <a:t>kommt </a:t>
            </a:r>
            <a:endParaRPr lang="de-DE" sz="1050" dirty="0" smtClean="0">
              <a:solidFill>
                <a:schemeClr val="tx1"/>
              </a:solidFill>
              <a:ea typeface="Calibri"/>
              <a:cs typeface="Times New Roman"/>
            </a:endParaRPr>
          </a:p>
        </p:txBody>
      </p:sp>
      <p:sp>
        <p:nvSpPr>
          <p:cNvPr id="23" name="Textfeld 22"/>
          <p:cNvSpPr txBox="1"/>
          <p:nvPr/>
        </p:nvSpPr>
        <p:spPr>
          <a:xfrm>
            <a:off x="5536314" y="2565598"/>
            <a:ext cx="3416199" cy="869469"/>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de-DE" sz="1050" b="1" dirty="0">
                <a:ea typeface="Calibri"/>
                <a:cs typeface="Times New Roman"/>
              </a:rPr>
              <a:t>Griechenland (</a:t>
            </a:r>
            <a:r>
              <a:rPr lang="de-DE" sz="1050" b="1" dirty="0" smtClean="0">
                <a:ea typeface="Calibri"/>
                <a:cs typeface="Times New Roman"/>
              </a:rPr>
              <a:t>26-27.02.22020)</a:t>
            </a:r>
            <a:endParaRPr lang="de-DE" sz="1050" dirty="0" smtClean="0">
              <a:ea typeface="Calibri"/>
              <a:cs typeface="Times New Roman"/>
            </a:endParaRPr>
          </a:p>
          <a:p>
            <a:pPr marL="228600" indent="-228600">
              <a:buFont typeface="+mj-lt"/>
              <a:buAutoNum type="arabicPeriod"/>
            </a:pPr>
            <a:r>
              <a:rPr lang="de-DE" sz="1000" dirty="0">
                <a:ea typeface="Calibri"/>
                <a:cs typeface="Times New Roman"/>
              </a:rPr>
              <a:t>Eine 38-jährige </a:t>
            </a:r>
            <a:r>
              <a:rPr lang="de-DE" sz="1000" dirty="0" smtClean="0">
                <a:ea typeface="Calibri"/>
                <a:cs typeface="Times New Roman"/>
              </a:rPr>
              <a:t>Frau (und ihr 9 </a:t>
            </a:r>
            <a:r>
              <a:rPr lang="de-DE" sz="1000" dirty="0">
                <a:ea typeface="Calibri"/>
                <a:cs typeface="Times New Roman"/>
              </a:rPr>
              <a:t>jährige Sohn), </a:t>
            </a:r>
            <a:r>
              <a:rPr lang="de-DE" sz="1000" dirty="0" smtClean="0">
                <a:ea typeface="Calibri"/>
                <a:cs typeface="Times New Roman"/>
              </a:rPr>
              <a:t>die </a:t>
            </a:r>
            <a:r>
              <a:rPr lang="de-DE" sz="1000" dirty="0">
                <a:ea typeface="Calibri"/>
                <a:cs typeface="Times New Roman"/>
              </a:rPr>
              <a:t>kürzlich </a:t>
            </a:r>
            <a:r>
              <a:rPr lang="de-DE" sz="1000" dirty="0" smtClean="0">
                <a:solidFill>
                  <a:srgbClr val="FF0000"/>
                </a:solidFill>
                <a:ea typeface="Calibri"/>
                <a:cs typeface="Times New Roman"/>
              </a:rPr>
              <a:t>Mailand </a:t>
            </a:r>
            <a:r>
              <a:rPr lang="de-DE" sz="1000" dirty="0" smtClean="0">
                <a:ea typeface="Calibri"/>
                <a:cs typeface="Times New Roman"/>
              </a:rPr>
              <a:t>besuchte, wurde in </a:t>
            </a:r>
            <a:r>
              <a:rPr lang="de-DE" sz="1000" dirty="0" smtClean="0">
                <a:solidFill>
                  <a:srgbClr val="00B050"/>
                </a:solidFill>
                <a:ea typeface="Calibri"/>
                <a:cs typeface="Times New Roman"/>
              </a:rPr>
              <a:t>Thessaloniki</a:t>
            </a:r>
            <a:r>
              <a:rPr lang="de-DE" sz="1000" dirty="0" smtClean="0">
                <a:ea typeface="Calibri"/>
                <a:cs typeface="Times New Roman"/>
              </a:rPr>
              <a:t> gemeldet</a:t>
            </a:r>
          </a:p>
          <a:p>
            <a:pPr marL="228600" indent="-228600">
              <a:buFont typeface="+mj-lt"/>
              <a:buAutoNum type="arabicPeriod"/>
            </a:pPr>
            <a:r>
              <a:rPr lang="de-DE" sz="1000" dirty="0" smtClean="0">
                <a:ea typeface="Calibri"/>
                <a:cs typeface="Times New Roman"/>
              </a:rPr>
              <a:t> </a:t>
            </a:r>
            <a:r>
              <a:rPr lang="de-DE" sz="1000" dirty="0">
                <a:ea typeface="Calibri"/>
                <a:cs typeface="Times New Roman"/>
              </a:rPr>
              <a:t>Eine </a:t>
            </a:r>
            <a:r>
              <a:rPr lang="de-DE" sz="1000" dirty="0" smtClean="0">
                <a:ea typeface="Calibri"/>
                <a:cs typeface="Times New Roman"/>
              </a:rPr>
              <a:t>Frau, die </a:t>
            </a:r>
            <a:r>
              <a:rPr lang="de-DE" sz="1000" dirty="0">
                <a:ea typeface="Calibri"/>
                <a:cs typeface="Times New Roman"/>
              </a:rPr>
              <a:t>kürzlich </a:t>
            </a:r>
            <a:r>
              <a:rPr lang="de-DE" sz="1000" dirty="0" smtClean="0">
                <a:solidFill>
                  <a:srgbClr val="FF0000"/>
                </a:solidFill>
                <a:ea typeface="Calibri"/>
                <a:cs typeface="Times New Roman"/>
              </a:rPr>
              <a:t>Italien </a:t>
            </a:r>
            <a:r>
              <a:rPr lang="de-DE" sz="1000" dirty="0" smtClean="0">
                <a:ea typeface="Calibri"/>
                <a:cs typeface="Times New Roman"/>
              </a:rPr>
              <a:t>besuchte</a:t>
            </a:r>
            <a:r>
              <a:rPr lang="de-DE" sz="1000" dirty="0">
                <a:ea typeface="Calibri"/>
                <a:cs typeface="Times New Roman"/>
              </a:rPr>
              <a:t>, wurde in </a:t>
            </a:r>
            <a:r>
              <a:rPr lang="de-DE" sz="1000" dirty="0" smtClean="0">
                <a:solidFill>
                  <a:srgbClr val="00B050"/>
                </a:solidFill>
                <a:ea typeface="Calibri"/>
                <a:cs typeface="Times New Roman"/>
              </a:rPr>
              <a:t>Athens </a:t>
            </a:r>
            <a:r>
              <a:rPr lang="de-DE" sz="1000" dirty="0" smtClean="0">
                <a:ea typeface="Calibri"/>
                <a:cs typeface="Times New Roman"/>
              </a:rPr>
              <a:t>gemeldet</a:t>
            </a:r>
            <a:endParaRPr lang="de-DE" sz="1000" dirty="0">
              <a:ea typeface="Calibri"/>
              <a:cs typeface="Times New Roman"/>
            </a:endParaRPr>
          </a:p>
        </p:txBody>
      </p:sp>
    </p:spTree>
    <p:extLst>
      <p:ext uri="{BB962C8B-B14F-4D97-AF65-F5344CB8AC3E}">
        <p14:creationId xmlns:p14="http://schemas.microsoft.com/office/powerpoint/2010/main" val="3234120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409027" y="1196752"/>
            <a:ext cx="5387109" cy="5400600"/>
          </a:xfrm>
          <a:prstGeom prst="rect">
            <a:avLst/>
          </a:prstGeom>
        </p:spPr>
        <p:txBody>
          <a:bodyPr>
            <a:noAutofit/>
          </a:bodyPr>
          <a:lstStyle/>
          <a:p>
            <a:pPr marL="0" indent="0">
              <a:buNone/>
            </a:pPr>
            <a:r>
              <a:rPr lang="de-DE" sz="1600" b="1" u="sng" dirty="0" smtClean="0"/>
              <a:t>Maßnahmen</a:t>
            </a:r>
            <a:r>
              <a:rPr lang="de-DE" sz="1800" u="sng" dirty="0" smtClean="0">
                <a:solidFill>
                  <a:schemeClr val="tx2"/>
                </a:solidFill>
              </a:rPr>
              <a:t>:</a:t>
            </a:r>
          </a:p>
          <a:p>
            <a:r>
              <a:rPr lang="de-DE" sz="1400" dirty="0" smtClean="0"/>
              <a:t>Quarantäne </a:t>
            </a:r>
            <a:r>
              <a:rPr lang="de-DE" sz="1400" dirty="0"/>
              <a:t>von mehr als 50.000 Menschen aus 11 verschiedenen Gemeinden </a:t>
            </a:r>
            <a:r>
              <a:rPr lang="de-DE" sz="1400" dirty="0" smtClean="0"/>
              <a:t>in Norditalien. </a:t>
            </a:r>
            <a:r>
              <a:rPr lang="de-DE" sz="1400" dirty="0"/>
              <a:t>Die Strafen für Verstöße reichten von einer Geldstrafe von 206 € bis zu drei Monaten </a:t>
            </a:r>
            <a:r>
              <a:rPr lang="de-DE" sz="1400" dirty="0" smtClean="0"/>
              <a:t>Haft. Das </a:t>
            </a:r>
            <a:r>
              <a:rPr lang="de-DE" sz="1400" dirty="0"/>
              <a:t>italienische Militär und die Strafverfolgungsbehörden wurden angewiesen, die Abriegelung zu sichern und durchzuführen.</a:t>
            </a:r>
          </a:p>
          <a:p>
            <a:r>
              <a:rPr lang="de-DE" sz="1400" dirty="0" smtClean="0"/>
              <a:t>In </a:t>
            </a:r>
            <a:r>
              <a:rPr lang="de-DE" sz="1400" dirty="0"/>
              <a:t>zehn Gemeinden in der Lombardei, einer im Veneto und einer in der Emilia Romagna wurden Schulen geschlossen. </a:t>
            </a:r>
            <a:r>
              <a:rPr lang="de-DE" sz="1400" dirty="0" smtClean="0"/>
              <a:t>Alle </a:t>
            </a:r>
            <a:r>
              <a:rPr lang="de-DE" sz="1400" dirty="0"/>
              <a:t>religiösen Dienste wurden </a:t>
            </a:r>
            <a:r>
              <a:rPr lang="de-DE" sz="1400" dirty="0" smtClean="0"/>
              <a:t>gestrichen. Der </a:t>
            </a:r>
            <a:r>
              <a:rPr lang="de-DE" sz="1400" dirty="0"/>
              <a:t>Regionalzugverkehr zu den am stärksten betroffenen Gebieten wurde </a:t>
            </a:r>
            <a:r>
              <a:rPr lang="de-DE" sz="1400" dirty="0" smtClean="0"/>
              <a:t>eingestellt</a:t>
            </a:r>
            <a:r>
              <a:rPr lang="de-DE" sz="1400" dirty="0"/>
              <a:t>.</a:t>
            </a:r>
            <a:endParaRPr lang="de-DE" sz="1400" dirty="0" smtClean="0"/>
          </a:p>
          <a:p>
            <a:r>
              <a:rPr lang="de-DE" sz="1400" dirty="0"/>
              <a:t>Die Behörden in Venetien haben die letzten zwei Tage des Karnevals von Venedig </a:t>
            </a:r>
            <a:r>
              <a:rPr lang="de-DE" sz="1400" dirty="0" smtClean="0"/>
              <a:t>abgesagt. Die </a:t>
            </a:r>
            <a:r>
              <a:rPr lang="de-DE" sz="1400" dirty="0"/>
              <a:t>Behörden im Piemont haben die letzten drei Tage des Karnevals von </a:t>
            </a:r>
            <a:r>
              <a:rPr lang="de-DE" sz="1400" dirty="0" err="1"/>
              <a:t>Ivrea</a:t>
            </a:r>
            <a:r>
              <a:rPr lang="de-DE" sz="1400" dirty="0"/>
              <a:t> </a:t>
            </a:r>
            <a:r>
              <a:rPr lang="de-DE" sz="1400" dirty="0" smtClean="0"/>
              <a:t>abgesagt.</a:t>
            </a:r>
          </a:p>
          <a:p>
            <a:endParaRPr lang="de-DE" sz="1400" dirty="0" smtClean="0"/>
          </a:p>
          <a:p>
            <a:pPr marL="0" indent="0">
              <a:buNone/>
            </a:pPr>
            <a:r>
              <a:rPr lang="de-DE" sz="1400" b="1" u="sng" dirty="0" smtClean="0"/>
              <a:t>Internationales Reaktionen: </a:t>
            </a:r>
          </a:p>
          <a:p>
            <a:r>
              <a:rPr lang="de-DE" sz="1400" dirty="0" smtClean="0"/>
              <a:t>Die folgende </a:t>
            </a:r>
            <a:r>
              <a:rPr lang="de-DE" sz="1400" dirty="0"/>
              <a:t>Länder </a:t>
            </a:r>
            <a:r>
              <a:rPr lang="de-DE" sz="1400" dirty="0" smtClean="0"/>
              <a:t>haben beschlossen</a:t>
            </a:r>
            <a:r>
              <a:rPr lang="de-DE" sz="1400" dirty="0"/>
              <a:t>, einreisende Italiener 14 Tage in Quarantäne zu halten: China, Kasachstan und Kirgisistan</a:t>
            </a:r>
            <a:r>
              <a:rPr lang="de-DE" sz="1400" dirty="0" smtClean="0"/>
              <a:t>.</a:t>
            </a:r>
          </a:p>
          <a:p>
            <a:r>
              <a:rPr lang="de-DE" sz="1400" dirty="0"/>
              <a:t>Island und Malta verlangen eine „freiwilligen Quarantäne“ für alle Bürger aus Emilia-Romagna, Lombardei, Piemont und Venetien</a:t>
            </a:r>
            <a:r>
              <a:rPr lang="de-DE" sz="1400" dirty="0" smtClean="0"/>
              <a:t>.</a:t>
            </a:r>
          </a:p>
          <a:p>
            <a:r>
              <a:rPr lang="de-DE" sz="1400" dirty="0"/>
              <a:t>Frankreich, Griechenland, Irland, Kroatien, Russland, Spanien und die Türkei raten von Reisen nach Italien </a:t>
            </a:r>
            <a:r>
              <a:rPr lang="de-DE" sz="1400" dirty="0" smtClean="0"/>
              <a:t>ab.</a:t>
            </a:r>
          </a:p>
          <a:p>
            <a:endParaRPr lang="de-DE" sz="1400" dirty="0" smtClean="0"/>
          </a:p>
          <a:p>
            <a:endParaRPr lang="de-DE" sz="1800" dirty="0" smtClean="0"/>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Italien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graphicFrame>
        <p:nvGraphicFramePr>
          <p:cNvPr id="9" name="Objekt 8"/>
          <p:cNvGraphicFramePr>
            <a:graphicFrameLocks noChangeAspect="1"/>
          </p:cNvGraphicFramePr>
          <p:nvPr>
            <p:extLst>
              <p:ext uri="{D42A27DB-BD31-4B8C-83A1-F6EECF244321}">
                <p14:modId xmlns:p14="http://schemas.microsoft.com/office/powerpoint/2010/main" val="3572052331"/>
              </p:ext>
            </p:extLst>
          </p:nvPr>
        </p:nvGraphicFramePr>
        <p:xfrm>
          <a:off x="6084168" y="1556792"/>
          <a:ext cx="3888432" cy="3904079"/>
        </p:xfrm>
        <a:graphic>
          <a:graphicData uri="http://schemas.openxmlformats.org/presentationml/2006/ole">
            <mc:AlternateContent xmlns:mc="http://schemas.openxmlformats.org/markup-compatibility/2006">
              <mc:Choice xmlns:v="urn:schemas-microsoft-com:vml" Requires="v">
                <p:oleObj spid="_x0000_s1039" name="Dokument" r:id="rId5" imgW="5910921" imgH="4701409" progId="Word.Document.12">
                  <p:embed/>
                </p:oleObj>
              </mc:Choice>
              <mc:Fallback>
                <p:oleObj name="Dokument" r:id="rId5" imgW="5910921" imgH="4701409" progId="Word.Document.12">
                  <p:embed/>
                  <p:pic>
                    <p:nvPicPr>
                      <p:cNvPr id="0" name=""/>
                      <p:cNvPicPr/>
                      <p:nvPr/>
                    </p:nvPicPr>
                    <p:blipFill>
                      <a:blip r:embed="rId6"/>
                      <a:stretch>
                        <a:fillRect/>
                      </a:stretch>
                    </p:blipFill>
                    <p:spPr>
                      <a:xfrm>
                        <a:off x="6084168" y="1556792"/>
                        <a:ext cx="3888432" cy="3904079"/>
                      </a:xfrm>
                      <a:prstGeom prst="rect">
                        <a:avLst/>
                      </a:prstGeom>
                    </p:spPr>
                  </p:pic>
                </p:oleObj>
              </mc:Fallback>
            </mc:AlternateContent>
          </a:graphicData>
        </a:graphic>
      </p:graphicFrame>
    </p:spTree>
    <p:extLst>
      <p:ext uri="{BB962C8B-B14F-4D97-AF65-F5344CB8AC3E}">
        <p14:creationId xmlns:p14="http://schemas.microsoft.com/office/powerpoint/2010/main" val="28133355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482782" y="620688"/>
            <a:ext cx="8219256" cy="706090"/>
          </a:xfrm>
          <a:solidFill>
            <a:schemeClr val="tx2">
              <a:lumMod val="40000"/>
              <a:lumOff val="60000"/>
            </a:schemeClr>
          </a:solidFill>
        </p:spPr>
        <p:txBody>
          <a:bodyPr>
            <a:noAutofit/>
          </a:bodyPr>
          <a:lstStyle/>
          <a:p>
            <a:r>
              <a:rPr lang="de-DE" sz="3200" dirty="0"/>
              <a:t>COVID </a:t>
            </a:r>
            <a:r>
              <a:rPr lang="de-DE" sz="3200" dirty="0" smtClean="0"/>
              <a:t>19/Südkorea</a:t>
            </a:r>
            <a:endParaRPr lang="de-DE" sz="3200" dirty="0"/>
          </a:p>
        </p:txBody>
      </p:sp>
      <p:sp>
        <p:nvSpPr>
          <p:cNvPr id="2" name="Textfeld 1"/>
          <p:cNvSpPr txBox="1"/>
          <p:nvPr/>
        </p:nvSpPr>
        <p:spPr>
          <a:xfrm>
            <a:off x="476308" y="1397094"/>
            <a:ext cx="8198246" cy="1846659"/>
          </a:xfrm>
          <a:prstGeom prst="rect">
            <a:avLst/>
          </a:prstGeom>
          <a:noFill/>
        </p:spPr>
        <p:txBody>
          <a:bodyPr wrap="square" rtlCol="0">
            <a:spAutoFit/>
          </a:bodyPr>
          <a:lstStyle/>
          <a:p>
            <a:pPr marL="285750" indent="-285750">
              <a:buFont typeface="Arial" panose="020B0604020202020204" pitchFamily="34" charset="0"/>
              <a:buChar char="•"/>
            </a:pPr>
            <a:r>
              <a:rPr lang="de-DE" sz="2000" b="1" dirty="0" smtClean="0"/>
              <a:t>4.212 </a:t>
            </a:r>
            <a:r>
              <a:rPr lang="de-DE" sz="2000" b="1" dirty="0"/>
              <a:t>Fälle </a:t>
            </a:r>
            <a:r>
              <a:rPr lang="de-DE" sz="2000" dirty="0" smtClean="0"/>
              <a:t>(+686); </a:t>
            </a:r>
            <a:r>
              <a:rPr lang="de-DE" sz="2000" b="1" dirty="0" smtClean="0"/>
              <a:t>26 </a:t>
            </a:r>
            <a:r>
              <a:rPr lang="de-DE" sz="2000" b="1" dirty="0"/>
              <a:t>Todesfälle </a:t>
            </a:r>
            <a:r>
              <a:rPr lang="de-DE" sz="2000" dirty="0" smtClean="0"/>
              <a:t>(+9); </a:t>
            </a:r>
            <a:r>
              <a:rPr lang="de-DE" sz="2000" b="1" dirty="0" smtClean="0"/>
              <a:t>Sterberate: 0,6%</a:t>
            </a:r>
            <a:r>
              <a:rPr lang="de-DE" sz="2000" b="1" dirty="0" smtClean="0">
                <a:solidFill>
                  <a:srgbClr val="FF0000"/>
                </a:solidFill>
              </a:rPr>
              <a:t> </a:t>
            </a:r>
            <a:r>
              <a:rPr lang="de-DE" sz="1400" dirty="0"/>
              <a:t>(BNO News: Stand </a:t>
            </a:r>
            <a:r>
              <a:rPr lang="de-DE" sz="1400" dirty="0" smtClean="0"/>
              <a:t>02.03</a:t>
            </a:r>
            <a:r>
              <a:rPr lang="de-DE" sz="1400" dirty="0"/>
              <a:t>, </a:t>
            </a:r>
            <a:r>
              <a:rPr lang="de-DE" sz="1400" dirty="0" smtClean="0"/>
              <a:t>0845)</a:t>
            </a:r>
            <a:endParaRPr lang="de-DE" sz="1400" dirty="0"/>
          </a:p>
          <a:p>
            <a:pPr marL="800100" lvl="1" indent="-342900">
              <a:buFont typeface="Symbol" panose="05050102010706020507" pitchFamily="18" charset="2"/>
              <a:buChar char="-"/>
            </a:pPr>
            <a:r>
              <a:rPr lang="de-DE" sz="2000" dirty="0" smtClean="0"/>
              <a:t>60% gehören zum </a:t>
            </a:r>
            <a:r>
              <a:rPr lang="de-DE" sz="2000" dirty="0" err="1">
                <a:solidFill>
                  <a:schemeClr val="dk1"/>
                </a:solidFill>
              </a:rPr>
              <a:t>Shincheonji</a:t>
            </a:r>
            <a:r>
              <a:rPr lang="de-DE" sz="2000" dirty="0">
                <a:solidFill>
                  <a:schemeClr val="dk1"/>
                </a:solidFill>
              </a:rPr>
              <a:t> </a:t>
            </a:r>
            <a:r>
              <a:rPr lang="de-DE" sz="2000" dirty="0" smtClean="0">
                <a:solidFill>
                  <a:schemeClr val="dk1"/>
                </a:solidFill>
              </a:rPr>
              <a:t>Church-Cluster</a:t>
            </a:r>
          </a:p>
          <a:p>
            <a:pPr marL="800100" lvl="1" indent="-342900">
              <a:buFont typeface="Symbol" panose="05050102010706020507" pitchFamily="18" charset="2"/>
              <a:buChar char="-"/>
            </a:pPr>
            <a:r>
              <a:rPr lang="de-DE" sz="2000" dirty="0" smtClean="0">
                <a:solidFill>
                  <a:schemeClr val="dk1"/>
                </a:solidFill>
              </a:rPr>
              <a:t>36% sind nicht zugeordnet bzw. sind unter Ermittlung</a:t>
            </a:r>
          </a:p>
          <a:p>
            <a:pPr marL="800100" lvl="1" indent="-342900">
              <a:buFont typeface="Symbol" panose="05050102010706020507" pitchFamily="18" charset="2"/>
              <a:buChar char="-"/>
            </a:pPr>
            <a:r>
              <a:rPr lang="de-DE" sz="2000" dirty="0" smtClean="0">
                <a:solidFill>
                  <a:schemeClr val="dk1"/>
                </a:solidFill>
              </a:rPr>
              <a:t> 3% gehören zum </a:t>
            </a:r>
            <a:r>
              <a:rPr lang="de-DE" sz="2000" dirty="0" err="1" smtClean="0"/>
              <a:t>Cheongdo</a:t>
            </a:r>
            <a:r>
              <a:rPr lang="de-DE" sz="2000" dirty="0" smtClean="0"/>
              <a:t> </a:t>
            </a:r>
            <a:r>
              <a:rPr lang="de-DE" sz="2000" dirty="0"/>
              <a:t>Daenam </a:t>
            </a:r>
            <a:r>
              <a:rPr lang="de-DE" sz="2000" dirty="0" smtClean="0"/>
              <a:t>Hospital Cluster</a:t>
            </a:r>
          </a:p>
          <a:p>
            <a:pPr marL="800100" lvl="1" indent="-342900">
              <a:buFont typeface="Symbol" panose="05050102010706020507" pitchFamily="18" charset="2"/>
              <a:buChar char="-"/>
            </a:pPr>
            <a:r>
              <a:rPr lang="de-DE" sz="2000" dirty="0" smtClean="0"/>
              <a:t> 1% sind importiert</a:t>
            </a:r>
            <a:r>
              <a:rPr lang="de-DE" sz="2000" dirty="0"/>
              <a:t> </a:t>
            </a:r>
            <a:r>
              <a:rPr lang="de-DE" sz="1400" dirty="0" smtClean="0"/>
              <a:t>(KCDC: Stand 01.02, 1700)</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129111"/>
            <a:ext cx="2466975"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6527" y="4841329"/>
            <a:ext cx="333375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3006526" y="6191726"/>
            <a:ext cx="4805833" cy="600164"/>
          </a:xfrm>
          <a:prstGeom prst="rect">
            <a:avLst/>
          </a:prstGeom>
          <a:noFill/>
        </p:spPr>
        <p:txBody>
          <a:bodyPr wrap="square" rtlCol="0">
            <a:spAutoFit/>
          </a:bodyPr>
          <a:lstStyle/>
          <a:p>
            <a:r>
              <a:rPr lang="de-DE" sz="1100" dirty="0" smtClean="0"/>
              <a:t>Quelle</a:t>
            </a:r>
            <a:r>
              <a:rPr lang="de-DE" sz="1100" dirty="0"/>
              <a:t>: </a:t>
            </a:r>
            <a:r>
              <a:rPr lang="de-DE" sz="1100" dirty="0">
                <a:hlinkClick r:id="rId5"/>
              </a:rPr>
              <a:t>https://</a:t>
            </a:r>
            <a:r>
              <a:rPr lang="de-DE" sz="1100" dirty="0" smtClean="0">
                <a:hlinkClick r:id="rId5"/>
              </a:rPr>
              <a:t>en.wikipedia.org/wiki/2020_coronavirus_outbreak_in_South_Korea</a:t>
            </a:r>
            <a:endParaRPr lang="de-DE" sz="1100" dirty="0" smtClean="0"/>
          </a:p>
          <a:p>
            <a:r>
              <a:rPr lang="de-DE" sz="1100" dirty="0" smtClean="0"/>
              <a:t> </a:t>
            </a:r>
            <a:endParaRPr lang="de-DE" sz="1100" dirty="0"/>
          </a:p>
        </p:txBody>
      </p:sp>
    </p:spTree>
    <p:extLst>
      <p:ext uri="{BB962C8B-B14F-4D97-AF65-F5344CB8AC3E}">
        <p14:creationId xmlns:p14="http://schemas.microsoft.com/office/powerpoint/2010/main" val="2318891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82782" y="620688"/>
            <a:ext cx="8219256" cy="706090"/>
          </a:xfrm>
          <a:prstGeom prst="rect">
            <a:avLst/>
          </a:prstGeom>
          <a:solidFill>
            <a:schemeClr val="tx2">
              <a:lumMod val="40000"/>
              <a:lumOff val="60000"/>
            </a:schemeClr>
          </a:solidFill>
        </p:spPr>
        <p:txBody>
          <a:bodyPr vert="horz" lIns="0" tIns="0" rIns="0" bIns="0" rtlCol="0" anchor="t" anchorCtr="0">
            <a:no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sz="3200" dirty="0" smtClean="0"/>
              <a:t>COVID 19/Südkorea</a:t>
            </a:r>
            <a:endParaRPr lang="de-DE" sz="3200" dirty="0"/>
          </a:p>
        </p:txBody>
      </p:sp>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031"/>
          <a:stretch/>
        </p:blipFill>
        <p:spPr bwMode="auto">
          <a:xfrm>
            <a:off x="482782" y="1484784"/>
            <a:ext cx="7005972" cy="4788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916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482782" y="620688"/>
            <a:ext cx="8219256" cy="706090"/>
          </a:xfrm>
          <a:prstGeom prst="rect">
            <a:avLst/>
          </a:prstGeom>
          <a:solidFill>
            <a:schemeClr val="tx2">
              <a:lumMod val="40000"/>
              <a:lumOff val="60000"/>
            </a:schemeClr>
          </a:solidFill>
        </p:spPr>
        <p:txBody>
          <a:bodyPr vert="horz" lIns="0" tIns="0" rIns="0" bIns="0" rtlCol="0" anchor="t" anchorCtr="0">
            <a:no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sz="3200" smtClean="0"/>
              <a:t>COVID 19/Südkorea</a:t>
            </a:r>
            <a:endParaRPr lang="de-DE" sz="3200"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782" y="1326778"/>
            <a:ext cx="7272808" cy="4981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15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457200" y="764704"/>
            <a:ext cx="8219256" cy="706090"/>
          </a:xfrm>
          <a:solidFill>
            <a:schemeClr val="tx2">
              <a:lumMod val="40000"/>
              <a:lumOff val="60000"/>
            </a:schemeClr>
          </a:solidFill>
        </p:spPr>
        <p:txBody>
          <a:bodyPr>
            <a:noAutofit/>
          </a:bodyPr>
          <a:lstStyle/>
          <a:p>
            <a:r>
              <a:rPr lang="de-DE" sz="3200" dirty="0"/>
              <a:t>COVID </a:t>
            </a:r>
            <a:r>
              <a:rPr lang="de-DE" sz="3200" dirty="0" smtClean="0"/>
              <a:t>19/Südkorea</a:t>
            </a:r>
            <a:endParaRPr lang="de-DE" sz="3200" dirty="0"/>
          </a:p>
        </p:txBody>
      </p:sp>
      <p:sp>
        <p:nvSpPr>
          <p:cNvPr id="2" name="Textfeld 1"/>
          <p:cNvSpPr txBox="1"/>
          <p:nvPr/>
        </p:nvSpPr>
        <p:spPr>
          <a:xfrm>
            <a:off x="467544" y="1556792"/>
            <a:ext cx="8208912" cy="3693319"/>
          </a:xfrm>
          <a:prstGeom prst="rect">
            <a:avLst/>
          </a:prstGeom>
          <a:noFill/>
        </p:spPr>
        <p:txBody>
          <a:bodyPr wrap="square" rtlCol="0">
            <a:spAutoFit/>
          </a:bodyPr>
          <a:lstStyle/>
          <a:p>
            <a:r>
              <a:rPr lang="de-DE" u="sng" dirty="0" smtClean="0"/>
              <a:t> Maßnahmen</a:t>
            </a:r>
            <a:r>
              <a:rPr lang="de-DE" u="sng" dirty="0"/>
              <a:t>: </a:t>
            </a:r>
            <a:endParaRPr lang="de-DE" u="sng" dirty="0" smtClean="0"/>
          </a:p>
          <a:p>
            <a:endParaRPr lang="de-DE" dirty="0"/>
          </a:p>
          <a:p>
            <a:pPr marL="285750" indent="-285750">
              <a:buFont typeface="Arial" panose="020B0604020202020204" pitchFamily="34" charset="0"/>
              <a:buChar char="•"/>
            </a:pPr>
            <a:r>
              <a:rPr lang="de-DE" b="1" dirty="0" smtClean="0"/>
              <a:t>Reisebeschränkungen</a:t>
            </a:r>
            <a:r>
              <a:rPr lang="de-DE" dirty="0" smtClean="0"/>
              <a:t> </a:t>
            </a:r>
            <a:r>
              <a:rPr lang="de-DE" dirty="0"/>
              <a:t>von und nach </a:t>
            </a:r>
            <a:r>
              <a:rPr lang="de-DE" dirty="0" smtClean="0"/>
              <a:t>Südkorea durch </a:t>
            </a:r>
            <a:r>
              <a:rPr lang="de-DE" dirty="0" smtClean="0">
                <a:solidFill>
                  <a:srgbClr val="FF0000"/>
                </a:solidFill>
              </a:rPr>
              <a:t>17 Länder </a:t>
            </a:r>
            <a:r>
              <a:rPr lang="de-DE" dirty="0" smtClean="0"/>
              <a:t>verhängt.</a:t>
            </a:r>
          </a:p>
          <a:p>
            <a:pPr marL="285750" indent="-285750">
              <a:buFont typeface="Arial" panose="020B0604020202020204" pitchFamily="34" charset="0"/>
              <a:buChar char="•"/>
            </a:pPr>
            <a:r>
              <a:rPr lang="de-DE" dirty="0">
                <a:solidFill>
                  <a:srgbClr val="FF0000"/>
                </a:solidFill>
              </a:rPr>
              <a:t>Japan, Vietnam, Singapur, </a:t>
            </a:r>
            <a:r>
              <a:rPr lang="de-DE" dirty="0"/>
              <a:t>Israel, Bahrain und </a:t>
            </a:r>
            <a:r>
              <a:rPr lang="de-DE" dirty="0" smtClean="0"/>
              <a:t>Jordanien haben </a:t>
            </a:r>
            <a:r>
              <a:rPr lang="de-DE" dirty="0"/>
              <a:t>ein Einreiseverbot ausgesprochen für Reisende, die Südkorea in den letzten 14 Tagen besucht haben.  </a:t>
            </a:r>
            <a:endParaRPr lang="de-DE" dirty="0">
              <a:solidFill>
                <a:srgbClr val="FF0000"/>
              </a:solidFill>
            </a:endParaRPr>
          </a:p>
          <a:p>
            <a:pPr marL="285750" indent="-285750">
              <a:buFont typeface="Arial" panose="020B0604020202020204" pitchFamily="34" charset="0"/>
              <a:buChar char="•"/>
            </a:pPr>
            <a:r>
              <a:rPr lang="de-DE" dirty="0" smtClean="0">
                <a:solidFill>
                  <a:srgbClr val="FF0000"/>
                </a:solidFill>
              </a:rPr>
              <a:t>13 Länder </a:t>
            </a:r>
            <a:r>
              <a:rPr lang="de-DE" dirty="0" smtClean="0"/>
              <a:t>haben </a:t>
            </a:r>
            <a:r>
              <a:rPr lang="de-DE" b="1" dirty="0" smtClean="0"/>
              <a:t>Quarantänemaßnahmen verschärft</a:t>
            </a:r>
            <a:r>
              <a:rPr lang="de-DE" dirty="0" smtClean="0">
                <a:solidFill>
                  <a:srgbClr val="FF0000"/>
                </a:solidFill>
              </a:rPr>
              <a:t>.</a:t>
            </a:r>
          </a:p>
          <a:p>
            <a:pPr marL="285750" indent="-285750">
              <a:buFont typeface="Arial" panose="020B0604020202020204" pitchFamily="34" charset="0"/>
              <a:buChar char="•"/>
            </a:pPr>
            <a:r>
              <a:rPr lang="de-DE" dirty="0" smtClean="0">
                <a:solidFill>
                  <a:srgbClr val="FF0000"/>
                </a:solidFill>
              </a:rPr>
              <a:t>22 </a:t>
            </a:r>
            <a:r>
              <a:rPr lang="de-DE" dirty="0">
                <a:solidFill>
                  <a:srgbClr val="FF0000"/>
                </a:solidFill>
              </a:rPr>
              <a:t>Länder, darunter die Niederlande, Frankreich und </a:t>
            </a:r>
            <a:r>
              <a:rPr lang="de-DE" dirty="0" smtClean="0">
                <a:solidFill>
                  <a:srgbClr val="FF0000"/>
                </a:solidFill>
              </a:rPr>
              <a:t>Österreich</a:t>
            </a:r>
            <a:r>
              <a:rPr lang="de-DE" dirty="0" smtClean="0"/>
              <a:t> haben </a:t>
            </a:r>
            <a:r>
              <a:rPr lang="de-DE" dirty="0"/>
              <a:t>entweder eine </a:t>
            </a:r>
            <a:r>
              <a:rPr lang="de-DE" b="1" dirty="0"/>
              <a:t>Reisewarnung</a:t>
            </a:r>
            <a:r>
              <a:rPr lang="de-DE" dirty="0"/>
              <a:t> </a:t>
            </a:r>
            <a:r>
              <a:rPr lang="de-DE" dirty="0" smtClean="0"/>
              <a:t>ausgesprochen </a:t>
            </a:r>
            <a:r>
              <a:rPr lang="de-DE" dirty="0"/>
              <a:t>oder ihren Staatsangehörigen empfohlen, nicht </a:t>
            </a:r>
            <a:r>
              <a:rPr lang="de-DE" dirty="0" smtClean="0"/>
              <a:t>nach </a:t>
            </a:r>
            <a:r>
              <a:rPr lang="de-DE" dirty="0"/>
              <a:t>Südkorea zu reisen</a:t>
            </a:r>
            <a:r>
              <a:rPr lang="de-DE" dirty="0">
                <a:solidFill>
                  <a:srgbClr val="FF0000"/>
                </a:solidFill>
              </a:rPr>
              <a:t>. </a:t>
            </a:r>
            <a:endParaRPr lang="de-DE" dirty="0" smtClean="0">
              <a:solidFill>
                <a:srgbClr val="FF0000"/>
              </a:solidFill>
            </a:endParaRPr>
          </a:p>
          <a:p>
            <a:pPr marL="285750" indent="-285750">
              <a:buFont typeface="Arial" panose="020B0604020202020204" pitchFamily="34" charset="0"/>
              <a:buChar char="•"/>
            </a:pPr>
            <a:r>
              <a:rPr lang="de-DE" dirty="0" smtClean="0">
                <a:solidFill>
                  <a:srgbClr val="FF0000"/>
                </a:solidFill>
              </a:rPr>
              <a:t>Treffen des südkoreanischen Vize-Außenminister </a:t>
            </a:r>
            <a:r>
              <a:rPr lang="de-DE" dirty="0">
                <a:solidFill>
                  <a:srgbClr val="FF0000"/>
                </a:solidFill>
              </a:rPr>
              <a:t>Cho Sei-</a:t>
            </a:r>
            <a:r>
              <a:rPr lang="de-DE" dirty="0" err="1">
                <a:solidFill>
                  <a:srgbClr val="FF0000"/>
                </a:solidFill>
              </a:rPr>
              <a:t>young</a:t>
            </a:r>
            <a:r>
              <a:rPr lang="de-DE" dirty="0">
                <a:solidFill>
                  <a:srgbClr val="FF0000"/>
                </a:solidFill>
              </a:rPr>
              <a:t> </a:t>
            </a:r>
            <a:r>
              <a:rPr lang="de-DE" dirty="0" smtClean="0">
                <a:solidFill>
                  <a:srgbClr val="FF0000"/>
                </a:solidFill>
              </a:rPr>
              <a:t> und des japanischen </a:t>
            </a:r>
            <a:r>
              <a:rPr lang="de-DE" dirty="0" err="1">
                <a:solidFill>
                  <a:srgbClr val="FF0000"/>
                </a:solidFill>
              </a:rPr>
              <a:t>S</a:t>
            </a:r>
            <a:r>
              <a:rPr lang="de-DE" dirty="0" err="1" smtClean="0">
                <a:solidFill>
                  <a:srgbClr val="FF0000"/>
                </a:solidFill>
              </a:rPr>
              <a:t>onderbauftragten</a:t>
            </a:r>
            <a:r>
              <a:rPr lang="de-DE" dirty="0" smtClean="0">
                <a:solidFill>
                  <a:srgbClr val="FF0000"/>
                </a:solidFill>
              </a:rPr>
              <a:t> Koji </a:t>
            </a:r>
            <a:r>
              <a:rPr lang="de-DE" dirty="0" err="1">
                <a:solidFill>
                  <a:srgbClr val="FF0000"/>
                </a:solidFill>
              </a:rPr>
              <a:t>Tomita</a:t>
            </a:r>
            <a:r>
              <a:rPr lang="de-DE" dirty="0">
                <a:solidFill>
                  <a:srgbClr val="FF0000"/>
                </a:solidFill>
              </a:rPr>
              <a:t> </a:t>
            </a:r>
            <a:r>
              <a:rPr lang="de-DE" dirty="0" smtClean="0">
                <a:solidFill>
                  <a:srgbClr val="FF0000"/>
                </a:solidFill>
              </a:rPr>
              <a:t>in </a:t>
            </a:r>
            <a:r>
              <a:rPr lang="de-DE" dirty="0">
                <a:solidFill>
                  <a:srgbClr val="FF0000"/>
                </a:solidFill>
              </a:rPr>
              <a:t>Seoul, um die </a:t>
            </a:r>
            <a:r>
              <a:rPr lang="de-DE" dirty="0" smtClean="0">
                <a:solidFill>
                  <a:srgbClr val="FF0000"/>
                </a:solidFill>
              </a:rPr>
              <a:t>jüngsten Reisebeschränkungen </a:t>
            </a:r>
            <a:r>
              <a:rPr lang="de-DE" dirty="0">
                <a:solidFill>
                  <a:srgbClr val="FF0000"/>
                </a:solidFill>
              </a:rPr>
              <a:t>für koreanische Staatsangehörige zu </a:t>
            </a:r>
            <a:r>
              <a:rPr lang="de-DE" dirty="0" smtClean="0">
                <a:solidFill>
                  <a:srgbClr val="FF0000"/>
                </a:solidFill>
              </a:rPr>
              <a:t>besprechen.</a:t>
            </a:r>
            <a:endParaRPr lang="de-DE" dirty="0">
              <a:solidFill>
                <a:srgbClr val="FF0000"/>
              </a:solidFill>
            </a:endParaRPr>
          </a:p>
          <a:p>
            <a:pPr marL="285750" indent="-285750">
              <a:buFont typeface="Arial" panose="020B0604020202020204" pitchFamily="34" charset="0"/>
              <a:buChar char="•"/>
            </a:pPr>
            <a:endParaRPr lang="de-DE" dirty="0" smtClean="0"/>
          </a:p>
        </p:txBody>
      </p:sp>
      <p:sp>
        <p:nvSpPr>
          <p:cNvPr id="3" name="Textfeld 2"/>
          <p:cNvSpPr txBox="1"/>
          <p:nvPr/>
        </p:nvSpPr>
        <p:spPr>
          <a:xfrm>
            <a:off x="683568" y="5517232"/>
            <a:ext cx="7992888" cy="1061829"/>
          </a:xfrm>
          <a:prstGeom prst="rect">
            <a:avLst/>
          </a:prstGeom>
          <a:noFill/>
        </p:spPr>
        <p:txBody>
          <a:bodyPr wrap="square" rtlCol="0">
            <a:spAutoFit/>
          </a:bodyPr>
          <a:lstStyle/>
          <a:p>
            <a:r>
              <a:rPr lang="de-DE" sz="1050" dirty="0" smtClean="0"/>
              <a:t>Quellen:</a:t>
            </a:r>
          </a:p>
          <a:p>
            <a:r>
              <a:rPr lang="de-DE" sz="1050" dirty="0"/>
              <a:t>https://en.yna.co.kr/view/AEN20200226005655325</a:t>
            </a:r>
            <a:endParaRPr lang="de-DE" sz="1050" dirty="0" smtClean="0"/>
          </a:p>
          <a:p>
            <a:r>
              <a:rPr lang="de-DE" sz="1050" dirty="0">
                <a:hlinkClick r:id="rId3"/>
              </a:rPr>
              <a:t>https://</a:t>
            </a:r>
            <a:r>
              <a:rPr lang="de-DE" sz="1050" dirty="0" smtClean="0">
                <a:hlinkClick r:id="rId3"/>
              </a:rPr>
              <a:t>www.scmp.com/week-asia/health-environment/article/3052129/coronavirus-infected-health-official-leading-south</a:t>
            </a:r>
            <a:endParaRPr lang="de-DE" sz="1050" dirty="0" smtClean="0"/>
          </a:p>
          <a:p>
            <a:r>
              <a:rPr lang="de-DE" sz="1050" dirty="0">
                <a:hlinkClick r:id="rId4"/>
              </a:rPr>
              <a:t>https://</a:t>
            </a:r>
            <a:r>
              <a:rPr lang="de-DE" sz="1050" dirty="0" smtClean="0">
                <a:hlinkClick r:id="rId4"/>
              </a:rPr>
              <a:t>edition.cnn.com/asia/live-news/coronavirus-outbreak-02-24-20-hnk-intl/index.html</a:t>
            </a:r>
            <a:endParaRPr lang="de-DE" sz="1050" dirty="0" smtClean="0"/>
          </a:p>
          <a:p>
            <a:r>
              <a:rPr lang="de-DE" sz="1050" dirty="0"/>
              <a:t>https://www.businesstraveller.com/features/coronavirus-which-flights-to-south-korea-are-cancelled</a:t>
            </a:r>
            <a:r>
              <a:rPr lang="de-DE" sz="1050" dirty="0" smtClean="0"/>
              <a:t>/</a:t>
            </a:r>
          </a:p>
          <a:p>
            <a:endParaRPr lang="de-DE" sz="1050" dirty="0" smtClean="0"/>
          </a:p>
        </p:txBody>
      </p:sp>
    </p:spTree>
    <p:extLst>
      <p:ext uri="{BB962C8B-B14F-4D97-AF65-F5344CB8AC3E}">
        <p14:creationId xmlns:p14="http://schemas.microsoft.com/office/powerpoint/2010/main" val="3483908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a:spLocks noGrp="1"/>
          </p:cNvSpPr>
          <p:nvPr>
            <p:ph idx="4294967295"/>
          </p:nvPr>
        </p:nvSpPr>
        <p:spPr>
          <a:xfrm>
            <a:off x="457200" y="1124744"/>
            <a:ext cx="8280919" cy="3096344"/>
          </a:xfrm>
          <a:prstGeom prst="rect">
            <a:avLst/>
          </a:prstGeom>
        </p:spPr>
        <p:txBody>
          <a:bodyPr>
            <a:normAutofit/>
          </a:bodyPr>
          <a:lstStyle/>
          <a:p>
            <a:pPr>
              <a:buClrTx/>
              <a:buFont typeface="Arial" panose="020B0604020202020204" pitchFamily="34" charset="0"/>
              <a:buChar char="•"/>
            </a:pPr>
            <a:r>
              <a:rPr lang="de-DE" sz="2000" b="1" dirty="0" smtClean="0"/>
              <a:t>978 (+385) Fälle; 54 (+11) Todesfälle</a:t>
            </a:r>
            <a:r>
              <a:rPr lang="de-DE" sz="2000" b="1" dirty="0"/>
              <a:t>; Sterberate: </a:t>
            </a:r>
            <a:r>
              <a:rPr lang="de-DE" sz="2000" b="1" dirty="0" smtClean="0"/>
              <a:t>5,5%</a:t>
            </a:r>
            <a:r>
              <a:rPr lang="de-DE" sz="2000" b="1" dirty="0" smtClean="0">
                <a:solidFill>
                  <a:srgbClr val="FF0000"/>
                </a:solidFill>
              </a:rPr>
              <a:t> </a:t>
            </a:r>
          </a:p>
          <a:p>
            <a:pPr>
              <a:buClrTx/>
              <a:buFont typeface="Arial" panose="020B0604020202020204" pitchFamily="34" charset="0"/>
              <a:buChar char="•"/>
            </a:pPr>
            <a:r>
              <a:rPr lang="de-DE" sz="2000" dirty="0" smtClean="0"/>
              <a:t>Mehrheit der Fälle in Teheran (n=349, 35,7%) gefolgt von </a:t>
            </a:r>
            <a:r>
              <a:rPr lang="de-DE" sz="2000" dirty="0" err="1" smtClean="0"/>
              <a:t>Qom</a:t>
            </a:r>
            <a:r>
              <a:rPr lang="de-DE" sz="2000" dirty="0" smtClean="0"/>
              <a:t> (n=139, 14,2%), </a:t>
            </a:r>
            <a:r>
              <a:rPr lang="de-DE" sz="2000" dirty="0" err="1" smtClean="0"/>
              <a:t>Guilan</a:t>
            </a:r>
            <a:r>
              <a:rPr lang="de-DE" sz="2000" dirty="0" smtClean="0"/>
              <a:t> (n=101, 10,3%), </a:t>
            </a:r>
            <a:r>
              <a:rPr lang="de-DE" sz="2000" dirty="0" err="1" smtClean="0"/>
              <a:t>Markazi</a:t>
            </a:r>
            <a:r>
              <a:rPr lang="de-DE" sz="2000" dirty="0" smtClean="0"/>
              <a:t> (n=67, 6,9%)</a:t>
            </a:r>
          </a:p>
          <a:p>
            <a:pPr>
              <a:buClrTx/>
              <a:buFont typeface="Arial" panose="020B0604020202020204" pitchFamily="34" charset="0"/>
              <a:buChar char="•"/>
            </a:pPr>
            <a:r>
              <a:rPr lang="de-DE" sz="2000" dirty="0"/>
              <a:t>Mehrere Länder haben Einreiseverbote und Reisebeschränkungen für Reisende aus Iran verhängt</a:t>
            </a:r>
            <a:endParaRPr lang="de-DE" sz="2000" dirty="0" smtClean="0"/>
          </a:p>
          <a:p>
            <a:pPr lvl="1">
              <a:buClrTx/>
              <a:buFont typeface="Arial" panose="020B0604020202020204" pitchFamily="34" charset="0"/>
              <a:buChar char="•"/>
            </a:pPr>
            <a:r>
              <a:rPr lang="en-US" dirty="0" smtClean="0"/>
              <a:t>US </a:t>
            </a:r>
            <a:r>
              <a:rPr lang="en-US" dirty="0"/>
              <a:t>CDC, </a:t>
            </a:r>
            <a:r>
              <a:rPr lang="de-DE" dirty="0"/>
              <a:t>Warnungen der Stufe 3 („Verschiebung nicht notwendiger Reisen“) für Reisende nach </a:t>
            </a:r>
            <a:r>
              <a:rPr lang="de-DE" dirty="0" smtClean="0"/>
              <a:t>Iran </a:t>
            </a:r>
            <a:r>
              <a:rPr lang="de-DE" dirty="0"/>
              <a:t>(</a:t>
            </a:r>
            <a:r>
              <a:rPr lang="de-DE" dirty="0" smtClean="0"/>
              <a:t>28.02.2020)</a:t>
            </a:r>
          </a:p>
          <a:p>
            <a:pPr>
              <a:buClrTx/>
              <a:buFont typeface="Arial" panose="020B0604020202020204" pitchFamily="34" charset="0"/>
              <a:buChar char="•"/>
            </a:pPr>
            <a:r>
              <a:rPr lang="de-DE" sz="2000" dirty="0" smtClean="0"/>
              <a:t>Alle Landesgrenzen geschlossen</a:t>
            </a:r>
          </a:p>
          <a:p>
            <a:pPr>
              <a:buClrTx/>
              <a:buFont typeface="Arial" panose="020B0604020202020204" pitchFamily="34" charset="0"/>
              <a:buChar char="•"/>
            </a:pPr>
            <a:endParaRPr lang="de-DE" sz="2000" dirty="0"/>
          </a:p>
        </p:txBody>
      </p:sp>
      <p:sp>
        <p:nvSpPr>
          <p:cNvPr id="3" name="AutoShape 2" descr="Bildergebnis für Qom ma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Titel 1"/>
          <p:cNvSpPr txBox="1">
            <a:spLocks/>
          </p:cNvSpPr>
          <p:nvPr/>
        </p:nvSpPr>
        <p:spPr>
          <a:xfrm>
            <a:off x="457200" y="188640"/>
            <a:ext cx="8363272" cy="720080"/>
          </a:xfrm>
          <a:prstGeom prst="rect">
            <a:avLst/>
          </a:prstGeom>
          <a:solidFill>
            <a:schemeClr val="tx2">
              <a:lumMod val="40000"/>
              <a:lumOff val="60000"/>
            </a:schemeClr>
          </a:solidFill>
        </p:spPr>
        <p:txBody>
          <a:bodyPr vert="horz" lIns="0" tIns="0" rIns="0" bIns="0" rtlCol="0" anchor="t" anchorCtr="0">
            <a:noAutofit/>
          </a:bodyPr>
          <a:lst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a:lstStyle>
          <a:p>
            <a:r>
              <a:rPr lang="de-DE" sz="3200" smtClean="0"/>
              <a:t>COVID 19/Iran</a:t>
            </a:r>
            <a:endParaRPr lang="de-DE" sz="3200" dirty="0"/>
          </a:p>
        </p:txBody>
      </p:sp>
      <p:graphicFrame>
        <p:nvGraphicFramePr>
          <p:cNvPr id="6" name="Diagramm 5"/>
          <p:cNvGraphicFramePr>
            <a:graphicFrameLocks/>
          </p:cNvGraphicFramePr>
          <p:nvPr>
            <p:extLst>
              <p:ext uri="{D42A27DB-BD31-4B8C-83A1-F6EECF244321}">
                <p14:modId xmlns:p14="http://schemas.microsoft.com/office/powerpoint/2010/main" val="1660040254"/>
              </p:ext>
            </p:extLst>
          </p:nvPr>
        </p:nvGraphicFramePr>
        <p:xfrm>
          <a:off x="460375" y="3861048"/>
          <a:ext cx="3057525"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9805" y="3356992"/>
            <a:ext cx="235267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5132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457200" y="188640"/>
            <a:ext cx="8363272" cy="720080"/>
          </a:xfrm>
          <a:solidFill>
            <a:schemeClr val="tx2">
              <a:lumMod val="40000"/>
              <a:lumOff val="60000"/>
            </a:schemeClr>
          </a:solidFill>
        </p:spPr>
        <p:txBody>
          <a:bodyPr>
            <a:noAutofit/>
          </a:bodyPr>
          <a:lstStyle/>
          <a:p>
            <a:r>
              <a:rPr lang="de-DE" sz="3200" dirty="0" smtClean="0"/>
              <a:t>COVID 19/Iran</a:t>
            </a:r>
            <a:endParaRPr lang="de-DE"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1"/>
            <a:ext cx="8280920" cy="4504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611560" y="5877272"/>
            <a:ext cx="7704856" cy="584775"/>
          </a:xfrm>
          <a:prstGeom prst="rect">
            <a:avLst/>
          </a:prstGeom>
          <a:noFill/>
        </p:spPr>
        <p:txBody>
          <a:bodyPr wrap="square" rtlCol="0">
            <a:spAutoFit/>
          </a:bodyPr>
          <a:lstStyle/>
          <a:p>
            <a:r>
              <a:rPr lang="de-DE" dirty="0" smtClean="0"/>
              <a:t>Länder mit Fällen, die mit Iran verlinkt sind (Stand 01.03)</a:t>
            </a:r>
          </a:p>
          <a:p>
            <a:r>
              <a:rPr lang="de-DE" sz="1400" dirty="0" smtClean="0"/>
              <a:t>Quelle: </a:t>
            </a:r>
            <a:r>
              <a:rPr lang="de-DE" sz="1400" dirty="0"/>
              <a:t>https://en.wikipedia.org/wiki/2020_coronavirus_outbreak_in_Iran</a:t>
            </a:r>
          </a:p>
        </p:txBody>
      </p:sp>
    </p:spTree>
    <p:extLst>
      <p:ext uri="{BB962C8B-B14F-4D97-AF65-F5344CB8AC3E}">
        <p14:creationId xmlns:p14="http://schemas.microsoft.com/office/powerpoint/2010/main" val="588302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9" y="4065809"/>
            <a:ext cx="5580111" cy="2800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a:t>
            </a:r>
            <a:r>
              <a:rPr lang="de-DE" sz="2400" dirty="0">
                <a:latin typeface="ScalaSansPro-Bold" pitchFamily="50" charset="0"/>
              </a:rPr>
              <a:t>2</a:t>
            </a:r>
            <a:r>
              <a:rPr lang="de-DE" sz="2400" dirty="0" smtClean="0">
                <a:latin typeface="ScalaSansPro-Bold" pitchFamily="50" charset="0"/>
              </a:rPr>
              <a:t>. </a:t>
            </a:r>
            <a:r>
              <a:rPr lang="de-DE" sz="2400" dirty="0">
                <a:latin typeface="ScalaSansPro-Bold" pitchFamily="50" charset="0"/>
              </a:rPr>
              <a:t>März 2020</a:t>
            </a:r>
            <a:endParaRPr lang="en-GB" sz="2400" dirty="0">
              <a:latin typeface="ScalaSansPro-Bold" pitchFamily="50" charset="0"/>
            </a:endParaRPr>
          </a:p>
        </p:txBody>
      </p:sp>
      <p:cxnSp>
        <p:nvCxnSpPr>
          <p:cNvPr id="11" name="Gerade Verbindung 10"/>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2" name="AutoShape 2" descr="Distribution of COVID-19 cases by continent (except China), as of 24 February 2020 (according to the applied case definition in the countri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2994309039"/>
              </p:ext>
            </p:extLst>
          </p:nvPr>
        </p:nvGraphicFramePr>
        <p:xfrm>
          <a:off x="191576" y="1052736"/>
          <a:ext cx="8664900" cy="1565192"/>
        </p:xfrm>
        <a:graphic>
          <a:graphicData uri="http://schemas.openxmlformats.org/drawingml/2006/table">
            <a:tbl>
              <a:tblPr firstRow="1" firstCol="1" bandRow="1">
                <a:tableStyleId>{3B4B98B0-60AC-42C2-AFA5-B58CD77FA1E5}</a:tableStyleId>
              </a:tblPr>
              <a:tblGrid>
                <a:gridCol w="1427209"/>
                <a:gridCol w="717249"/>
                <a:gridCol w="1142367"/>
                <a:gridCol w="1143173"/>
                <a:gridCol w="1143173"/>
                <a:gridCol w="1028695"/>
                <a:gridCol w="1142367"/>
                <a:gridCol w="920667"/>
              </a:tblGrid>
              <a:tr h="537232">
                <a:tc>
                  <a:txBody>
                    <a:bodyPr/>
                    <a:lstStyle/>
                    <a:p>
                      <a:pPr algn="ctr">
                        <a:lnSpc>
                          <a:spcPct val="115000"/>
                        </a:lnSpc>
                        <a:spcAft>
                          <a:spcPts val="0"/>
                        </a:spcAft>
                      </a:pPr>
                      <a:r>
                        <a:rPr lang="de-DE" sz="1600" dirty="0">
                          <a:effectLst/>
                        </a:rPr>
                        <a:t> </a:t>
                      </a:r>
                      <a:endParaRPr lang="de-DE" sz="16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Fälle*  </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Ernsthaft erkrankt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latin typeface="Calibri"/>
                          <a:ea typeface="Calibri"/>
                          <a:cs typeface="Times New Roman"/>
                        </a:rPr>
                        <a:t>Genesene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Neue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a:effectLst/>
                        </a:rPr>
                        <a:t>Insgesamt Todesfälle**</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dirty="0" smtClean="0">
                          <a:effectLst/>
                        </a:rPr>
                        <a:t>Sterberate</a:t>
                      </a:r>
                      <a:endParaRPr lang="de-DE" sz="1400" b="1" dirty="0">
                        <a:effectLst/>
                        <a:latin typeface="Calibri"/>
                        <a:ea typeface="Calibri"/>
                        <a:cs typeface="Times New Roman"/>
                      </a:endParaRPr>
                    </a:p>
                  </a:txBody>
                  <a:tcPr marL="68580" marR="68580" marT="0" marB="0"/>
                </a:tc>
              </a:tr>
              <a:tr h="537232">
                <a:tc>
                  <a:txBody>
                    <a:bodyPr/>
                    <a:lstStyle/>
                    <a:p>
                      <a:pPr algn="ctr">
                        <a:lnSpc>
                          <a:spcPct val="115000"/>
                        </a:lnSpc>
                        <a:spcAft>
                          <a:spcPts val="0"/>
                        </a:spcAft>
                      </a:pPr>
                      <a:r>
                        <a:rPr lang="de-DE" sz="1400" dirty="0">
                          <a:effectLst/>
                        </a:rPr>
                        <a:t>Außerhalb China</a:t>
                      </a:r>
                    </a:p>
                    <a:p>
                      <a:pPr algn="ctr">
                        <a:lnSpc>
                          <a:spcPct val="115000"/>
                        </a:lnSpc>
                        <a:spcAft>
                          <a:spcPts val="0"/>
                        </a:spcAft>
                      </a:pPr>
                      <a:r>
                        <a:rPr lang="de-DE" sz="1400" dirty="0" smtClean="0">
                          <a:effectLst/>
                        </a:rPr>
                        <a:t>(64 </a:t>
                      </a:r>
                      <a:r>
                        <a:rPr lang="de-DE" sz="1400" dirty="0">
                          <a:effectLst/>
                        </a:rPr>
                        <a:t>Länder)</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+1.884</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8.898</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mind. 285</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547</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+28</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134</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1,5%</a:t>
                      </a:r>
                      <a:endParaRPr lang="de-DE" sz="1400" b="1" dirty="0">
                        <a:effectLst/>
                        <a:latin typeface="Calibri"/>
                        <a:ea typeface="Calibri"/>
                        <a:cs typeface="Times New Roman"/>
                      </a:endParaRPr>
                    </a:p>
                  </a:txBody>
                  <a:tcPr marL="68580" marR="68580" marT="0" marB="0" anchor="ctr"/>
                </a:tc>
              </a:tr>
              <a:tr h="293688">
                <a:tc>
                  <a:txBody>
                    <a:bodyPr/>
                    <a:lstStyle/>
                    <a:p>
                      <a:pPr algn="ctr">
                        <a:lnSpc>
                          <a:spcPct val="115000"/>
                        </a:lnSpc>
                        <a:spcAft>
                          <a:spcPts val="0"/>
                        </a:spcAft>
                      </a:pPr>
                      <a:r>
                        <a:rPr lang="de-DE" sz="1400" dirty="0">
                          <a:effectLst/>
                        </a:rPr>
                        <a:t>Europa </a:t>
                      </a:r>
                      <a:r>
                        <a:rPr lang="de-DE" sz="1400" dirty="0" smtClean="0">
                          <a:effectLst/>
                        </a:rPr>
                        <a:t>(17 Länder</a:t>
                      </a:r>
                      <a:r>
                        <a:rPr lang="de-DE" sz="1400" dirty="0">
                          <a:effectLst/>
                        </a:rPr>
                        <a:t>)</a:t>
                      </a:r>
                      <a:endParaRPr lang="de-DE" sz="14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de-DE" sz="1400" b="1" dirty="0" smtClean="0">
                          <a:effectLst/>
                        </a:rPr>
                        <a:t>+727</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2.224</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158</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Calibri"/>
                          <a:ea typeface="Calibri"/>
                          <a:cs typeface="Times New Roman"/>
                        </a:rPr>
                        <a:t>125</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a:effectLst/>
                        </a:rPr>
                        <a:t> </a:t>
                      </a:r>
                      <a:r>
                        <a:rPr lang="de-DE" sz="1400" b="1" dirty="0" smtClean="0">
                          <a:effectLst/>
                        </a:rPr>
                        <a:t>+6</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latin typeface="+mn-lt"/>
                          <a:ea typeface="+mn-ea"/>
                          <a:cs typeface="+mn-cs"/>
                        </a:rPr>
                        <a:t>37</a:t>
                      </a:r>
                      <a:endParaRPr lang="de-DE" sz="14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de-DE" sz="1400" b="1" dirty="0" smtClean="0">
                          <a:effectLst/>
                        </a:rPr>
                        <a:t>1,7%</a:t>
                      </a:r>
                      <a:endParaRPr lang="de-DE" sz="1400" b="1" dirty="0">
                        <a:effectLst/>
                        <a:latin typeface="Calibri"/>
                        <a:ea typeface="Calibri"/>
                        <a:cs typeface="Times New Roman"/>
                      </a:endParaRPr>
                    </a:p>
                  </a:txBody>
                  <a:tcPr marL="68580" marR="68580" marT="0" marB="0" anchor="ctr"/>
                </a:tc>
              </a:tr>
            </a:tbl>
          </a:graphicData>
        </a:graphic>
      </p:graphicFrame>
      <p:sp>
        <p:nvSpPr>
          <p:cNvPr id="3" name="Rechteck 2"/>
          <p:cNvSpPr/>
          <p:nvPr/>
        </p:nvSpPr>
        <p:spPr>
          <a:xfrm>
            <a:off x="155573" y="2633658"/>
            <a:ext cx="8736905" cy="1600438"/>
          </a:xfrm>
          <a:prstGeom prst="rect">
            <a:avLst/>
          </a:prstGeom>
        </p:spPr>
        <p:txBody>
          <a:bodyPr wrap="square">
            <a:spAutoFit/>
          </a:bodyPr>
          <a:lstStyle/>
          <a:p>
            <a:pPr lvl="0"/>
            <a:r>
              <a:rPr lang="de-DE" sz="1400" dirty="0" smtClean="0">
                <a:ea typeface="Calibri"/>
                <a:cs typeface="Times New Roman"/>
              </a:rPr>
              <a:t>*Neue Fälle in: </a:t>
            </a:r>
            <a:r>
              <a:rPr lang="de-DE" sz="1400" dirty="0" smtClean="0"/>
              <a:t>Algerien (2), Ägypten (1), </a:t>
            </a:r>
            <a:r>
              <a:rPr lang="de-DE" sz="1400" dirty="0" smtClean="0">
                <a:solidFill>
                  <a:srgbClr val="FF0000"/>
                </a:solidFill>
              </a:rPr>
              <a:t>Armenien (1)</a:t>
            </a:r>
            <a:r>
              <a:rPr lang="de-DE" sz="1400" dirty="0" smtClean="0"/>
              <a:t>, Australien (4), Bahrain (6), Belgien (1), Brasilien (1), Dänemark (1), Deutschland (51), </a:t>
            </a:r>
            <a:r>
              <a:rPr lang="de-DE" sz="1400" dirty="0" smtClean="0">
                <a:solidFill>
                  <a:srgbClr val="FF0000"/>
                </a:solidFill>
              </a:rPr>
              <a:t>Dom. Rep. (1), </a:t>
            </a:r>
            <a:r>
              <a:rPr lang="de-DE" sz="1400" dirty="0" smtClean="0"/>
              <a:t>Finnland (3), Frankreich (30), </a:t>
            </a:r>
            <a:r>
              <a:rPr lang="de-DE" sz="1400" dirty="0" smtClean="0">
                <a:solidFill>
                  <a:srgbClr val="FF0000"/>
                </a:solidFill>
              </a:rPr>
              <a:t>Indonesien (2)</a:t>
            </a:r>
            <a:r>
              <a:rPr lang="de-DE" sz="1400" dirty="0" smtClean="0"/>
              <a:t>, Irak (6), Iran (385), Island (2), Irak (3), Italien (566), Japan (15), Kanada (4), Katar (2), Kroatien (1), Kuweit (1), Libanon (6), Malaysia (4), Mexico (1), Niederlande (3), Norwegen (4), Österreich (5), San Marino (7), Schweden (1), Schweiz (6), Singapur (4), Spanien (26), Südkorea (686), Thailand (1), </a:t>
            </a:r>
            <a:r>
              <a:rPr lang="de-DE" sz="1400" dirty="0" smtClean="0">
                <a:solidFill>
                  <a:srgbClr val="FF0000"/>
                </a:solidFill>
              </a:rPr>
              <a:t>Tschechien (3)</a:t>
            </a:r>
            <a:r>
              <a:rPr lang="de-DE" sz="1400" dirty="0" smtClean="0"/>
              <a:t>, USA (18), VAE (2), UK (13) </a:t>
            </a:r>
          </a:p>
          <a:p>
            <a:pPr lvl="0"/>
            <a:r>
              <a:rPr lang="de-DE" sz="1400" dirty="0" smtClean="0">
                <a:ea typeface="Calibri"/>
                <a:cs typeface="Times New Roman"/>
              </a:rPr>
              <a:t>**Todesfälle</a:t>
            </a:r>
            <a:r>
              <a:rPr lang="de-DE" sz="1400" dirty="0">
                <a:ea typeface="Calibri"/>
                <a:cs typeface="Times New Roman"/>
              </a:rPr>
              <a:t>: </a:t>
            </a:r>
            <a:r>
              <a:rPr lang="de-DE" sz="1400" dirty="0" smtClean="0">
                <a:ea typeface="Calibri"/>
                <a:cs typeface="Times New Roman"/>
              </a:rPr>
              <a:t>Australien (1), Kreuzfahrtschiff (6), Frankreich (2), </a:t>
            </a:r>
            <a:r>
              <a:rPr lang="de-DE" sz="1400" dirty="0" smtClean="0">
                <a:solidFill>
                  <a:srgbClr val="FF0000"/>
                </a:solidFill>
                <a:ea typeface="Calibri"/>
                <a:cs typeface="Times New Roman"/>
              </a:rPr>
              <a:t>Iran(54)</a:t>
            </a:r>
            <a:r>
              <a:rPr lang="de-DE" sz="1400" dirty="0" smtClean="0">
                <a:ea typeface="Calibri"/>
                <a:cs typeface="Times New Roman"/>
              </a:rPr>
              <a:t>, </a:t>
            </a:r>
            <a:r>
              <a:rPr lang="de-DE" sz="1400" dirty="0" smtClean="0">
                <a:solidFill>
                  <a:srgbClr val="FF0000"/>
                </a:solidFill>
                <a:ea typeface="Calibri"/>
                <a:cs typeface="Times New Roman"/>
              </a:rPr>
              <a:t>Italien (34), </a:t>
            </a:r>
            <a:r>
              <a:rPr lang="de-DE" sz="1400" dirty="0" smtClean="0">
                <a:ea typeface="Calibri"/>
                <a:cs typeface="Times New Roman"/>
              </a:rPr>
              <a:t>Japan (6), Philippinen (1), </a:t>
            </a:r>
            <a:r>
              <a:rPr lang="de-DE" sz="1400" dirty="0" smtClean="0">
                <a:solidFill>
                  <a:srgbClr val="FF0000"/>
                </a:solidFill>
                <a:ea typeface="Calibri"/>
                <a:cs typeface="Times New Roman"/>
              </a:rPr>
              <a:t>San Marino (1), Südkorea (26), Thailand (1), USA (2)</a:t>
            </a:r>
            <a:endParaRPr lang="de-DE" sz="1400" dirty="0">
              <a:solidFill>
                <a:srgbClr val="FF0000"/>
              </a:solidFill>
              <a:ea typeface="Calibri"/>
              <a:cs typeface="Times New Roman"/>
            </a:endParaRPr>
          </a:p>
        </p:txBody>
      </p:sp>
      <p:sp>
        <p:nvSpPr>
          <p:cNvPr id="9" name="Textfeld 8"/>
          <p:cNvSpPr txBox="1"/>
          <p:nvPr/>
        </p:nvSpPr>
        <p:spPr>
          <a:xfrm>
            <a:off x="307975" y="6487030"/>
            <a:ext cx="3111897" cy="307777"/>
          </a:xfrm>
          <a:prstGeom prst="rect">
            <a:avLst/>
          </a:prstGeom>
          <a:noFill/>
        </p:spPr>
        <p:txBody>
          <a:bodyPr wrap="square" rtlCol="0">
            <a:spAutoFit/>
          </a:bodyPr>
          <a:lstStyle/>
          <a:p>
            <a:pPr algn="r"/>
            <a:r>
              <a:rPr lang="de-DE" sz="1400" b="1" i="1" dirty="0" smtClean="0"/>
              <a:t>ECDC ; </a:t>
            </a:r>
            <a:r>
              <a:rPr lang="de-DE" sz="1400" b="1" i="1" dirty="0"/>
              <a:t>Stand </a:t>
            </a:r>
            <a:r>
              <a:rPr lang="de-DE" sz="1400" b="1" i="1" dirty="0" smtClean="0"/>
              <a:t>01.03.2020</a:t>
            </a:r>
            <a:endParaRPr lang="de-DE" sz="1400" b="1" i="1" dirty="0"/>
          </a:p>
        </p:txBody>
      </p:sp>
    </p:spTree>
    <p:extLst>
      <p:ext uri="{BB962C8B-B14F-4D97-AF65-F5344CB8AC3E}">
        <p14:creationId xmlns:p14="http://schemas.microsoft.com/office/powerpoint/2010/main" val="2319717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
          <p:cNvSpPr>
            <a:spLocks noGrp="1"/>
          </p:cNvSpPr>
          <p:nvPr>
            <p:ph type="title"/>
          </p:nvPr>
        </p:nvSpPr>
        <p:spPr>
          <a:xfrm>
            <a:off x="457200" y="548680"/>
            <a:ext cx="8092592" cy="369332"/>
          </a:xfrm>
        </p:spPr>
        <p:txBody>
          <a:bodyPr/>
          <a:lstStyle/>
          <a:p>
            <a:r>
              <a:rPr lang="de-DE" sz="2400" dirty="0">
                <a:latin typeface="ScalaSansPro-Bold" pitchFamily="50" charset="0"/>
              </a:rPr>
              <a:t>Update </a:t>
            </a:r>
            <a:r>
              <a:rPr lang="de-DE" sz="2400" dirty="0" smtClean="0">
                <a:latin typeface="ScalaSansPro-Bold" pitchFamily="50" charset="0"/>
              </a:rPr>
              <a:t>zu COVID-19, </a:t>
            </a:r>
            <a:r>
              <a:rPr lang="de-DE" sz="2400" dirty="0">
                <a:latin typeface="ScalaSansPro-Bold" pitchFamily="50" charset="0"/>
              </a:rPr>
              <a:t>1. März 2020</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01.03.2020</a:t>
            </a:r>
            <a:endParaRPr lang="de-DE" dirty="0"/>
          </a:p>
        </p:txBody>
      </p:sp>
      <p:graphicFrame>
        <p:nvGraphicFramePr>
          <p:cNvPr id="2" name="Tabelle 1"/>
          <p:cNvGraphicFramePr>
            <a:graphicFrameLocks noGrp="1"/>
          </p:cNvGraphicFramePr>
          <p:nvPr>
            <p:extLst>
              <p:ext uri="{D42A27DB-BD31-4B8C-83A1-F6EECF244321}">
                <p14:modId xmlns:p14="http://schemas.microsoft.com/office/powerpoint/2010/main" val="3401496516"/>
              </p:ext>
            </p:extLst>
          </p:nvPr>
        </p:nvGraphicFramePr>
        <p:xfrm>
          <a:off x="467545" y="1268760"/>
          <a:ext cx="7937950" cy="4890486"/>
        </p:xfrm>
        <a:graphic>
          <a:graphicData uri="http://schemas.openxmlformats.org/drawingml/2006/table">
            <a:tbl>
              <a:tblPr firstRow="1" firstCol="1" bandRow="1"/>
              <a:tblGrid>
                <a:gridCol w="1826071"/>
                <a:gridCol w="1078719"/>
                <a:gridCol w="1193696"/>
                <a:gridCol w="1161399"/>
                <a:gridCol w="1121997"/>
                <a:gridCol w="1556068"/>
              </a:tblGrid>
              <a:tr h="601179">
                <a:tc>
                  <a:txBody>
                    <a:bodyPr/>
                    <a:lstStyle/>
                    <a:p>
                      <a:pPr>
                        <a:lnSpc>
                          <a:spcPct val="115000"/>
                        </a:lnSpc>
                        <a:spcAft>
                          <a:spcPts val="0"/>
                        </a:spcAft>
                      </a:pPr>
                      <a:r>
                        <a:rPr lang="de-DE" sz="1100" b="1" dirty="0">
                          <a:effectLst/>
                          <a:latin typeface="Cambria"/>
                          <a:ea typeface="Times New Roman"/>
                          <a:cs typeface="Times New Roman"/>
                        </a:rPr>
                        <a:t>Provinz</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Kumulative Inzidenz /100.000 EW</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dirty="0">
                          <a:effectLst/>
                          <a:latin typeface="Cambria"/>
                          <a:ea typeface="Times New Roman"/>
                          <a:cs typeface="Times New Roman"/>
                        </a:rPr>
                        <a:t>Δ </a:t>
                      </a:r>
                      <a:endParaRPr lang="de-DE" sz="1100" dirty="0">
                        <a:effectLst/>
                        <a:latin typeface="Calibri"/>
                        <a:ea typeface="Calibri"/>
                        <a:cs typeface="Times New Roman"/>
                      </a:endParaRPr>
                    </a:p>
                    <a:p>
                      <a:pPr algn="ctr">
                        <a:lnSpc>
                          <a:spcPct val="115000"/>
                        </a:lnSpc>
                        <a:spcAft>
                          <a:spcPts val="0"/>
                        </a:spcAft>
                      </a:pPr>
                      <a:r>
                        <a:rPr lang="de-DE" sz="1000" dirty="0">
                          <a:effectLst/>
                          <a:latin typeface="Cambria"/>
                          <a:ea typeface="Times New Roman"/>
                          <a:cs typeface="Times New Roman"/>
                        </a:rPr>
                        <a:t>(zum Vortag, absolut)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Trend</a:t>
                      </a:r>
                      <a:endParaRPr lang="de-DE" sz="1100">
                        <a:effectLst/>
                        <a:latin typeface="Calibri"/>
                        <a:ea typeface="Calibri"/>
                        <a:cs typeface="Times New Roman"/>
                      </a:endParaRPr>
                    </a:p>
                    <a:p>
                      <a:pPr>
                        <a:lnSpc>
                          <a:spcPct val="115000"/>
                        </a:lnSpc>
                        <a:spcAft>
                          <a:spcPts val="0"/>
                        </a:spcAft>
                      </a:pPr>
                      <a:r>
                        <a:rPr lang="de-DE" sz="1000">
                          <a:effectLst/>
                          <a:latin typeface="Cambria"/>
                          <a:ea typeface="Times New Roman"/>
                          <a:cs typeface="Times New Roman"/>
                        </a:rPr>
                        <a:t>(exponentieller Anstieg)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Maßnahmen</a:t>
                      </a:r>
                      <a:r>
                        <a:rPr lang="de-DE" sz="1100" b="1" baseline="30000">
                          <a:effectLst/>
                          <a:latin typeface="Cambria"/>
                          <a:ea typeface="Times New Roman"/>
                          <a:cs typeface="Times New Roman"/>
                        </a:rPr>
                        <a:t>1</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mbria"/>
                          <a:ea typeface="Times New Roman"/>
                          <a:cs typeface="Times New Roman"/>
                        </a:rPr>
                        <a:t>Bekannte exportierte Fälle ins Ausland</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28575"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CHINA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5,6</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mn-lt"/>
                          <a:ea typeface="Calibri"/>
                          <a:cs typeface="Calibri"/>
                        </a:rPr>
                        <a:t>+204</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Ja (multiple)</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28575"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solidFill>
                            <a:srgbClr val="FF0000"/>
                          </a:solidFill>
                          <a:effectLst/>
                          <a:latin typeface="Cambria"/>
                          <a:ea typeface="Times New Roman"/>
                          <a:cs typeface="Times New Roman"/>
                        </a:rPr>
                        <a:t>Hubei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Times New Roman"/>
                        </a:rPr>
                        <a:t>113,4</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tabLst>
                          <a:tab pos="114300" algn="l"/>
                        </a:tabLst>
                      </a:pPr>
                      <a:r>
                        <a:rPr lang="en-US" sz="1100" dirty="0" smtClean="0">
                          <a:effectLst/>
                          <a:latin typeface="+mn-lt"/>
                          <a:ea typeface="Calibri"/>
                          <a:cs typeface="Calibri"/>
                        </a:rPr>
                        <a:t>+196</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b="1">
                          <a:effectLst/>
                          <a:latin typeface="Calibri"/>
                          <a:ea typeface="Calibri"/>
                          <a:cs typeface="Times New Roman"/>
                        </a:rPr>
                        <a:t>+</a:t>
                      </a:r>
                      <a:r>
                        <a:rPr lang="en-US" sz="1100">
                          <a:effectLst/>
                          <a:latin typeface="Calibri"/>
                          <a:ea typeface="Calibri"/>
                          <a:cs typeface="Times New Roman"/>
                        </a:rPr>
                        <a:t> (multiple)</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01179">
                <a:tc>
                  <a:txBody>
                    <a:bodyPr/>
                    <a:lstStyle/>
                    <a:p>
                      <a:pPr>
                        <a:lnSpc>
                          <a:spcPct val="115000"/>
                        </a:lnSpc>
                        <a:spcAft>
                          <a:spcPts val="0"/>
                        </a:spcAft>
                      </a:pPr>
                      <a:r>
                        <a:rPr lang="de-DE" sz="1100" b="1">
                          <a:effectLst/>
                          <a:latin typeface="Cambria"/>
                          <a:ea typeface="Times New Roman"/>
                          <a:cs typeface="Times New Roman"/>
                        </a:rPr>
                        <a:t>Zhejiang (v.a. </a:t>
                      </a:r>
                      <a:r>
                        <a:rPr lang="de-DE" sz="1100" b="1">
                          <a:solidFill>
                            <a:srgbClr val="FF0000"/>
                          </a:solidFill>
                          <a:effectLst/>
                          <a:latin typeface="Cambria"/>
                          <a:ea typeface="Times New Roman"/>
                          <a:cs typeface="Times New Roman"/>
                        </a:rPr>
                        <a:t>Wenzhou, Hangzhou, Ningbo und Taizhou</a:t>
                      </a:r>
                      <a:r>
                        <a:rPr lang="de-DE" sz="1100" b="1">
                          <a:effectLst/>
                          <a:latin typeface="Cambria"/>
                          <a:ea typeface="Times New Roman"/>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2,13</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effectLst/>
                          <a:latin typeface="Cambria"/>
                          <a:ea typeface="Times New Roman"/>
                          <a:cs typeface="Times New Roman"/>
                        </a:rPr>
                        <a:t>J</a:t>
                      </a:r>
                      <a:r>
                        <a:rPr lang="de-DE" sz="1100" b="1">
                          <a:effectLst/>
                          <a:latin typeface="Cambria"/>
                          <a:ea typeface="Times New Roman"/>
                          <a:cs typeface="Times New Roman"/>
                        </a:rPr>
                        <a:t>iangxi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2,02</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gn="just">
                        <a:lnSpc>
                          <a:spcPct val="115000"/>
                        </a:lnSpc>
                        <a:spcAft>
                          <a:spcPts val="0"/>
                        </a:spcAft>
                      </a:pPr>
                      <a:r>
                        <a:rPr lang="en-US" sz="1100" b="1">
                          <a:effectLst/>
                          <a:latin typeface="Cambria"/>
                          <a:ea typeface="Times New Roman"/>
                          <a:cs typeface="Times New Roman"/>
                        </a:rPr>
                        <a:t>Hainan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1,83</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en-US" sz="1100" b="1">
                          <a:effectLst/>
                          <a:latin typeface="Cambria"/>
                          <a:ea typeface="Times New Roman"/>
                          <a:cs typeface="Times New Roman"/>
                        </a:rPr>
                        <a:t>Chongqing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Times New Roman"/>
                        </a:rPr>
                        <a:t>1,87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en-US" sz="1100"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US" sz="1100">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en-US" sz="1100" b="1">
                          <a:effectLst/>
                          <a:latin typeface="Cambria"/>
                          <a:ea typeface="Times New Roman"/>
                          <a:cs typeface="Times New Roman"/>
                        </a:rPr>
                        <a:t>Bejing</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1,90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Calibri"/>
                        </a:rPr>
                        <a:t>+2</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 (Russland)</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a:effectLst/>
                          <a:latin typeface="Cambria"/>
                          <a:ea typeface="Times New Roman"/>
                          <a:cs typeface="Times New Roman"/>
                        </a:rPr>
                        <a:t>Anhui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1,58</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Macau</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1,50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b="1">
                          <a:effectLst/>
                          <a:latin typeface="Calibri"/>
                          <a:ea typeface="Calibri"/>
                          <a:cs typeface="Times New Roman"/>
                        </a:rPr>
                        <a:t>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 (Malaysia, Südkorea)</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89104">
                <a:tc>
                  <a:txBody>
                    <a:bodyPr/>
                    <a:lstStyle/>
                    <a:p>
                      <a:pPr>
                        <a:lnSpc>
                          <a:spcPct val="115000"/>
                        </a:lnSpc>
                        <a:spcAft>
                          <a:spcPts val="0"/>
                        </a:spcAft>
                      </a:pPr>
                      <a:r>
                        <a:rPr lang="de-DE" sz="1100" b="1">
                          <a:effectLst/>
                          <a:latin typeface="Cambria"/>
                          <a:ea typeface="Times New Roman"/>
                          <a:cs typeface="Times New Roman"/>
                        </a:rPr>
                        <a:t>Hunan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1,48</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en-US" sz="1100" b="1">
                          <a:effectLst/>
                          <a:latin typeface="Cambria"/>
                          <a:ea typeface="Times New Roman"/>
                          <a:cs typeface="Times New Roman"/>
                        </a:rPr>
                        <a:t>Shanghai</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1,39</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a:effectLst/>
                          <a:latin typeface="Cambria"/>
                          <a:ea typeface="Times New Roman"/>
                          <a:cs typeface="Times New Roman"/>
                        </a:rPr>
                        <a:t>Henan </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1,33</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00786">
                <a:tc>
                  <a:txBody>
                    <a:bodyPr/>
                    <a:lstStyle/>
                    <a:p>
                      <a:pPr>
                        <a:lnSpc>
                          <a:spcPct val="115000"/>
                        </a:lnSpc>
                        <a:spcAft>
                          <a:spcPts val="0"/>
                        </a:spcAft>
                      </a:pPr>
                      <a:r>
                        <a:rPr lang="en-US" sz="1100" b="1">
                          <a:effectLst/>
                          <a:latin typeface="Cambria"/>
                          <a:ea typeface="Times New Roman"/>
                          <a:cs typeface="Times New Roman"/>
                        </a:rPr>
                        <a:t>Heilongjiang </a:t>
                      </a:r>
                      <a:r>
                        <a:rPr lang="de-DE" sz="1100" b="1">
                          <a:effectLst/>
                          <a:latin typeface="Cambria"/>
                          <a:ea typeface="Times New Roman"/>
                          <a:cs typeface="Times New Roman"/>
                        </a:rPr>
                        <a:t>(v.a. Harbin)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smtClean="0">
                          <a:effectLst/>
                          <a:latin typeface="Calibri"/>
                          <a:ea typeface="Calibri"/>
                          <a:cs typeface="Times New Roman"/>
                        </a:rPr>
                        <a:t>1,27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en-US" sz="1100" dirty="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b="1" dirty="0">
                          <a:effectLst/>
                          <a:latin typeface="Calibri"/>
                          <a:ea typeface="Calibri"/>
                          <a:cs typeface="Times New Roman"/>
                        </a:rPr>
                        <a:t>-</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400786">
                <a:tc>
                  <a:txBody>
                    <a:bodyPr/>
                    <a:lstStyle/>
                    <a:p>
                      <a:pPr>
                        <a:lnSpc>
                          <a:spcPct val="115000"/>
                        </a:lnSpc>
                        <a:spcAft>
                          <a:spcPts val="0"/>
                        </a:spcAft>
                      </a:pPr>
                      <a:r>
                        <a:rPr lang="en-GB" sz="1100" b="1">
                          <a:effectLst/>
                          <a:latin typeface="Cambria"/>
                          <a:ea typeface="Times New Roman"/>
                          <a:cs typeface="Times New Roman"/>
                        </a:rPr>
                        <a:t>Guangdong (v.a. Shenzhen, Guangzhou)</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1,21</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b="1">
                          <a:effectLst/>
                          <a:latin typeface="Calibri"/>
                          <a:ea typeface="Calibri"/>
                          <a:cs typeface="Times New Roman"/>
                        </a:rPr>
                        <a:t>+</a:t>
                      </a:r>
                      <a:r>
                        <a:rPr lang="de-DE" sz="1100">
                          <a:effectLst/>
                          <a:latin typeface="Calibri"/>
                          <a:ea typeface="Calibri"/>
                          <a:cs typeface="Times New Roman"/>
                        </a:rPr>
                        <a:t> (Südkorea, Ägypten)</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0393">
                <a:tc>
                  <a:txBody>
                    <a:bodyPr/>
                    <a:lstStyle/>
                    <a:p>
                      <a:pPr>
                        <a:lnSpc>
                          <a:spcPct val="115000"/>
                        </a:lnSpc>
                        <a:spcAft>
                          <a:spcPts val="0"/>
                        </a:spcAft>
                      </a:pPr>
                      <a:r>
                        <a:rPr lang="de-DE" sz="1100" b="1">
                          <a:effectLst/>
                          <a:latin typeface="Cambria"/>
                          <a:ea typeface="Times New Roman"/>
                          <a:cs typeface="Times New Roman"/>
                        </a:rPr>
                        <a:t>Ningxia</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Times New Roman"/>
                        </a:rPr>
                        <a:t>1,07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dirty="0" smtClean="0">
                          <a:effectLst/>
                          <a:latin typeface="Calibri"/>
                          <a:ea typeface="Calibri"/>
                          <a:cs typeface="Calibri"/>
                        </a:rPr>
                        <a:t>0</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gn="ctr">
                        <a:lnSpc>
                          <a:spcPct val="115000"/>
                        </a:lnSpc>
                        <a:spcAft>
                          <a:spcPts val="0"/>
                        </a:spcAft>
                      </a:pPr>
                      <a:r>
                        <a:rPr lang="de-DE" sz="1100">
                          <a:effectLst/>
                          <a:latin typeface="Calibri"/>
                          <a:ea typeface="Calibri"/>
                          <a:cs typeface="Times New Roman"/>
                        </a:rPr>
                        <a:t> </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a:txBody>
                    <a:bodyPr/>
                    <a:lstStyle/>
                    <a:p>
                      <a:pP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r>
              <a:tr h="200393">
                <a:tc>
                  <a:txBody>
                    <a:bodyPr/>
                    <a:lstStyle/>
                    <a:p>
                      <a:pPr>
                        <a:lnSpc>
                          <a:spcPct val="115000"/>
                        </a:lnSpc>
                        <a:spcAft>
                          <a:spcPts val="0"/>
                        </a:spcAft>
                      </a:pPr>
                      <a:r>
                        <a:rPr lang="de-DE" sz="1100" b="1">
                          <a:effectLst/>
                          <a:latin typeface="Cambria"/>
                          <a:ea typeface="Times New Roman"/>
                          <a:cs typeface="Times New Roman"/>
                        </a:rPr>
                        <a:t>Tianjin</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Times New Roman"/>
                        </a:rPr>
                        <a:t>0,87</a:t>
                      </a:r>
                      <a:endParaRPr lang="de-DE" sz="1100" dirty="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smtClean="0">
                          <a:effectLst/>
                          <a:latin typeface="Calibri"/>
                          <a:ea typeface="Calibri"/>
                          <a:cs typeface="Calibri"/>
                        </a:rPr>
                        <a:t>0</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dirty="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de-DE" sz="1100" b="1">
                          <a:effectLst/>
                          <a:latin typeface="Calibri"/>
                          <a:ea typeface="Calibri"/>
                          <a:cs typeface="Times New Roman"/>
                        </a:rPr>
                        <a:t>+</a:t>
                      </a:r>
                      <a:endParaRPr lang="de-DE" sz="1100">
                        <a:effectLst/>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de-DE" sz="1100">
                          <a:effectLst/>
                          <a:latin typeface="Calibri"/>
                          <a:ea typeface="Calibri"/>
                          <a:cs typeface="Times New Roman"/>
                        </a:rPr>
                        <a: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92736">
                <a:tc gridSpan="6">
                  <a:txBody>
                    <a:bodyPr/>
                    <a:lstStyle/>
                    <a:p>
                      <a:pPr>
                        <a:lnSpc>
                          <a:spcPct val="115000"/>
                        </a:lnSpc>
                        <a:spcBef>
                          <a:spcPts val="600"/>
                        </a:spcBef>
                        <a:spcAft>
                          <a:spcPts val="600"/>
                        </a:spcAft>
                      </a:pPr>
                      <a:r>
                        <a:rPr lang="de-DE" sz="1100" baseline="30000" dirty="0">
                          <a:effectLst/>
                          <a:latin typeface="Cambria"/>
                          <a:ea typeface="Times New Roman"/>
                          <a:cs typeface="Times New Roman"/>
                        </a:rPr>
                        <a:t>+ Ein- und Ausreisebeschränkungen und empfohlene Ausgangssperren für die Bewohner </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3DFEE"/>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bl>
          </a:graphicData>
        </a:graphic>
      </p:graphicFrame>
    </p:spTree>
    <p:extLst>
      <p:ext uri="{BB962C8B-B14F-4D97-AF65-F5344CB8AC3E}">
        <p14:creationId xmlns:p14="http://schemas.microsoft.com/office/powerpoint/2010/main" val="1156686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01.03.2020</a:t>
            </a:r>
            <a:endParaRPr lang="de-D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64" y="475058"/>
            <a:ext cx="8995236" cy="6077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525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01.03.2020</a:t>
            </a:r>
            <a:endParaRPr lang="de-DE"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55587"/>
            <a:ext cx="8816727" cy="5991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627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084168" y="6546830"/>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01.03.2020</a:t>
            </a:r>
            <a:endParaRPr lang="de-DE"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65" y="426565"/>
            <a:ext cx="8962400" cy="6100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014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7175949" y="6526132"/>
            <a:ext cx="1944216" cy="307777"/>
          </a:xfrm>
          <a:prstGeom prst="rect">
            <a:avLst/>
          </a:prstGeom>
          <a:noFill/>
        </p:spPr>
        <p:txBody>
          <a:bodyPr wrap="square" rtlCol="0">
            <a:spAutoFit/>
          </a:bodyPr>
          <a:lstStyle>
            <a:defPPr>
              <a:defRPr lang="de-DE"/>
            </a:defPPr>
            <a:lvl1pPr algn="r">
              <a:defRPr sz="1400" b="1" i="1"/>
            </a:lvl1pPr>
          </a:lstStyle>
          <a:p>
            <a:r>
              <a:rPr lang="de-DE" dirty="0"/>
              <a:t>Stand: </a:t>
            </a:r>
            <a:r>
              <a:rPr lang="de-DE" dirty="0" smtClean="0"/>
              <a:t>01.03.2020</a:t>
            </a:r>
            <a:endParaRPr lang="de-DE"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97153"/>
            <a:ext cx="8856984" cy="6010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6253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15802" y="2276872"/>
            <a:ext cx="4378996" cy="3689753"/>
          </a:xfrm>
          <a:prstGeom prst="rect">
            <a:avLst/>
          </a:prstGeom>
        </p:spPr>
        <p:txBody>
          <a:bodyPr>
            <a:noAutofit/>
          </a:bodyPr>
          <a:lstStyle/>
          <a:p>
            <a:pPr marL="0" indent="0">
              <a:buNone/>
            </a:pPr>
            <a:r>
              <a:rPr lang="de-DE" sz="1400" b="1" u="sng" dirty="0" smtClean="0"/>
              <a:t>Cluster Lombardei </a:t>
            </a:r>
          </a:p>
          <a:p>
            <a:r>
              <a:rPr lang="de-DE" sz="1400" dirty="0" smtClean="0"/>
              <a:t>Bis </a:t>
            </a:r>
            <a:r>
              <a:rPr lang="de-DE" sz="1400" dirty="0"/>
              <a:t>zum </a:t>
            </a:r>
            <a:r>
              <a:rPr lang="de-DE" sz="1400" dirty="0" smtClean="0"/>
              <a:t>01. März </a:t>
            </a:r>
            <a:r>
              <a:rPr lang="de-DE" sz="1400" dirty="0"/>
              <a:t>gab es in der Lombardei 984 (+369</a:t>
            </a:r>
            <a:r>
              <a:rPr lang="de-DE" sz="1400" dirty="0" smtClean="0"/>
              <a:t>) </a:t>
            </a:r>
            <a:r>
              <a:rPr lang="de-DE" sz="1400" dirty="0"/>
              <a:t>bestätigte Fälle und </a:t>
            </a:r>
            <a:r>
              <a:rPr lang="de-DE" sz="1400" dirty="0" smtClean="0"/>
              <a:t>24 Todesfälle</a:t>
            </a:r>
          </a:p>
          <a:p>
            <a:r>
              <a:rPr lang="de-DE" sz="1400" dirty="0" smtClean="0"/>
              <a:t>Derzeit sind 7 von 11 Provinzen in Lombardei betroffen: </a:t>
            </a:r>
            <a:r>
              <a:rPr lang="de-DE" sz="1400" dirty="0" smtClean="0">
                <a:solidFill>
                  <a:srgbClr val="00B050"/>
                </a:solidFill>
              </a:rPr>
              <a:t>Bergamo, Cremona, Lodi, Mailand, Monza und </a:t>
            </a:r>
            <a:r>
              <a:rPr lang="de-DE" sz="1400" dirty="0" err="1" smtClean="0">
                <a:solidFill>
                  <a:srgbClr val="00B050"/>
                </a:solidFill>
              </a:rPr>
              <a:t>Brianza</a:t>
            </a:r>
            <a:r>
              <a:rPr lang="de-DE" sz="1400" dirty="0" smtClean="0">
                <a:solidFill>
                  <a:srgbClr val="00B050"/>
                </a:solidFill>
              </a:rPr>
              <a:t>, Pavia und </a:t>
            </a:r>
            <a:r>
              <a:rPr lang="de-DE" sz="1400" dirty="0" err="1" smtClean="0">
                <a:solidFill>
                  <a:srgbClr val="00B050"/>
                </a:solidFill>
              </a:rPr>
              <a:t>Sondrio</a:t>
            </a:r>
            <a:r>
              <a:rPr lang="de-DE" sz="1400" dirty="0" smtClean="0"/>
              <a:t>.</a:t>
            </a:r>
          </a:p>
          <a:p>
            <a:pPr marL="0" lvl="0" indent="0">
              <a:buNone/>
            </a:pPr>
            <a:r>
              <a:rPr lang="de-DE" sz="1400" b="1" u="sng" dirty="0" smtClean="0">
                <a:solidFill>
                  <a:prstClr val="black"/>
                </a:solidFill>
              </a:rPr>
              <a:t>Cluster Venetien </a:t>
            </a:r>
            <a:r>
              <a:rPr lang="de-DE" sz="1400" b="1" u="sng" dirty="0">
                <a:solidFill>
                  <a:prstClr val="black"/>
                </a:solidFill>
              </a:rPr>
              <a:t>(Veneto):</a:t>
            </a:r>
          </a:p>
          <a:p>
            <a:pPr lvl="0"/>
            <a:r>
              <a:rPr lang="de-DE" sz="1400" dirty="0">
                <a:solidFill>
                  <a:prstClr val="black"/>
                </a:solidFill>
              </a:rPr>
              <a:t>Bis zum  01. März gab es 263 </a:t>
            </a:r>
            <a:r>
              <a:rPr lang="de-DE" sz="1400" dirty="0" smtClean="0">
                <a:solidFill>
                  <a:prstClr val="black"/>
                </a:solidFill>
              </a:rPr>
              <a:t>(+72) </a:t>
            </a:r>
            <a:r>
              <a:rPr lang="de-DE" sz="1400" dirty="0">
                <a:solidFill>
                  <a:prstClr val="black"/>
                </a:solidFill>
              </a:rPr>
              <a:t>bestätigte Fälle in Venetien, </a:t>
            </a:r>
            <a:r>
              <a:rPr lang="de-DE" sz="1400" dirty="0" smtClean="0">
                <a:solidFill>
                  <a:prstClr val="black"/>
                </a:solidFill>
              </a:rPr>
              <a:t>und 2 Todesfälle in </a:t>
            </a:r>
            <a:r>
              <a:rPr lang="de-DE" sz="1400" dirty="0">
                <a:solidFill>
                  <a:prstClr val="black"/>
                </a:solidFill>
              </a:rPr>
              <a:t>der Gemeinde </a:t>
            </a:r>
            <a:r>
              <a:rPr lang="de-DE" sz="1400" dirty="0" err="1">
                <a:solidFill>
                  <a:prstClr val="black"/>
                </a:solidFill>
              </a:rPr>
              <a:t>Vo</a:t>
            </a:r>
            <a:r>
              <a:rPr lang="de-DE" sz="1400" dirty="0" smtClean="0">
                <a:solidFill>
                  <a:prstClr val="black"/>
                </a:solidFill>
              </a:rPr>
              <a:t>'.</a:t>
            </a:r>
          </a:p>
          <a:p>
            <a:pPr lvl="0"/>
            <a:r>
              <a:rPr lang="de-DE" sz="1400" dirty="0" smtClean="0">
                <a:solidFill>
                  <a:prstClr val="black"/>
                </a:solidFill>
              </a:rPr>
              <a:t>Betroffene Provinzen sind </a:t>
            </a:r>
            <a:r>
              <a:rPr lang="de-DE" sz="1400" dirty="0" smtClean="0">
                <a:solidFill>
                  <a:srgbClr val="00B050"/>
                </a:solidFill>
              </a:rPr>
              <a:t>Padua</a:t>
            </a:r>
            <a:r>
              <a:rPr lang="de-DE" sz="1400" dirty="0" smtClean="0">
                <a:solidFill>
                  <a:prstClr val="black"/>
                </a:solidFill>
              </a:rPr>
              <a:t>, </a:t>
            </a:r>
            <a:r>
              <a:rPr lang="de-DE" sz="1400" dirty="0" smtClean="0">
                <a:solidFill>
                  <a:srgbClr val="00B050"/>
                </a:solidFill>
              </a:rPr>
              <a:t>Treviso</a:t>
            </a:r>
            <a:r>
              <a:rPr lang="de-DE" sz="1400" dirty="0" smtClean="0">
                <a:solidFill>
                  <a:prstClr val="black"/>
                </a:solidFill>
              </a:rPr>
              <a:t> und die Metropolitan Stadt </a:t>
            </a:r>
            <a:r>
              <a:rPr lang="de-DE" sz="1400" dirty="0" err="1" smtClean="0">
                <a:solidFill>
                  <a:srgbClr val="00B050"/>
                </a:solidFill>
              </a:rPr>
              <a:t>Vendig</a:t>
            </a:r>
            <a:r>
              <a:rPr lang="de-DE" sz="1400" dirty="0" smtClean="0">
                <a:solidFill>
                  <a:prstClr val="black"/>
                </a:solidFill>
              </a:rPr>
              <a:t>.</a:t>
            </a:r>
          </a:p>
          <a:p>
            <a:pPr lvl="0"/>
            <a:endParaRPr lang="de-DE" sz="1400" dirty="0">
              <a:solidFill>
                <a:prstClr val="black"/>
              </a:solidFill>
            </a:endParaRPr>
          </a:p>
          <a:p>
            <a:pPr marL="0" indent="0">
              <a:buNone/>
            </a:pPr>
            <a:endParaRPr lang="de-DE" sz="1600" b="1" dirty="0" smtClean="0">
              <a:solidFill>
                <a:schemeClr val="tx2"/>
              </a:solidFill>
            </a:endParaRPr>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Italien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sp>
        <p:nvSpPr>
          <p:cNvPr id="3" name="Rechteck 2"/>
          <p:cNvSpPr/>
          <p:nvPr/>
        </p:nvSpPr>
        <p:spPr>
          <a:xfrm>
            <a:off x="7596336" y="908720"/>
            <a:ext cx="1368152" cy="122413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61048"/>
            <a:ext cx="1656000" cy="22763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feld 4"/>
          <p:cNvSpPr txBox="1"/>
          <p:nvPr/>
        </p:nvSpPr>
        <p:spPr>
          <a:xfrm>
            <a:off x="4935230" y="6179977"/>
            <a:ext cx="1080120" cy="261610"/>
          </a:xfrm>
          <a:prstGeom prst="rect">
            <a:avLst/>
          </a:prstGeom>
          <a:noFill/>
        </p:spPr>
        <p:txBody>
          <a:bodyPr wrap="square" rtlCol="0">
            <a:spAutoFit/>
          </a:bodyPr>
          <a:lstStyle/>
          <a:p>
            <a:r>
              <a:rPr lang="de-DE" sz="1100" b="1" dirty="0" smtClean="0">
                <a:solidFill>
                  <a:srgbClr val="C00000"/>
                </a:solidFill>
              </a:rPr>
              <a:t>21.02.2020</a:t>
            </a:r>
            <a:endParaRPr lang="de-DE" sz="1100" b="1" dirty="0">
              <a:solidFill>
                <a:srgbClr val="C00000"/>
              </a:solidFill>
            </a:endParaRPr>
          </a:p>
        </p:txBody>
      </p:sp>
      <p:sp>
        <p:nvSpPr>
          <p:cNvPr id="16" name="Textfeld 15"/>
          <p:cNvSpPr txBox="1"/>
          <p:nvPr/>
        </p:nvSpPr>
        <p:spPr>
          <a:xfrm>
            <a:off x="6657700" y="6182589"/>
            <a:ext cx="1080120" cy="261610"/>
          </a:xfrm>
          <a:prstGeom prst="rect">
            <a:avLst/>
          </a:prstGeom>
          <a:noFill/>
        </p:spPr>
        <p:txBody>
          <a:bodyPr wrap="square" rtlCol="0">
            <a:spAutoFit/>
          </a:bodyPr>
          <a:lstStyle/>
          <a:p>
            <a:r>
              <a:rPr lang="de-DE" sz="1100" b="1" dirty="0" smtClean="0">
                <a:solidFill>
                  <a:srgbClr val="C00000"/>
                </a:solidFill>
              </a:rPr>
              <a:t>29.02.2020</a:t>
            </a:r>
            <a:endParaRPr lang="de-DE" sz="1100" b="1" dirty="0">
              <a:solidFill>
                <a:srgbClr val="C00000"/>
              </a:solidFill>
            </a:endParaRPr>
          </a:p>
        </p:txBody>
      </p:sp>
      <p:sp>
        <p:nvSpPr>
          <p:cNvPr id="6" name="Textfeld 5"/>
          <p:cNvSpPr txBox="1"/>
          <p:nvPr/>
        </p:nvSpPr>
        <p:spPr>
          <a:xfrm>
            <a:off x="539552" y="1196752"/>
            <a:ext cx="4095062" cy="954107"/>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de-DE" sz="1400" b="1" dirty="0" smtClean="0">
                <a:latin typeface="ScalaSansPro-Bold" pitchFamily="50" charset="0"/>
              </a:rPr>
              <a:t>1,694 (+566) Fälle; </a:t>
            </a:r>
            <a:r>
              <a:rPr lang="de-DE" sz="1400" b="1" dirty="0">
                <a:latin typeface="ScalaSansPro-Bold" pitchFamily="50" charset="0"/>
              </a:rPr>
              <a:t>davon 984 </a:t>
            </a:r>
            <a:r>
              <a:rPr lang="de-DE" sz="1400" b="1" dirty="0" smtClean="0">
                <a:latin typeface="ScalaSansPro-Bold" pitchFamily="50" charset="0"/>
              </a:rPr>
              <a:t>(58%) </a:t>
            </a:r>
            <a:r>
              <a:rPr lang="de-DE" sz="1400" b="1" dirty="0">
                <a:latin typeface="ScalaSansPro-Bold" pitchFamily="50" charset="0"/>
              </a:rPr>
              <a:t>in </a:t>
            </a:r>
            <a:r>
              <a:rPr lang="de-DE" sz="1400" b="1" dirty="0" smtClean="0">
                <a:latin typeface="ScalaSansPro-Bold" pitchFamily="50" charset="0"/>
              </a:rPr>
              <a:t>Lombardei, 263 (16%) </a:t>
            </a:r>
            <a:r>
              <a:rPr lang="de-DE" sz="1400" b="1" dirty="0">
                <a:latin typeface="ScalaSansPro-Bold" pitchFamily="50" charset="0"/>
              </a:rPr>
              <a:t>in </a:t>
            </a:r>
            <a:r>
              <a:rPr lang="de-DE" sz="1400" b="1" dirty="0" smtClean="0">
                <a:latin typeface="ScalaSansPro-Bold" pitchFamily="50" charset="0"/>
              </a:rPr>
              <a:t>Venetien und </a:t>
            </a:r>
            <a:r>
              <a:rPr lang="de-DE" sz="1400" b="1" dirty="0">
                <a:latin typeface="ScalaSansPro-Bold" pitchFamily="50" charset="0"/>
              </a:rPr>
              <a:t>285 (</a:t>
            </a:r>
            <a:r>
              <a:rPr lang="de-DE" sz="1400" b="1" dirty="0" smtClean="0">
                <a:latin typeface="ScalaSansPro-Bold" pitchFamily="50" charset="0"/>
              </a:rPr>
              <a:t>17%) </a:t>
            </a:r>
            <a:r>
              <a:rPr lang="de-DE" sz="1400" b="1" dirty="0">
                <a:latin typeface="ScalaSansPro-Bold" pitchFamily="50" charset="0"/>
              </a:rPr>
              <a:t>in Emilia-Romagna</a:t>
            </a:r>
          </a:p>
          <a:p>
            <a:pPr marL="285750" indent="-285750">
              <a:buFont typeface="Wingdings" panose="05000000000000000000" pitchFamily="2" charset="2"/>
              <a:buChar char="Ø"/>
            </a:pPr>
            <a:r>
              <a:rPr lang="de-DE" sz="1400" b="1" dirty="0">
                <a:latin typeface="ScalaSansPro-Bold" pitchFamily="50" charset="0"/>
              </a:rPr>
              <a:t>34 Todesfälle (Sterberate 2,0</a:t>
            </a:r>
            <a:r>
              <a:rPr lang="de-DE" sz="1400" b="1" dirty="0" smtClean="0">
                <a:latin typeface="ScalaSansPro-Bold" pitchFamily="50" charset="0"/>
              </a:rPr>
              <a:t>%) </a:t>
            </a:r>
            <a:endParaRPr lang="de-DE" sz="1400" b="1" dirty="0">
              <a:latin typeface="ScalaSansPro-Bold" pitchFamily="50"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540" y="1196752"/>
            <a:ext cx="349188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1500" y="3861047"/>
            <a:ext cx="1533811" cy="2276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6607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sz="quarter" idx="4294967295"/>
          </p:nvPr>
        </p:nvSpPr>
        <p:spPr>
          <a:xfrm>
            <a:off x="553043" y="1196752"/>
            <a:ext cx="7619357" cy="2016224"/>
          </a:xfrm>
          <a:prstGeom prst="rect">
            <a:avLst/>
          </a:prstGeom>
        </p:spPr>
        <p:txBody>
          <a:bodyPr>
            <a:noAutofit/>
          </a:bodyPr>
          <a:lstStyle/>
          <a:p>
            <a:pPr marL="0" indent="0">
              <a:buNone/>
            </a:pPr>
            <a:r>
              <a:rPr lang="de-DE" sz="1400" b="1" u="sng" dirty="0" smtClean="0"/>
              <a:t>Emilia-Romagna</a:t>
            </a:r>
            <a:r>
              <a:rPr lang="de-DE" sz="1400" u="sng" dirty="0" smtClean="0"/>
              <a:t>:</a:t>
            </a:r>
          </a:p>
          <a:p>
            <a:r>
              <a:rPr lang="de-DE" sz="1400" dirty="0"/>
              <a:t>Bis zum 01. März wurden 285 </a:t>
            </a:r>
            <a:r>
              <a:rPr lang="de-DE" sz="1400" dirty="0" smtClean="0"/>
              <a:t>(+68) Fälle gemeldet und 8 Todesfälle. </a:t>
            </a:r>
          </a:p>
          <a:p>
            <a:r>
              <a:rPr lang="de-DE" sz="1400" dirty="0"/>
              <a:t>Betroffen in der Emilia-Romagna war zunächst nur die Provinz </a:t>
            </a:r>
            <a:r>
              <a:rPr lang="de-DE" sz="1400" dirty="0">
                <a:solidFill>
                  <a:srgbClr val="00B050"/>
                </a:solidFill>
              </a:rPr>
              <a:t>Piacenza</a:t>
            </a:r>
            <a:r>
              <a:rPr lang="de-DE" sz="1400" dirty="0"/>
              <a:t>. In der Folgezeit wurden </a:t>
            </a:r>
            <a:r>
              <a:rPr lang="de-DE" sz="1400" dirty="0" smtClean="0"/>
              <a:t>Fälle auch </a:t>
            </a:r>
            <a:r>
              <a:rPr lang="de-DE" sz="1400" dirty="0"/>
              <a:t>aus den Provinzen </a:t>
            </a:r>
            <a:r>
              <a:rPr lang="de-DE" sz="1400" dirty="0">
                <a:solidFill>
                  <a:srgbClr val="00B050"/>
                </a:solidFill>
              </a:rPr>
              <a:t>Parma</a:t>
            </a:r>
            <a:r>
              <a:rPr lang="de-DE" sz="1400" dirty="0"/>
              <a:t>, </a:t>
            </a:r>
            <a:r>
              <a:rPr lang="de-DE" sz="1400" dirty="0">
                <a:solidFill>
                  <a:srgbClr val="00B050"/>
                </a:solidFill>
              </a:rPr>
              <a:t>Modena</a:t>
            </a:r>
            <a:r>
              <a:rPr lang="de-DE" sz="1400" dirty="0"/>
              <a:t> und </a:t>
            </a:r>
            <a:r>
              <a:rPr lang="de-DE" sz="1400" dirty="0">
                <a:solidFill>
                  <a:srgbClr val="00B050"/>
                </a:solidFill>
              </a:rPr>
              <a:t>Rimini</a:t>
            </a:r>
            <a:r>
              <a:rPr lang="de-DE" sz="1400" dirty="0"/>
              <a:t> gemeldet</a:t>
            </a:r>
            <a:r>
              <a:rPr lang="de-DE" sz="1400" dirty="0" smtClean="0"/>
              <a:t>.</a:t>
            </a:r>
          </a:p>
          <a:p>
            <a:pPr marL="0" indent="0">
              <a:buNone/>
            </a:pPr>
            <a:r>
              <a:rPr lang="de-DE" sz="1400" b="1" u="sng" dirty="0" smtClean="0"/>
              <a:t>Ligurien</a:t>
            </a:r>
            <a:r>
              <a:rPr lang="de-DE" sz="1400" dirty="0" smtClean="0"/>
              <a:t>: </a:t>
            </a:r>
          </a:p>
          <a:p>
            <a:r>
              <a:rPr lang="de-DE" sz="1400" dirty="0"/>
              <a:t>Eine relativ rasche </a:t>
            </a:r>
            <a:r>
              <a:rPr lang="de-DE" sz="1400" dirty="0" smtClean="0"/>
              <a:t>Steigerung. Am 29 Februar wurden 24 neue Fälle gemeldet.</a:t>
            </a:r>
            <a:endParaRPr lang="de-DE" sz="1400" dirty="0"/>
          </a:p>
          <a:p>
            <a:pPr marL="0" indent="0">
              <a:buNone/>
            </a:pPr>
            <a:r>
              <a:rPr lang="de-DE" sz="1400" b="1" u="sng" dirty="0" smtClean="0">
                <a:ea typeface="Calibri"/>
                <a:cs typeface="Times New Roman"/>
              </a:rPr>
              <a:t>Verbreitung außerhalb  </a:t>
            </a:r>
            <a:r>
              <a:rPr lang="de-DE" sz="1400" b="1" u="sng" dirty="0">
                <a:ea typeface="Calibri"/>
                <a:cs typeface="Times New Roman"/>
              </a:rPr>
              <a:t>Italien </a:t>
            </a:r>
            <a:endParaRPr lang="de-DE" sz="1400" b="1" u="sng" dirty="0" smtClean="0">
              <a:ea typeface="Calibri"/>
              <a:cs typeface="Times New Roman"/>
            </a:endParaRPr>
          </a:p>
          <a:p>
            <a:r>
              <a:rPr lang="de-DE" sz="1400" dirty="0" smtClean="0">
                <a:ea typeface="Calibri"/>
                <a:cs typeface="Times New Roman"/>
              </a:rPr>
              <a:t>Importierte Fälle aus Italien wurden in 24 Länder gemeldet </a:t>
            </a:r>
          </a:p>
          <a:p>
            <a:r>
              <a:rPr lang="de-DE" sz="1400" dirty="0">
                <a:ea typeface="Calibri"/>
                <a:cs typeface="Times New Roman"/>
              </a:rPr>
              <a:t>Importierte Fälle </a:t>
            </a:r>
            <a:r>
              <a:rPr lang="de-DE" sz="1400" dirty="0" smtClean="0">
                <a:ea typeface="Calibri"/>
                <a:cs typeface="Times New Roman"/>
              </a:rPr>
              <a:t>aus </a:t>
            </a:r>
            <a:r>
              <a:rPr lang="de-DE" sz="1400" dirty="0">
                <a:ea typeface="Calibri"/>
                <a:cs typeface="Times New Roman"/>
              </a:rPr>
              <a:t>Mailand, </a:t>
            </a:r>
            <a:r>
              <a:rPr lang="de-DE" sz="1400" dirty="0" smtClean="0">
                <a:ea typeface="Calibri"/>
                <a:cs typeface="Times New Roman"/>
              </a:rPr>
              <a:t>Lombardei (Provinz </a:t>
            </a:r>
            <a:r>
              <a:rPr lang="de-DE" sz="1400" dirty="0">
                <a:ea typeface="Calibri"/>
                <a:cs typeface="Times New Roman"/>
              </a:rPr>
              <a:t>Bergamo und Provinz </a:t>
            </a:r>
            <a:r>
              <a:rPr lang="de-DE" sz="1400" dirty="0" err="1" smtClean="0">
                <a:ea typeface="Calibri"/>
                <a:cs typeface="Times New Roman"/>
              </a:rPr>
              <a:t>Sondrio</a:t>
            </a:r>
            <a:r>
              <a:rPr lang="de-DE" sz="1400" dirty="0" smtClean="0">
                <a:ea typeface="Calibri"/>
                <a:cs typeface="Times New Roman"/>
              </a:rPr>
              <a:t>) </a:t>
            </a:r>
            <a:r>
              <a:rPr lang="de-DE" sz="1400" dirty="0">
                <a:ea typeface="Calibri"/>
                <a:cs typeface="Times New Roman"/>
              </a:rPr>
              <a:t>wurden </a:t>
            </a:r>
            <a:r>
              <a:rPr lang="de-DE" sz="1400" dirty="0" smtClean="0">
                <a:ea typeface="Calibri"/>
                <a:cs typeface="Times New Roman"/>
              </a:rPr>
              <a:t>außerhalb Italien gemeldet</a:t>
            </a:r>
            <a:r>
              <a:rPr lang="de-DE" sz="1400" dirty="0">
                <a:ea typeface="Calibri"/>
                <a:cs typeface="Times New Roman"/>
              </a:rPr>
              <a:t>. . </a:t>
            </a:r>
          </a:p>
          <a:p>
            <a:endParaRPr lang="de-DE" sz="1800" dirty="0" smtClean="0"/>
          </a:p>
          <a:p>
            <a:endParaRPr lang="de-DE" sz="1800" dirty="0" smtClean="0"/>
          </a:p>
          <a:p>
            <a:endParaRPr lang="de-DE" sz="1800" dirty="0" smtClean="0"/>
          </a:p>
          <a:p>
            <a:endParaRPr lang="de-DE" sz="1800" dirty="0" smtClean="0"/>
          </a:p>
          <a:p>
            <a:endParaRPr lang="de-DE" sz="1800" dirty="0"/>
          </a:p>
        </p:txBody>
      </p:sp>
      <p:sp>
        <p:nvSpPr>
          <p:cNvPr id="7" name="Titel 4"/>
          <p:cNvSpPr>
            <a:spLocks noGrp="1"/>
          </p:cNvSpPr>
          <p:nvPr>
            <p:ph type="title"/>
          </p:nvPr>
        </p:nvSpPr>
        <p:spPr>
          <a:xfrm>
            <a:off x="457200" y="548680"/>
            <a:ext cx="8092592" cy="430887"/>
          </a:xfrm>
        </p:spPr>
        <p:txBody>
          <a:bodyPr/>
          <a:lstStyle/>
          <a:p>
            <a:r>
              <a:rPr lang="de-DE" sz="2400" dirty="0" smtClean="0">
                <a:latin typeface="ScalaSansPro-Bold" pitchFamily="50" charset="0"/>
              </a:rPr>
              <a:t>COVID-19/ </a:t>
            </a:r>
            <a:r>
              <a:rPr lang="de-DE" sz="2800" dirty="0" smtClean="0">
                <a:latin typeface="ScalaSansPro-Bold" pitchFamily="50" charset="0"/>
              </a:rPr>
              <a:t>Italien</a:t>
            </a:r>
            <a:endParaRPr lang="en-GB" sz="2400" dirty="0">
              <a:latin typeface="ScalaSansPro-Bold" pitchFamily="50" charset="0"/>
            </a:endParaRPr>
          </a:p>
        </p:txBody>
      </p:sp>
      <p:cxnSp>
        <p:nvCxnSpPr>
          <p:cNvPr id="8" name="Gerade Verbindung 7"/>
          <p:cNvCxnSpPr/>
          <p:nvPr/>
        </p:nvCxnSpPr>
        <p:spPr>
          <a:xfrm>
            <a:off x="0" y="980728"/>
            <a:ext cx="7236296" cy="0"/>
          </a:xfrm>
          <a:prstGeom prst="line">
            <a:avLst/>
          </a:prstGeom>
          <a:ln w="19050">
            <a:solidFill>
              <a:srgbClr val="006EC7"/>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950853"/>
            <a:ext cx="5611734" cy="2617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7744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RKI_PPT_4zu3_Vorlage_EN_NEU</Template>
  <TotalTime>0</TotalTime>
  <Words>1825</Words>
  <Application>Microsoft Office PowerPoint</Application>
  <PresentationFormat>Bildschirmpräsentation (4:3)</PresentationFormat>
  <Paragraphs>316</Paragraphs>
  <Slides>17</Slides>
  <Notes>14</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17</vt:i4>
      </vt:variant>
    </vt:vector>
  </HeadingPairs>
  <TitlesOfParts>
    <vt:vector size="19" baseType="lpstr">
      <vt:lpstr>Office-Design</vt:lpstr>
      <vt:lpstr>Dokument</vt:lpstr>
      <vt:lpstr>Update zu COVID-19, 2. März 2020</vt:lpstr>
      <vt:lpstr>Update zu COVID-19, 2. März 2020</vt:lpstr>
      <vt:lpstr>Update zu COVID-19, 1. März 2020</vt:lpstr>
      <vt:lpstr>PowerPoint-Präsentation</vt:lpstr>
      <vt:lpstr>PowerPoint-Präsentation</vt:lpstr>
      <vt:lpstr>PowerPoint-Präsentation</vt:lpstr>
      <vt:lpstr>PowerPoint-Präsentation</vt:lpstr>
      <vt:lpstr>COVID-19/ Italien</vt:lpstr>
      <vt:lpstr>COVID-19/ Italien</vt:lpstr>
      <vt:lpstr>PowerPoint-Präsentation</vt:lpstr>
      <vt:lpstr>COVID-19/ Italien</vt:lpstr>
      <vt:lpstr>COVID 19/Südkorea</vt:lpstr>
      <vt:lpstr>PowerPoint-Präsentation</vt:lpstr>
      <vt:lpstr>PowerPoint-Präsentation</vt:lpstr>
      <vt:lpstr>COVID 19/Südkorea</vt:lpstr>
      <vt:lpstr>PowerPoint-Präsentation</vt:lpstr>
      <vt:lpstr>COVID 19/Iran</vt:lpstr>
    </vt:vector>
  </TitlesOfParts>
  <Company>Robert Koch-Institut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Karo, Basel</dc:creator>
  <cp:lastModifiedBy>Grote, Ulrike</cp:lastModifiedBy>
  <cp:revision>322</cp:revision>
  <cp:lastPrinted>2020-02-21T11:12:50Z</cp:lastPrinted>
  <dcterms:created xsi:type="dcterms:W3CDTF">2020-02-03T08:44:15Z</dcterms:created>
  <dcterms:modified xsi:type="dcterms:W3CDTF">2020-03-02T14:01:30Z</dcterms:modified>
</cp:coreProperties>
</file>