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326" r:id="rId4"/>
    <p:sldId id="334" r:id="rId5"/>
    <p:sldId id="333" r:id="rId6"/>
    <p:sldId id="336" r:id="rId7"/>
    <p:sldId id="335" r:id="rId8"/>
    <p:sldId id="337" r:id="rId9"/>
    <p:sldId id="338" r:id="rId10"/>
    <p:sldId id="339" r:id="rId11"/>
    <p:sldId id="343" r:id="rId12"/>
    <p:sldId id="344" r:id="rId13"/>
    <p:sldId id="345" r:id="rId14"/>
    <p:sldId id="347" r:id="rId15"/>
    <p:sldId id="348" r:id="rId16"/>
    <p:sldId id="349" r:id="rId17"/>
    <p:sldId id="350" r:id="rId18"/>
    <p:sldId id="351" r:id="rId19"/>
    <p:sldId id="340" r:id="rId20"/>
    <p:sldId id="352" r:id="rId21"/>
    <p:sldId id="342" r:id="rId22"/>
    <p:sldId id="341" r:id="rId23"/>
  </p:sldIdLst>
  <p:sldSz cx="9144000" cy="6858000" type="screen4x3"/>
  <p:notesSz cx="9928225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30" autoAdjust="0"/>
    <p:restoredTop sz="92784" autoAdjust="0"/>
  </p:normalViewPr>
  <p:slideViewPr>
    <p:cSldViewPr>
      <p:cViewPr>
        <p:scale>
          <a:sx n="90" d="100"/>
          <a:sy n="90" d="100"/>
        </p:scale>
        <p:origin x="-2244" y="-834"/>
      </p:cViewPr>
      <p:guideLst>
        <p:guide orient="horz" pos="4319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rki.local\daten\Projekte\RKI_nCoV-Lage\ZIG_1\Lage-AG\Iran_COVID-19_EpiKurv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neue Fälle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numRef>
              <c:f>Tabelle1!$A$2:$A$14</c:f>
              <c:numCache>
                <c:formatCode>[$-407]d/\ mmm/;@</c:formatCode>
                <c:ptCount val="13"/>
                <c:pt idx="0">
                  <c:v>43880</c:v>
                </c:pt>
                <c:pt idx="1">
                  <c:v>43881</c:v>
                </c:pt>
                <c:pt idx="2">
                  <c:v>43882</c:v>
                </c:pt>
                <c:pt idx="3">
                  <c:v>43883</c:v>
                </c:pt>
                <c:pt idx="4">
                  <c:v>43884</c:v>
                </c:pt>
                <c:pt idx="5">
                  <c:v>43885</c:v>
                </c:pt>
                <c:pt idx="6">
                  <c:v>43886</c:v>
                </c:pt>
                <c:pt idx="7">
                  <c:v>43887</c:v>
                </c:pt>
                <c:pt idx="8">
                  <c:v>43888</c:v>
                </c:pt>
                <c:pt idx="9">
                  <c:v>43889</c:v>
                </c:pt>
                <c:pt idx="10">
                  <c:v>43890</c:v>
                </c:pt>
                <c:pt idx="11">
                  <c:v>43891</c:v>
                </c:pt>
                <c:pt idx="12">
                  <c:v>43892</c:v>
                </c:pt>
              </c:numCache>
            </c:numRef>
          </c:cat>
          <c:val>
            <c:numRef>
              <c:f>Tabelle1!$B$2:$B$14</c:f>
              <c:numCache>
                <c:formatCode>General</c:formatCode>
                <c:ptCount val="13"/>
                <c:pt idx="0">
                  <c:v>2</c:v>
                </c:pt>
                <c:pt idx="1">
                  <c:v>3</c:v>
                </c:pt>
                <c:pt idx="2">
                  <c:v>13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34</c:v>
                </c:pt>
                <c:pt idx="7">
                  <c:v>44</c:v>
                </c:pt>
                <c:pt idx="8">
                  <c:v>106</c:v>
                </c:pt>
                <c:pt idx="9">
                  <c:v>143</c:v>
                </c:pt>
                <c:pt idx="10">
                  <c:v>205</c:v>
                </c:pt>
                <c:pt idx="11">
                  <c:v>385</c:v>
                </c:pt>
                <c:pt idx="12">
                  <c:v>523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Todesfälle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numRef>
              <c:f>Tabelle1!$A$2:$A$14</c:f>
              <c:numCache>
                <c:formatCode>[$-407]d/\ mmm/;@</c:formatCode>
                <c:ptCount val="13"/>
                <c:pt idx="0">
                  <c:v>43880</c:v>
                </c:pt>
                <c:pt idx="1">
                  <c:v>43881</c:v>
                </c:pt>
                <c:pt idx="2">
                  <c:v>43882</c:v>
                </c:pt>
                <c:pt idx="3">
                  <c:v>43883</c:v>
                </c:pt>
                <c:pt idx="4">
                  <c:v>43884</c:v>
                </c:pt>
                <c:pt idx="5">
                  <c:v>43885</c:v>
                </c:pt>
                <c:pt idx="6">
                  <c:v>43886</c:v>
                </c:pt>
                <c:pt idx="7">
                  <c:v>43887</c:v>
                </c:pt>
                <c:pt idx="8">
                  <c:v>43888</c:v>
                </c:pt>
                <c:pt idx="9">
                  <c:v>43889</c:v>
                </c:pt>
                <c:pt idx="10">
                  <c:v>43890</c:v>
                </c:pt>
                <c:pt idx="11">
                  <c:v>43891</c:v>
                </c:pt>
                <c:pt idx="12">
                  <c:v>43892</c:v>
                </c:pt>
              </c:numCache>
            </c:numRef>
          </c:cat>
          <c:val>
            <c:numRef>
              <c:f>Tabelle1!$C$2:$C$14</c:f>
              <c:numCache>
                <c:formatCode>General</c:formatCode>
                <c:ptCount val="13"/>
                <c:pt idx="0">
                  <c:v>2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4</c:v>
                </c:pt>
                <c:pt idx="6">
                  <c:v>4</c:v>
                </c:pt>
                <c:pt idx="7">
                  <c:v>3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11</c:v>
                </c:pt>
                <c:pt idx="12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22257408"/>
        <c:axId val="122258944"/>
      </c:barChart>
      <c:dateAx>
        <c:axId val="122257408"/>
        <c:scaling>
          <c:orientation val="minMax"/>
        </c:scaling>
        <c:delete val="0"/>
        <c:axPos val="b"/>
        <c:numFmt formatCode="[$-407]d/\ mmm/;@" sourceLinked="1"/>
        <c:majorTickMark val="out"/>
        <c:minorTickMark val="none"/>
        <c:tickLblPos val="nextTo"/>
        <c:txPr>
          <a:bodyPr rot="-3000000" vert="horz"/>
          <a:lstStyle/>
          <a:p>
            <a:pPr>
              <a:defRPr/>
            </a:pPr>
            <a:endParaRPr lang="de-DE"/>
          </a:p>
        </c:txPr>
        <c:crossAx val="122258944"/>
        <c:crosses val="autoZero"/>
        <c:auto val="0"/>
        <c:lblOffset val="100"/>
        <c:baseTimeUnit val="days"/>
      </c:dateAx>
      <c:valAx>
        <c:axId val="122258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25740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595" y="0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A0050C8F-7430-4065-AF7F-F6CF7E4050CF}" type="datetimeFigureOut">
              <a:rPr lang="de-DE" smtClean="0"/>
              <a:t>03.03.2020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456378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595" y="6456378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C214FDFF-57F4-45F7-9070-06FACBEA3A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9692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125" cy="33972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926" y="1"/>
            <a:ext cx="4303713" cy="33972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5F75C241-34BA-47B5-A481-0FECBE3B4B13}" type="datetimeFigureOut">
              <a:rPr lang="de-DE" smtClean="0"/>
              <a:t>03.03.2020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5" rIns="91432" bIns="4571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188" y="3228976"/>
            <a:ext cx="7943850" cy="3059113"/>
          </a:xfrm>
          <a:prstGeom prst="rect">
            <a:avLst/>
          </a:prstGeom>
        </p:spPr>
        <p:txBody>
          <a:bodyPr vert="horz" lIns="91432" tIns="45715" rIns="91432" bIns="45715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364"/>
            <a:ext cx="4302125" cy="339725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926" y="6456364"/>
            <a:ext cx="4303713" cy="339725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5D94784D-ACB2-4C06-BA24-2437C87E07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175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.kr/board/board.es?mid=a30402000000&amp;bid=0030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6608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>
                <a:hlinkClick r:id="rId3"/>
              </a:rPr>
              <a:t>https://www.cdc.go.kr/board/board.es?mid=a30402000000&amp;bid=0030</a:t>
            </a:r>
            <a:endParaRPr lang="de-DE" sz="120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9549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9549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Hier könnte wir ggf. die</a:t>
            </a:r>
            <a:r>
              <a:rPr lang="de-DE" baseline="0" dirty="0" smtClean="0"/>
              <a:t> Trendfolie </a:t>
            </a:r>
            <a:r>
              <a:rPr lang="de-DE" baseline="0" dirty="0" err="1" smtClean="0"/>
              <a:t>enfügen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4932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Hier könnte wir ggf. die</a:t>
            </a:r>
            <a:r>
              <a:rPr lang="de-DE" baseline="0" dirty="0" smtClean="0"/>
              <a:t> Trendfolie </a:t>
            </a:r>
            <a:r>
              <a:rPr lang="de-DE" baseline="0" dirty="0" err="1" smtClean="0"/>
              <a:t>enfügen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49323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Karte</a:t>
            </a:r>
            <a:r>
              <a:rPr lang="en-US" baseline="0" dirty="0" smtClean="0"/>
              <a:t>, Iran</a:t>
            </a:r>
          </a:p>
          <a:p>
            <a:r>
              <a:rPr lang="en-US" baseline="0" dirty="0" err="1" smtClean="0"/>
              <a:t>Dunkelrot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erster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bestätigter</a:t>
            </a:r>
            <a:r>
              <a:rPr lang="en-US" baseline="0" dirty="0" smtClean="0"/>
              <a:t> Fall (Qom)</a:t>
            </a:r>
          </a:p>
          <a:p>
            <a:r>
              <a:rPr lang="en-US" baseline="0" dirty="0" smtClean="0"/>
              <a:t>Rot = </a:t>
            </a:r>
            <a:r>
              <a:rPr lang="en-US" baseline="0" dirty="0" err="1" smtClean="0"/>
              <a:t>Bestätigte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Fälle</a:t>
            </a:r>
            <a:endParaRPr lang="en-US" baseline="0" dirty="0" smtClean="0"/>
          </a:p>
          <a:p>
            <a:r>
              <a:rPr lang="en-US" baseline="0" dirty="0" err="1" smtClean="0"/>
              <a:t>Blau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Verdachtsfäll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0703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Karte</a:t>
            </a:r>
            <a:r>
              <a:rPr lang="en-US" baseline="0" dirty="0" smtClean="0"/>
              <a:t>, Iran</a:t>
            </a:r>
          </a:p>
          <a:p>
            <a:r>
              <a:rPr lang="en-US" baseline="0" dirty="0" err="1" smtClean="0"/>
              <a:t>Dunkelrot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erster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bestätigter</a:t>
            </a:r>
            <a:r>
              <a:rPr lang="en-US" baseline="0" dirty="0" smtClean="0"/>
              <a:t> Fall (Qom)</a:t>
            </a:r>
          </a:p>
          <a:p>
            <a:r>
              <a:rPr lang="en-US" baseline="0" dirty="0" smtClean="0"/>
              <a:t>Rot = </a:t>
            </a:r>
            <a:r>
              <a:rPr lang="en-US" baseline="0" dirty="0" err="1" smtClean="0"/>
              <a:t>Bestätigte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Fälle</a:t>
            </a:r>
            <a:endParaRPr lang="en-US" baseline="0" dirty="0" smtClean="0"/>
          </a:p>
          <a:p>
            <a:r>
              <a:rPr lang="en-US" baseline="0" dirty="0" err="1" smtClean="0"/>
              <a:t>Blau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Verdachtsfäll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070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66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20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663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21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6608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Provinzen</a:t>
            </a:r>
            <a:r>
              <a:rPr lang="de-DE" baseline="0" dirty="0" smtClean="0"/>
              <a:t> in China mit einer Inzidenz &gt;1 plus Tianjin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A927-0DED-4E9D-937D-FD41C51A016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914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Länder außerhalb China (minus Deutschland)</a:t>
            </a:r>
            <a:r>
              <a:rPr lang="de-DE" baseline="0" dirty="0" smtClean="0"/>
              <a:t> mit &gt;50 Fällen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err="1" smtClean="0"/>
              <a:t>Others</a:t>
            </a:r>
            <a:r>
              <a:rPr lang="de-DE" baseline="0" smtClean="0"/>
              <a:t>: Kreuzfahrtschiff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A927-0DED-4E9D-937D-FD41C51A016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914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Länder außerhalb China (minus Deutschland)</a:t>
            </a:r>
            <a:r>
              <a:rPr lang="de-DE" baseline="0" dirty="0" smtClean="0"/>
              <a:t> mit &gt;5 und &lt;50 Fällen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A927-0DED-4E9D-937D-FD41C51A016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914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Länder außerhalb China (minus Deutschland)</a:t>
            </a:r>
            <a:r>
              <a:rPr lang="de-DE" baseline="0" dirty="0" smtClean="0"/>
              <a:t> mit &lt;5 Fällen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A927-0DED-4E9D-937D-FD41C51A016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914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03.03.2020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03.03.2020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03.03.2020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03.03.2020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03.03.2020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415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t>03.03.2020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Document1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hyperlink" Target="https://en.wikipedia.org/wiki/2020_coronavirus_outbreak_in_South_Kore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world/live/2020/mar/03/coronavirus-live-updates-china-latest-news-us-australia-deaths-markets-italy-iran-update-cases-italy-south-korea-japan?page=with:block-5e5ddbdf8f0811db2fb0281f#block-5e5ddbdf8f0811db2fb0281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bbc-news.de/nachrichten/coronavirus-sudkoreanische-kirchen-stellen-den-gottesdienst-ein-wenn-die-falle-steigen/" TargetMode="External"/><Relationship Id="rId4" Type="http://schemas.openxmlformats.org/officeDocument/2006/relationships/hyperlink" Target="https://www.koreanair.com/global/de/2020_02_TSA_detail.html?fbclid=IwAR0JnLH-Ldp2UOzSLXX0cq65rtfLnVPYeRdpPXWMNhtpouIJiD7V5olpBK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m/news/world-middle-east-51642926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nc.cdc.gov/travel/notices/warning/coronavirus-iran" TargetMode="External"/><Relationship Id="rId4" Type="http://schemas.openxmlformats.org/officeDocument/2006/relationships/hyperlink" Target="https://www.wsj.com/articles/iran-mobilizes-300-000-people-and-deploys-drones-and-water-cannon-to-halt-the-spread-of-coronavirus-11583157765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2020_coronavirus_outbreak_in_Iran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apantimes.co.jp/news/2020/02/28/national/hokkaido-emergency-coronaviru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s://en.wikipedia.org/wiki/2020_coronavirus_outbreak_in_Japan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etagne.ars.sante.fr/coronavirus-premier-cas-confirme-en-bretagn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nationalpost.com/news/ontario-health-officials-report-8th-confirmed-case-of-novel-coronavirus" TargetMode="External"/><Relationship Id="rId4" Type="http://schemas.openxmlformats.org/officeDocument/2006/relationships/hyperlink" Target="https://www.lyonne.fr/dijon-21000/actualites/quatre-cas-de-coronavirus-covid-19-a-l-hopital-de-dijon-tous-les-patients-ont-plus-de-80-ans-l-un-est-en-reanimation_13754337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20" y="3212976"/>
            <a:ext cx="6964760" cy="349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SansPro-Bold" pitchFamily="50" charset="0"/>
              </a:rPr>
              <a:t>Update </a:t>
            </a:r>
            <a:r>
              <a:rPr lang="de-DE" sz="2400" dirty="0" smtClean="0">
                <a:latin typeface="ScalaSansPro-Bold" pitchFamily="50" charset="0"/>
              </a:rPr>
              <a:t>zu COVID-19, 3. März </a:t>
            </a:r>
            <a:r>
              <a:rPr lang="de-DE" sz="2400" dirty="0">
                <a:latin typeface="ScalaSansPro-Bold" pitchFamily="50" charset="0"/>
              </a:rPr>
              <a:t>2020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149673"/>
              </p:ext>
            </p:extLst>
          </p:nvPr>
        </p:nvGraphicFramePr>
        <p:xfrm>
          <a:off x="336259" y="1124744"/>
          <a:ext cx="8327465" cy="200343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298050"/>
                <a:gridCol w="771891"/>
                <a:gridCol w="1102908"/>
                <a:gridCol w="1100017"/>
                <a:gridCol w="1100017"/>
                <a:gridCol w="961251"/>
                <a:gridCol w="1059544"/>
                <a:gridCol w="933787"/>
              </a:tblGrid>
              <a:tr h="633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Neue Fälle  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Insgesamt 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Ernsthaft erkrankt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Genesene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Neue Todesfälle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Insgesamt Todesfälle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Sterberate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Weltweit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+1.842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90.910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&gt;7.067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47.955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+74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3.123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3,4%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China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+115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80.285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&gt;6.790</a:t>
                      </a:r>
                      <a:endParaRPr lang="de-DE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47.204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+31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2.946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3,7%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err="1">
                          <a:effectLst/>
                        </a:rPr>
                        <a:t>Hubei</a:t>
                      </a:r>
                      <a:r>
                        <a:rPr lang="de-DE" sz="1400" b="1" dirty="0">
                          <a:effectLst/>
                        </a:rPr>
                        <a:t> 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+114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(Wuhan +111)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 smtClean="0">
                          <a:effectLst/>
                        </a:rPr>
                        <a:t>67.217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6.593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36.167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+31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2.834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4,2%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5724128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i="1" dirty="0" smtClean="0"/>
              <a:t>ECDC ; </a:t>
            </a:r>
            <a:r>
              <a:rPr lang="de-DE" sz="1400" b="1" i="1" dirty="0"/>
              <a:t>Stand </a:t>
            </a:r>
            <a:r>
              <a:rPr lang="de-DE" sz="1400" b="1" i="1" dirty="0" smtClean="0"/>
              <a:t>02.03.2020</a:t>
            </a:r>
            <a:endParaRPr lang="de-DE" sz="1400" b="1" i="1" dirty="0"/>
          </a:p>
        </p:txBody>
      </p:sp>
    </p:spTree>
    <p:extLst>
      <p:ext uri="{BB962C8B-B14F-4D97-AF65-F5344CB8AC3E}">
        <p14:creationId xmlns:p14="http://schemas.microsoft.com/office/powerpoint/2010/main" val="119222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553043" y="1196752"/>
            <a:ext cx="5387109" cy="540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600" b="1" u="sng" dirty="0" smtClean="0"/>
              <a:t>Maßnahmen</a:t>
            </a:r>
            <a:r>
              <a:rPr lang="de-DE" sz="1800" u="sng" dirty="0" smtClean="0">
                <a:solidFill>
                  <a:schemeClr val="tx2"/>
                </a:solidFill>
              </a:rPr>
              <a:t>:</a:t>
            </a:r>
          </a:p>
          <a:p>
            <a:r>
              <a:rPr lang="de-DE" sz="1400" dirty="0" smtClean="0"/>
              <a:t>Quarantäne </a:t>
            </a:r>
            <a:r>
              <a:rPr lang="de-DE" sz="1400" dirty="0"/>
              <a:t>von mehr als 50.000 Menschen aus 11 verschiedenen Gemeinden </a:t>
            </a:r>
            <a:r>
              <a:rPr lang="de-DE" sz="1400" dirty="0" smtClean="0"/>
              <a:t>in Norditalien. </a:t>
            </a:r>
            <a:r>
              <a:rPr lang="de-DE" sz="1400" dirty="0"/>
              <a:t>Die Strafen für Verstöße reichten von einer Geldstrafe von 206 € bis zu drei Monaten </a:t>
            </a:r>
            <a:r>
              <a:rPr lang="de-DE" sz="1400" dirty="0" smtClean="0"/>
              <a:t>Haft. Das </a:t>
            </a:r>
            <a:r>
              <a:rPr lang="de-DE" sz="1400" dirty="0"/>
              <a:t>italienische Militär und die Strafverfolgungsbehörden wurden angewiesen, die Abriegelung zu sichern und durchzuführen.</a:t>
            </a:r>
          </a:p>
          <a:p>
            <a:r>
              <a:rPr lang="de-DE" sz="1400" dirty="0" smtClean="0"/>
              <a:t>In </a:t>
            </a:r>
            <a:r>
              <a:rPr lang="de-DE" sz="1400" dirty="0"/>
              <a:t>zehn Gemeinden in der Lombardei, einer im Veneto und einer in der Emilia Romagna wurden Schulen geschlossen. </a:t>
            </a:r>
            <a:r>
              <a:rPr lang="de-DE" sz="1400" dirty="0" smtClean="0"/>
              <a:t>Alle </a:t>
            </a:r>
            <a:r>
              <a:rPr lang="de-DE" sz="1400" dirty="0"/>
              <a:t>religiösen Dienste wurden </a:t>
            </a:r>
            <a:r>
              <a:rPr lang="de-DE" sz="1400" dirty="0" smtClean="0"/>
              <a:t>gestrichen. Der </a:t>
            </a:r>
            <a:r>
              <a:rPr lang="de-DE" sz="1400" dirty="0"/>
              <a:t>Regionalzugverkehr zu den am stärksten betroffenen Gebieten wurde </a:t>
            </a:r>
            <a:r>
              <a:rPr lang="de-DE" sz="1400" dirty="0" smtClean="0"/>
              <a:t>eingestellt</a:t>
            </a:r>
            <a:r>
              <a:rPr lang="de-DE" sz="1400" dirty="0"/>
              <a:t>.</a:t>
            </a:r>
            <a:endParaRPr lang="de-DE" sz="1400" dirty="0" smtClean="0"/>
          </a:p>
          <a:p>
            <a:r>
              <a:rPr lang="de-DE" sz="1400" dirty="0"/>
              <a:t>Die Behörden in Venetien haben die letzten zwei Tage des Karnevals von Venedig </a:t>
            </a:r>
            <a:r>
              <a:rPr lang="de-DE" sz="1400" dirty="0" smtClean="0"/>
              <a:t>abgesagt. Die </a:t>
            </a:r>
            <a:r>
              <a:rPr lang="de-DE" sz="1400" dirty="0"/>
              <a:t>Behörden im Piemont haben die letzten drei Tage des Karnevals von </a:t>
            </a:r>
            <a:r>
              <a:rPr lang="de-DE" sz="1400" dirty="0" err="1"/>
              <a:t>Ivrea</a:t>
            </a:r>
            <a:r>
              <a:rPr lang="de-DE" sz="1400" dirty="0"/>
              <a:t> </a:t>
            </a:r>
            <a:r>
              <a:rPr lang="de-DE" sz="1400" dirty="0" smtClean="0"/>
              <a:t>abgesagt.</a:t>
            </a:r>
          </a:p>
          <a:p>
            <a:pPr marL="0" indent="0">
              <a:buNone/>
            </a:pPr>
            <a:r>
              <a:rPr lang="de-DE" sz="1400" b="1" u="sng" dirty="0" smtClean="0"/>
              <a:t>Internationales Reaktionen: </a:t>
            </a:r>
          </a:p>
          <a:p>
            <a:r>
              <a:rPr lang="de-DE" sz="1400" dirty="0" smtClean="0"/>
              <a:t>Die folgende </a:t>
            </a:r>
            <a:r>
              <a:rPr lang="de-DE" sz="1400" dirty="0"/>
              <a:t>Länder </a:t>
            </a:r>
            <a:r>
              <a:rPr lang="de-DE" sz="1400" dirty="0" smtClean="0"/>
              <a:t>haben beschlossen</a:t>
            </a:r>
            <a:r>
              <a:rPr lang="de-DE" sz="1400" dirty="0"/>
              <a:t>, einreisende Italiener 14 Tage in Quarantäne zu halten: China, Kasachstan und Kirgisistan</a:t>
            </a:r>
            <a:r>
              <a:rPr lang="de-DE" sz="1400" dirty="0" smtClean="0"/>
              <a:t>.</a:t>
            </a:r>
          </a:p>
          <a:p>
            <a:r>
              <a:rPr lang="de-DE" sz="1400" dirty="0"/>
              <a:t>Argentinien, Frankreich, Kroatien, Ägypten, Griechenland, Irland, Israel, Lettland, Litauen, Ukraine, Serbien und Südafrika haben eine 14-tägige Quarantäne für Personen aus der Lombardei und dem Venetien erlassen</a:t>
            </a:r>
            <a:endParaRPr lang="de-DE" sz="1400" dirty="0" smtClean="0"/>
          </a:p>
          <a:p>
            <a:r>
              <a:rPr lang="de-DE" sz="1400" dirty="0"/>
              <a:t>Island und Malta verlangen eine „freiwilligen Quarantäne“ für alle Bürger aus Emilia-Romagna, Lombardei, Piemont und Venetien</a:t>
            </a:r>
            <a:r>
              <a:rPr lang="de-DE" sz="1400" dirty="0" smtClean="0"/>
              <a:t>.</a:t>
            </a:r>
          </a:p>
          <a:p>
            <a:r>
              <a:rPr lang="de-DE" sz="1400" dirty="0"/>
              <a:t>Frankreich, Griechenland, Irland, Kroatien, Russland, Spanien und die Türkei raten von Reisen nach Italien ab</a:t>
            </a:r>
            <a:endParaRPr lang="de-DE" sz="1400" dirty="0" smtClean="0"/>
          </a:p>
          <a:p>
            <a:endParaRPr lang="de-DE" sz="14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Italien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398261"/>
              </p:ext>
            </p:extLst>
          </p:nvPr>
        </p:nvGraphicFramePr>
        <p:xfrm>
          <a:off x="6084168" y="2950497"/>
          <a:ext cx="3888432" cy="3904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Dokument" r:id="rId4" imgW="5910921" imgH="4701409" progId="Word.Document.12">
                  <p:embed/>
                </p:oleObj>
              </mc:Choice>
              <mc:Fallback>
                <p:oleObj name="Dokument" r:id="rId4" imgW="5910921" imgH="47014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84168" y="2950497"/>
                        <a:ext cx="3888432" cy="39040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/>
          <p:cNvSpPr/>
          <p:nvPr/>
        </p:nvSpPr>
        <p:spPr>
          <a:xfrm rot="20569400">
            <a:off x="6444208" y="1484784"/>
            <a:ext cx="1717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keine Änderung </a:t>
            </a:r>
          </a:p>
        </p:txBody>
      </p:sp>
    </p:spTree>
    <p:extLst>
      <p:ext uri="{BB962C8B-B14F-4D97-AF65-F5344CB8AC3E}">
        <p14:creationId xmlns:p14="http://schemas.microsoft.com/office/powerpoint/2010/main" val="302702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82782" y="620688"/>
            <a:ext cx="8219256" cy="70609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de-DE" sz="3200" dirty="0"/>
              <a:t>COVID </a:t>
            </a:r>
            <a:r>
              <a:rPr lang="de-DE" sz="3200" dirty="0" smtClean="0"/>
              <a:t>19/Südkorea</a:t>
            </a:r>
            <a:endParaRPr lang="de-DE" sz="3200" dirty="0"/>
          </a:p>
        </p:txBody>
      </p:sp>
      <p:sp>
        <p:nvSpPr>
          <p:cNvPr id="2" name="Textfeld 1"/>
          <p:cNvSpPr txBox="1"/>
          <p:nvPr/>
        </p:nvSpPr>
        <p:spPr>
          <a:xfrm>
            <a:off x="476308" y="1397094"/>
            <a:ext cx="8198246" cy="1949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2000" b="1" dirty="0" smtClean="0"/>
              <a:t>4.812 </a:t>
            </a:r>
            <a:r>
              <a:rPr lang="de-DE" sz="2000" b="1" dirty="0"/>
              <a:t>Fälle </a:t>
            </a:r>
            <a:r>
              <a:rPr lang="de-DE" sz="2000" b="1" dirty="0" smtClean="0"/>
              <a:t>(+600); 34 </a:t>
            </a:r>
            <a:r>
              <a:rPr lang="de-DE" sz="2000" b="1" dirty="0"/>
              <a:t>Todesfälle </a:t>
            </a:r>
            <a:r>
              <a:rPr lang="de-DE" sz="2000" b="1" dirty="0" smtClean="0"/>
              <a:t>(+8); Sterberate: 0,7%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1400" dirty="0"/>
              <a:t>(BNO News: Stand </a:t>
            </a:r>
            <a:r>
              <a:rPr lang="de-DE" sz="1400" dirty="0" smtClean="0"/>
              <a:t>03.03., 0815)</a:t>
            </a:r>
            <a:endParaRPr lang="de-DE" sz="1400" dirty="0"/>
          </a:p>
          <a:p>
            <a:pPr marL="800100" lvl="1" indent="-342900">
              <a:spcAft>
                <a:spcPts val="200"/>
              </a:spcAft>
              <a:buFont typeface="Symbol" panose="05050102010706020507" pitchFamily="18" charset="2"/>
              <a:buChar char="-"/>
            </a:pPr>
            <a:r>
              <a:rPr lang="de-DE" sz="2000" dirty="0" smtClean="0"/>
              <a:t>57,4% gehören zum </a:t>
            </a:r>
            <a:r>
              <a:rPr lang="de-DE" sz="2000" dirty="0" err="1">
                <a:solidFill>
                  <a:schemeClr val="dk1"/>
                </a:solidFill>
              </a:rPr>
              <a:t>Shincheonji</a:t>
            </a:r>
            <a:r>
              <a:rPr lang="de-DE" sz="2000" dirty="0">
                <a:solidFill>
                  <a:schemeClr val="dk1"/>
                </a:solidFill>
              </a:rPr>
              <a:t> </a:t>
            </a:r>
            <a:r>
              <a:rPr lang="de-DE" sz="2000" dirty="0" smtClean="0">
                <a:solidFill>
                  <a:schemeClr val="dk1"/>
                </a:solidFill>
              </a:rPr>
              <a:t>Church-Cluster</a:t>
            </a:r>
          </a:p>
          <a:p>
            <a:pPr marL="800100" lvl="1" indent="-342900">
              <a:spcAft>
                <a:spcPts val="200"/>
              </a:spcAft>
              <a:buFont typeface="Symbol" panose="05050102010706020507" pitchFamily="18" charset="2"/>
              <a:buChar char="-"/>
            </a:pPr>
            <a:r>
              <a:rPr lang="de-DE" sz="2000" dirty="0" smtClean="0">
                <a:solidFill>
                  <a:schemeClr val="dk1"/>
                </a:solidFill>
              </a:rPr>
              <a:t>39% sind nicht zugeordnet bzw. sind unter Ermittlung</a:t>
            </a:r>
          </a:p>
          <a:p>
            <a:pPr marL="800100" lvl="1" indent="-342900">
              <a:spcAft>
                <a:spcPts val="200"/>
              </a:spcAft>
              <a:buFont typeface="Symbol" panose="05050102010706020507" pitchFamily="18" charset="2"/>
              <a:buChar char="-"/>
            </a:pPr>
            <a:r>
              <a:rPr lang="de-DE" sz="2000" dirty="0" smtClean="0">
                <a:solidFill>
                  <a:schemeClr val="dk1"/>
                </a:solidFill>
              </a:rPr>
              <a:t> 2,8% gehören zum </a:t>
            </a:r>
            <a:r>
              <a:rPr lang="de-DE" sz="2000" dirty="0" err="1" smtClean="0"/>
              <a:t>Cheongdo</a:t>
            </a:r>
            <a:r>
              <a:rPr lang="de-DE" sz="2000" dirty="0" smtClean="0"/>
              <a:t> </a:t>
            </a:r>
            <a:r>
              <a:rPr lang="de-DE" sz="2000" dirty="0"/>
              <a:t>Daenam </a:t>
            </a:r>
            <a:r>
              <a:rPr lang="de-DE" sz="2000" dirty="0" smtClean="0"/>
              <a:t>Hospital Cluster</a:t>
            </a:r>
          </a:p>
          <a:p>
            <a:pPr marL="800100" lvl="1" indent="-342900">
              <a:spcAft>
                <a:spcPts val="200"/>
              </a:spcAft>
              <a:buFont typeface="Symbol" panose="05050102010706020507" pitchFamily="18" charset="2"/>
              <a:buChar char="-"/>
            </a:pPr>
            <a:r>
              <a:rPr lang="de-DE" sz="2000" dirty="0" smtClean="0"/>
              <a:t> 0,8% sind importiert</a:t>
            </a:r>
            <a:r>
              <a:rPr lang="de-DE" sz="2000" dirty="0"/>
              <a:t> </a:t>
            </a:r>
            <a:r>
              <a:rPr lang="de-DE" sz="1400" dirty="0" smtClean="0"/>
              <a:t>(KCDC: Stand 02.03., 2100)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527" y="4841329"/>
            <a:ext cx="3333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3006526" y="6191726"/>
            <a:ext cx="58139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Stand 02.03 0500; </a:t>
            </a:r>
          </a:p>
          <a:p>
            <a:r>
              <a:rPr lang="de-DE" sz="1100" dirty="0" smtClean="0"/>
              <a:t>Quelle:  </a:t>
            </a:r>
            <a:r>
              <a:rPr lang="de-DE" sz="1100" dirty="0" smtClean="0">
                <a:hlinkClick r:id="rId4"/>
              </a:rPr>
              <a:t>https</a:t>
            </a:r>
            <a:r>
              <a:rPr lang="de-DE" sz="1100" dirty="0">
                <a:hlinkClick r:id="rId4"/>
              </a:rPr>
              <a:t>://</a:t>
            </a:r>
            <a:r>
              <a:rPr lang="de-DE" sz="1100" dirty="0" smtClean="0">
                <a:hlinkClick r:id="rId4"/>
              </a:rPr>
              <a:t>en.wikipedia.org/wiki/2020_coronavirus_outbreak_in_South_Korea</a:t>
            </a:r>
            <a:endParaRPr lang="de-DE" sz="11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56" y="3346346"/>
            <a:ext cx="2264751" cy="318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89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19256" cy="70609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de-DE" sz="3200" dirty="0"/>
              <a:t>COVID </a:t>
            </a:r>
            <a:r>
              <a:rPr lang="de-DE" sz="3200" dirty="0" smtClean="0"/>
              <a:t>19/Südkorea</a:t>
            </a:r>
            <a:endParaRPr lang="de-DE" sz="3200" dirty="0"/>
          </a:p>
        </p:txBody>
      </p:sp>
      <p:sp>
        <p:nvSpPr>
          <p:cNvPr id="2" name="Textfeld 1"/>
          <p:cNvSpPr txBox="1"/>
          <p:nvPr/>
        </p:nvSpPr>
        <p:spPr>
          <a:xfrm>
            <a:off x="467544" y="1556792"/>
            <a:ext cx="8208912" cy="3288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2000" b="1" dirty="0" smtClean="0"/>
              <a:t>Maßnahmen</a:t>
            </a:r>
            <a:endParaRPr lang="de-DE" sz="2000" dirty="0"/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/>
              <a:t>Der </a:t>
            </a:r>
            <a:r>
              <a:rPr lang="en-US" sz="2000" b="1" dirty="0" err="1" smtClean="0"/>
              <a:t>Präsident</a:t>
            </a:r>
            <a:r>
              <a:rPr lang="en-US" sz="2000" b="1" dirty="0" smtClean="0"/>
              <a:t> hat die </a:t>
            </a:r>
            <a:r>
              <a:rPr lang="en-US" sz="2000" b="1" dirty="0" err="1" smtClean="0"/>
              <a:t>höchste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Krisenalarmstufe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ausgerufen</a:t>
            </a:r>
            <a:endParaRPr lang="en-US" sz="2000" b="1" dirty="0" smtClean="0"/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Alle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Behörden</a:t>
            </a:r>
            <a:r>
              <a:rPr lang="en-US" sz="2000" b="1" dirty="0" smtClean="0"/>
              <a:t> in 24-Stunden-Alamrbereitschaft </a:t>
            </a:r>
            <a:r>
              <a:rPr lang="en-US" sz="2000" b="1" dirty="0" err="1" smtClean="0"/>
              <a:t>versetzt</a:t>
            </a:r>
            <a:r>
              <a:rPr lang="en-US" sz="2000" b="1" dirty="0" smtClean="0"/>
              <a:t> 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/>
              <a:t>25 </a:t>
            </a:r>
            <a:r>
              <a:rPr lang="en-US" sz="2000" b="1" dirty="0" err="1" smtClean="0"/>
              <a:t>Milliarden</a:t>
            </a:r>
            <a:r>
              <a:rPr lang="en-US" sz="2000" b="1" dirty="0" smtClean="0"/>
              <a:t> US-Dollar </a:t>
            </a:r>
            <a:r>
              <a:rPr lang="en-US" sz="2000" b="1" dirty="0" err="1" smtClean="0"/>
              <a:t>für</a:t>
            </a:r>
            <a:r>
              <a:rPr lang="en-US" sz="2000" b="1" dirty="0" smtClean="0"/>
              <a:t> Response und </a:t>
            </a:r>
            <a:r>
              <a:rPr lang="en-US" sz="2000" b="1" dirty="0" err="1" smtClean="0"/>
              <a:t>Eindämmung</a:t>
            </a:r>
            <a:endParaRPr lang="en-US" sz="2000" b="1" dirty="0" smtClean="0"/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US CDC, </a:t>
            </a:r>
            <a:r>
              <a:rPr lang="de-DE" sz="2000" dirty="0" smtClean="0"/>
              <a:t>Warnungen </a:t>
            </a:r>
            <a:r>
              <a:rPr lang="de-DE" sz="2000" dirty="0"/>
              <a:t>der Stufe </a:t>
            </a:r>
            <a:r>
              <a:rPr lang="de-DE" sz="2000" dirty="0" smtClean="0"/>
              <a:t>3 </a:t>
            </a:r>
            <a:r>
              <a:rPr lang="de-DE" sz="2000" dirty="0"/>
              <a:t>(„Verschiebung </a:t>
            </a:r>
            <a:r>
              <a:rPr lang="de-DE" sz="2000" dirty="0" smtClean="0"/>
              <a:t>nicht notwendiger </a:t>
            </a:r>
            <a:r>
              <a:rPr lang="de-DE" sz="2000" dirty="0"/>
              <a:t>Reisen“) für Reisende nach </a:t>
            </a:r>
            <a:r>
              <a:rPr lang="de-DE" sz="2000" dirty="0" smtClean="0"/>
              <a:t>Südkorea (29.02.)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Mehrere Länder haben Einreiseverbote und Reisebeschränkungen für Reisende aus Südkorea verhängt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Große Kirchen haben Gottesdienste eingestellt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467544" y="5229200"/>
            <a:ext cx="7992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Quellen</a:t>
            </a:r>
            <a:r>
              <a:rPr lang="de-DE" sz="1100" dirty="0"/>
              <a:t>: </a:t>
            </a:r>
            <a:endParaRPr lang="de-DE" sz="1100" dirty="0" smtClean="0"/>
          </a:p>
          <a:p>
            <a:r>
              <a:rPr lang="de-DE" sz="1100" dirty="0"/>
              <a:t>Guardian: </a:t>
            </a:r>
            <a:r>
              <a:rPr lang="de-DE" sz="1100" dirty="0">
                <a:hlinkClick r:id="rId3"/>
              </a:rPr>
              <a:t>https://</a:t>
            </a:r>
            <a:r>
              <a:rPr lang="de-DE" sz="1100" dirty="0" smtClean="0">
                <a:hlinkClick r:id="rId3"/>
              </a:rPr>
              <a:t>www.theguardian.com/world/live/2020/mar/03/coronavirus-live-updates-china-latest-news-us-australia-deaths-markets-italy-iran-update-cases-italy-south-korea-japan?page=with:block-5e5ddbdf8f0811db2fb0281f#block-5e5ddbdf8f0811db2fb0281f</a:t>
            </a:r>
            <a:endParaRPr lang="de-DE" sz="1100" dirty="0" smtClean="0"/>
          </a:p>
          <a:p>
            <a:r>
              <a:rPr lang="de-DE" sz="1100" dirty="0" err="1" smtClean="0"/>
              <a:t>Korean</a:t>
            </a:r>
            <a:r>
              <a:rPr lang="de-DE" sz="1100" dirty="0" smtClean="0"/>
              <a:t> Air: </a:t>
            </a:r>
            <a:r>
              <a:rPr lang="de-DE" sz="1100" dirty="0" smtClean="0">
                <a:hlinkClick r:id="rId4"/>
              </a:rPr>
              <a:t>https</a:t>
            </a:r>
            <a:r>
              <a:rPr lang="de-DE" sz="1100" dirty="0">
                <a:hlinkClick r:id="rId4"/>
              </a:rPr>
              <a:t>://</a:t>
            </a:r>
            <a:r>
              <a:rPr lang="de-DE" sz="1100" dirty="0" smtClean="0">
                <a:hlinkClick r:id="rId4"/>
              </a:rPr>
              <a:t>www.koreanair.com/global/de/2020_02_TSA_detail.html?fbclid=IwAR0JnLH-Ldp2UOzSLXX0cq65rtfLnVPYeRdpPXWMNhtpouIJiD7V5olpBK8</a:t>
            </a:r>
            <a:endParaRPr lang="de-DE" sz="1100" dirty="0" smtClean="0"/>
          </a:p>
          <a:p>
            <a:r>
              <a:rPr lang="de-DE" sz="1100" dirty="0" smtClean="0"/>
              <a:t>BBC News: </a:t>
            </a:r>
            <a:r>
              <a:rPr lang="de-DE" sz="1100" dirty="0" smtClean="0">
                <a:hlinkClick r:id="rId5"/>
              </a:rPr>
              <a:t>https</a:t>
            </a:r>
            <a:r>
              <a:rPr lang="de-DE" sz="1100" dirty="0">
                <a:hlinkClick r:id="rId5"/>
              </a:rPr>
              <a:t>://www.bbc-news.de/nachrichten/coronavirus-sudkoreanische-kirchen-stellen-den-gottesdienst-ein-wenn-die-falle-steigen</a:t>
            </a:r>
            <a:r>
              <a:rPr lang="de-DE" sz="1100" dirty="0" smtClean="0">
                <a:hlinkClick r:id="rId5"/>
              </a:rPr>
              <a:t>/</a:t>
            </a:r>
            <a:endParaRPr lang="de-DE" sz="1100" dirty="0" smtClean="0"/>
          </a:p>
        </p:txBody>
      </p:sp>
    </p:spTree>
    <p:extLst>
      <p:ext uri="{BB962C8B-B14F-4D97-AF65-F5344CB8AC3E}">
        <p14:creationId xmlns:p14="http://schemas.microsoft.com/office/powerpoint/2010/main" val="317543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364088" y="6371658"/>
            <a:ext cx="3359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Stand: 02.03, 1700; Quelle, KCDC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00" y="716400"/>
            <a:ext cx="8258611" cy="5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384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364000" y="6372036"/>
            <a:ext cx="3323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Stand: 02.03, 1700; Quelle, KCDC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61" y="716266"/>
            <a:ext cx="8207631" cy="56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655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4294967295"/>
          </p:nvPr>
        </p:nvSpPr>
        <p:spPr>
          <a:xfrm>
            <a:off x="460226" y="1196752"/>
            <a:ext cx="8280919" cy="1512168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>
              <a:lnSpc>
                <a:spcPct val="134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de-DE" sz="2000" b="1" dirty="0" smtClean="0"/>
              <a:t>1501 (+523) Fälle; 66 (+12) Todesfälle</a:t>
            </a:r>
            <a:r>
              <a:rPr lang="de-DE" sz="2000" b="1" dirty="0"/>
              <a:t>; Sterberate: </a:t>
            </a:r>
            <a:r>
              <a:rPr lang="de-DE" sz="2000" b="1" dirty="0" smtClean="0"/>
              <a:t>4,4%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dirty="0" smtClean="0"/>
              <a:t>(BNO News: Stand 02.03, 0815)</a:t>
            </a:r>
          </a:p>
          <a:p>
            <a:pPr lvl="1">
              <a:lnSpc>
                <a:spcPct val="134000"/>
              </a:lnSpc>
              <a:spcBef>
                <a:spcPts val="0"/>
              </a:spcBef>
              <a:buClrTx/>
              <a:buFont typeface="Symbol" panose="05050102010706020507" pitchFamily="18" charset="2"/>
              <a:buChar char="-"/>
            </a:pPr>
            <a:r>
              <a:rPr lang="de-DE" dirty="0" smtClean="0"/>
              <a:t>höchste Zahl von </a:t>
            </a:r>
            <a:r>
              <a:rPr lang="de-DE" dirty="0" err="1" smtClean="0"/>
              <a:t>Todefälle</a:t>
            </a:r>
            <a:r>
              <a:rPr lang="de-DE" dirty="0" smtClean="0"/>
              <a:t> außerhalb China</a:t>
            </a:r>
          </a:p>
          <a:p>
            <a:pPr>
              <a:lnSpc>
                <a:spcPct val="134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de-DE" sz="2000" dirty="0" smtClean="0"/>
              <a:t>Mehrheit der Fälle in </a:t>
            </a:r>
            <a:r>
              <a:rPr lang="de-DE" sz="2000" b="1" dirty="0" smtClean="0"/>
              <a:t>Teheran</a:t>
            </a:r>
            <a:r>
              <a:rPr lang="de-DE" sz="2000" dirty="0" smtClean="0"/>
              <a:t> (n=349, 35,7%) gefolgt von </a:t>
            </a:r>
            <a:r>
              <a:rPr lang="de-DE" sz="2000" b="1" dirty="0" err="1" smtClean="0"/>
              <a:t>Qom</a:t>
            </a:r>
            <a:r>
              <a:rPr lang="de-DE" sz="2000" dirty="0" smtClean="0"/>
              <a:t> (n=139, 14,2%),</a:t>
            </a:r>
            <a:br>
              <a:rPr lang="de-DE" sz="2000" dirty="0" smtClean="0"/>
            </a:br>
            <a:r>
              <a:rPr lang="de-DE" sz="2000" dirty="0" smtClean="0"/>
              <a:t> </a:t>
            </a:r>
            <a:r>
              <a:rPr lang="de-DE" sz="2000" b="1" dirty="0" err="1" smtClean="0"/>
              <a:t>Guilan</a:t>
            </a:r>
            <a:r>
              <a:rPr lang="de-DE" sz="2000" dirty="0" smtClean="0"/>
              <a:t> (n=101, 10,3%), </a:t>
            </a:r>
            <a:r>
              <a:rPr lang="de-DE" sz="2000" b="1" dirty="0" err="1" smtClean="0"/>
              <a:t>Markazi</a:t>
            </a:r>
            <a:r>
              <a:rPr lang="de-DE" sz="2000" dirty="0" smtClean="0"/>
              <a:t> (n=67, 6,9%) (Stand 01.03, 0800)</a:t>
            </a:r>
          </a:p>
          <a:p>
            <a:pPr>
              <a:lnSpc>
                <a:spcPct val="134000"/>
              </a:lnSpc>
              <a:buClrTx/>
              <a:buFont typeface="Arial" panose="020B0604020202020204" pitchFamily="34" charset="0"/>
              <a:buChar char="•"/>
            </a:pPr>
            <a:endParaRPr lang="de-DE" sz="2000" dirty="0"/>
          </a:p>
        </p:txBody>
      </p:sp>
      <p:sp>
        <p:nvSpPr>
          <p:cNvPr id="3" name="AutoShape 2" descr="Bildergebnis für Qom m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57200" y="188640"/>
            <a:ext cx="8363272" cy="7200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smtClean="0"/>
              <a:t>COVID 19/Iran</a:t>
            </a:r>
            <a:endParaRPr lang="de-DE" sz="3200" dirty="0"/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5225738"/>
              </p:ext>
            </p:extLst>
          </p:nvPr>
        </p:nvGraphicFramePr>
        <p:xfrm>
          <a:off x="5627315" y="2961271"/>
          <a:ext cx="3177133" cy="3267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uppieren 1"/>
          <p:cNvGrpSpPr/>
          <p:nvPr/>
        </p:nvGrpSpPr>
        <p:grpSpPr>
          <a:xfrm>
            <a:off x="518895" y="3212976"/>
            <a:ext cx="4701177" cy="2988000"/>
            <a:chOff x="251520" y="3212976"/>
            <a:chExt cx="4701177" cy="29880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212976"/>
              <a:ext cx="3199650" cy="29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6797" y="4896051"/>
              <a:ext cx="1485900" cy="130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1778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4294967295"/>
          </p:nvPr>
        </p:nvSpPr>
        <p:spPr>
          <a:xfrm>
            <a:off x="457200" y="1124744"/>
            <a:ext cx="8280919" cy="309634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34000"/>
              </a:lnSpc>
              <a:spcBef>
                <a:spcPts val="0"/>
              </a:spcBef>
              <a:buClrTx/>
              <a:buNone/>
            </a:pPr>
            <a:r>
              <a:rPr lang="de-DE" sz="2000" b="1" dirty="0" smtClean="0"/>
              <a:t>Maßnahmen</a:t>
            </a:r>
            <a:endParaRPr lang="de-DE" sz="2000" dirty="0" smtClean="0"/>
          </a:p>
          <a:p>
            <a:pPr>
              <a:lnSpc>
                <a:spcPct val="134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300.000 Teams </a:t>
            </a:r>
            <a:r>
              <a:rPr lang="en-US" sz="2000" dirty="0" err="1" smtClean="0"/>
              <a:t>mobilisiert</a:t>
            </a:r>
            <a:r>
              <a:rPr lang="en-US" sz="2000" dirty="0" smtClean="0"/>
              <a:t> um </a:t>
            </a:r>
            <a:r>
              <a:rPr lang="en-US" sz="2000" dirty="0" err="1" smtClean="0"/>
              <a:t>Tür</a:t>
            </a:r>
            <a:r>
              <a:rPr lang="en-US" sz="2000" dirty="0" smtClean="0"/>
              <a:t> </a:t>
            </a:r>
            <a:r>
              <a:rPr lang="en-US" sz="2000" dirty="0" err="1" smtClean="0"/>
              <a:t>zu</a:t>
            </a:r>
            <a:r>
              <a:rPr lang="en-US" sz="2000" dirty="0" smtClean="0"/>
              <a:t> </a:t>
            </a:r>
            <a:r>
              <a:rPr lang="en-US" sz="2000" dirty="0" err="1" smtClean="0"/>
              <a:t>Tür</a:t>
            </a:r>
            <a:r>
              <a:rPr lang="en-US" sz="2000" dirty="0" smtClean="0"/>
              <a:t> </a:t>
            </a:r>
            <a:r>
              <a:rPr lang="en-US" sz="2000" dirty="0" err="1" smtClean="0"/>
              <a:t>Kontrollen</a:t>
            </a:r>
            <a:r>
              <a:rPr lang="en-US" sz="2000" dirty="0" smtClean="0"/>
              <a:t> </a:t>
            </a:r>
            <a:r>
              <a:rPr lang="en-US" sz="2000" dirty="0" err="1" smtClean="0"/>
              <a:t>durchzuführen</a:t>
            </a:r>
            <a:endParaRPr lang="en-US" sz="2000" dirty="0" smtClean="0"/>
          </a:p>
          <a:p>
            <a:pPr>
              <a:lnSpc>
                <a:spcPct val="134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dirty="0" err="1" smtClean="0"/>
              <a:t>Drohnen</a:t>
            </a:r>
            <a:r>
              <a:rPr lang="en-US" sz="2000" dirty="0" smtClean="0"/>
              <a:t> </a:t>
            </a:r>
            <a:r>
              <a:rPr lang="en-US" sz="2000" dirty="0" err="1" smtClean="0"/>
              <a:t>zur</a:t>
            </a:r>
            <a:r>
              <a:rPr lang="en-US" sz="2000" dirty="0" smtClean="0"/>
              <a:t> </a:t>
            </a:r>
            <a:r>
              <a:rPr lang="en-US" sz="2000" dirty="0" err="1" smtClean="0"/>
              <a:t>Desinfektion</a:t>
            </a:r>
            <a:r>
              <a:rPr lang="en-US" sz="2000" dirty="0" smtClean="0"/>
              <a:t> von </a:t>
            </a:r>
            <a:r>
              <a:rPr lang="en-US" sz="2000" dirty="0" err="1" smtClean="0"/>
              <a:t>Straßen</a:t>
            </a:r>
            <a:r>
              <a:rPr lang="en-US" sz="2000" dirty="0" smtClean="0"/>
              <a:t> </a:t>
            </a:r>
            <a:r>
              <a:rPr lang="en-US" sz="2000" dirty="0" err="1" smtClean="0"/>
              <a:t>eingesetzt</a:t>
            </a:r>
            <a:endParaRPr lang="en-US" sz="2000" dirty="0" smtClean="0"/>
          </a:p>
          <a:p>
            <a:pPr>
              <a:lnSpc>
                <a:spcPct val="134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WHO </a:t>
            </a:r>
            <a:r>
              <a:rPr lang="en-US" sz="2000" dirty="0" err="1" smtClean="0"/>
              <a:t>liefert</a:t>
            </a:r>
            <a:r>
              <a:rPr lang="en-US" sz="2000" dirty="0" smtClean="0"/>
              <a:t> 7.5 </a:t>
            </a:r>
            <a:r>
              <a:rPr lang="en-US" sz="2000" dirty="0" err="1" smtClean="0"/>
              <a:t>Tonnen</a:t>
            </a:r>
            <a:r>
              <a:rPr lang="en-US" sz="2000" dirty="0" smtClean="0"/>
              <a:t> </a:t>
            </a:r>
            <a:r>
              <a:rPr lang="en-US" sz="2000" dirty="0" err="1" smtClean="0"/>
              <a:t>medizinisches</a:t>
            </a:r>
            <a:r>
              <a:rPr lang="en-US" sz="2000" dirty="0" smtClean="0"/>
              <a:t> Material und 1.000 Test Kits </a:t>
            </a:r>
          </a:p>
          <a:p>
            <a:pPr>
              <a:lnSpc>
                <a:spcPct val="134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dirty="0" err="1" smtClean="0"/>
              <a:t>Präsident</a:t>
            </a:r>
            <a:r>
              <a:rPr lang="en-US" sz="2000" dirty="0" smtClean="0"/>
              <a:t> </a:t>
            </a:r>
            <a:r>
              <a:rPr lang="en-US" sz="2000" dirty="0" err="1" smtClean="0"/>
              <a:t>kündigte</a:t>
            </a:r>
            <a:r>
              <a:rPr lang="en-US" sz="2000" dirty="0" smtClean="0"/>
              <a:t> am 26.02: </a:t>
            </a:r>
            <a:r>
              <a:rPr lang="en-US" sz="2000" dirty="0" err="1"/>
              <a:t>k</a:t>
            </a:r>
            <a:r>
              <a:rPr lang="en-US" sz="2000" dirty="0" err="1" smtClean="0"/>
              <a:t>eine</a:t>
            </a:r>
            <a:r>
              <a:rPr lang="en-US" sz="2000" dirty="0" smtClean="0"/>
              <a:t> </a:t>
            </a:r>
            <a:r>
              <a:rPr lang="en-US" sz="2000" dirty="0" err="1" smtClean="0"/>
              <a:t>Pläne</a:t>
            </a:r>
            <a:r>
              <a:rPr lang="en-US" sz="2000" dirty="0" smtClean="0"/>
              <a:t> </a:t>
            </a:r>
            <a:r>
              <a:rPr lang="en-US" sz="2000" dirty="0" err="1" smtClean="0"/>
              <a:t>Gebiete</a:t>
            </a:r>
            <a:r>
              <a:rPr lang="en-US" sz="2000" dirty="0" smtClean="0"/>
              <a:t> / </a:t>
            </a:r>
            <a:r>
              <a:rPr lang="en-US" sz="2000" dirty="0" err="1" smtClean="0"/>
              <a:t>Städte</a:t>
            </a:r>
            <a:r>
              <a:rPr lang="en-US" sz="2000" dirty="0" smtClean="0"/>
              <a:t> </a:t>
            </a:r>
            <a:r>
              <a:rPr lang="en-US" sz="2000" dirty="0" err="1" smtClean="0"/>
              <a:t>abzuriegeln</a:t>
            </a:r>
            <a:endParaRPr lang="en-US" sz="2000" dirty="0" smtClean="0"/>
          </a:p>
          <a:p>
            <a:pPr>
              <a:lnSpc>
                <a:spcPct val="134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de-DE" sz="2000" dirty="0"/>
              <a:t>Alle Landesgrenzen </a:t>
            </a:r>
            <a:r>
              <a:rPr lang="de-DE" sz="2000" dirty="0" smtClean="0"/>
              <a:t>geschlossen</a:t>
            </a:r>
            <a:endParaRPr lang="en-US" sz="2000" dirty="0" smtClean="0"/>
          </a:p>
          <a:p>
            <a:pPr>
              <a:lnSpc>
                <a:spcPct val="134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US </a:t>
            </a:r>
            <a:r>
              <a:rPr lang="en-US" sz="2000" dirty="0"/>
              <a:t>CDC, </a:t>
            </a:r>
            <a:r>
              <a:rPr lang="de-DE" sz="2000" dirty="0"/>
              <a:t>Warnungen der Stufe 3 („Verschiebung nicht notwendiger Reisen“) für Reisende nach </a:t>
            </a:r>
            <a:r>
              <a:rPr lang="de-DE" sz="2000" dirty="0" smtClean="0"/>
              <a:t>Iran </a:t>
            </a:r>
            <a:r>
              <a:rPr lang="de-DE" sz="2000" dirty="0"/>
              <a:t>(</a:t>
            </a:r>
            <a:r>
              <a:rPr lang="de-DE" sz="2000" dirty="0" smtClean="0"/>
              <a:t>28.02.)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endParaRPr lang="de-DE" sz="2000" dirty="0"/>
          </a:p>
        </p:txBody>
      </p:sp>
      <p:sp>
        <p:nvSpPr>
          <p:cNvPr id="3" name="AutoShape 2" descr="Bildergebnis für Qom m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57200" y="188640"/>
            <a:ext cx="8363272" cy="7200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smtClean="0"/>
              <a:t>COVID 19/Iran</a:t>
            </a:r>
            <a:endParaRPr lang="de-DE" sz="3200" dirty="0"/>
          </a:p>
        </p:txBody>
      </p:sp>
      <p:sp>
        <p:nvSpPr>
          <p:cNvPr id="2" name="Textfeld 1"/>
          <p:cNvSpPr txBox="1"/>
          <p:nvPr/>
        </p:nvSpPr>
        <p:spPr>
          <a:xfrm>
            <a:off x="457200" y="5445224"/>
            <a:ext cx="81369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Quellen: </a:t>
            </a:r>
          </a:p>
          <a:p>
            <a:r>
              <a:rPr lang="de-DE" sz="1100" dirty="0">
                <a:solidFill>
                  <a:prstClr val="black"/>
                </a:solidFill>
              </a:rPr>
              <a:t>BBC News: </a:t>
            </a:r>
            <a:r>
              <a:rPr lang="de-DE" sz="1100" dirty="0">
                <a:solidFill>
                  <a:prstClr val="black"/>
                </a:solidFill>
                <a:hlinkClick r:id="rId3"/>
              </a:rPr>
              <a:t>https://</a:t>
            </a:r>
            <a:r>
              <a:rPr lang="de-DE" sz="1100" dirty="0" smtClean="0">
                <a:solidFill>
                  <a:prstClr val="black"/>
                </a:solidFill>
                <a:hlinkClick r:id="rId3"/>
              </a:rPr>
              <a:t>www.bbc.com/news/world-middle-east-51642926</a:t>
            </a:r>
            <a:endParaRPr lang="de-DE" sz="1100" dirty="0" smtClean="0">
              <a:solidFill>
                <a:prstClr val="black"/>
              </a:solidFill>
            </a:endParaRPr>
          </a:p>
          <a:p>
            <a:r>
              <a:rPr lang="de-DE" sz="1100" dirty="0" smtClean="0">
                <a:solidFill>
                  <a:prstClr val="black"/>
                </a:solidFill>
              </a:rPr>
              <a:t>Wall </a:t>
            </a:r>
            <a:r>
              <a:rPr lang="de-DE" sz="1100" dirty="0">
                <a:solidFill>
                  <a:prstClr val="black"/>
                </a:solidFill>
              </a:rPr>
              <a:t>Street Journal: </a:t>
            </a:r>
            <a:r>
              <a:rPr lang="de-DE" sz="1100" dirty="0">
                <a:solidFill>
                  <a:prstClr val="black"/>
                </a:solidFill>
                <a:hlinkClick r:id="rId4"/>
              </a:rPr>
              <a:t>https://</a:t>
            </a:r>
            <a:r>
              <a:rPr lang="de-DE" sz="1100" dirty="0" smtClean="0">
                <a:solidFill>
                  <a:prstClr val="black"/>
                </a:solidFill>
                <a:hlinkClick r:id="rId4"/>
              </a:rPr>
              <a:t>www.wsj.com/articles/iran-mobilizes-300-000-people-and-deploys-drones-and-water-cannon-to-halt-the-spread-of-coronavirus-11583157765</a:t>
            </a:r>
            <a:endParaRPr lang="de-DE" sz="1100" dirty="0" smtClean="0">
              <a:solidFill>
                <a:prstClr val="black"/>
              </a:solidFill>
            </a:endParaRPr>
          </a:p>
          <a:p>
            <a:r>
              <a:rPr lang="de-DE" sz="1100" dirty="0">
                <a:solidFill>
                  <a:prstClr val="black"/>
                </a:solidFill>
              </a:rPr>
              <a:t>CDC: </a:t>
            </a:r>
            <a:r>
              <a:rPr lang="de-DE" sz="1100" dirty="0">
                <a:solidFill>
                  <a:prstClr val="black"/>
                </a:solidFill>
                <a:hlinkClick r:id="rId5"/>
              </a:rPr>
              <a:t>https://</a:t>
            </a:r>
            <a:r>
              <a:rPr lang="de-DE" sz="1100" dirty="0" smtClean="0">
                <a:solidFill>
                  <a:prstClr val="black"/>
                </a:solidFill>
                <a:hlinkClick r:id="rId5"/>
              </a:rPr>
              <a:t>wwwnc.cdc.gov/travel/notices/warning/coronavirus-iran</a:t>
            </a:r>
            <a:endParaRPr lang="de-DE" sz="1100" dirty="0" smtClean="0">
              <a:solidFill>
                <a:prstClr val="black"/>
              </a:solidFill>
            </a:endParaRPr>
          </a:p>
          <a:p>
            <a:endParaRPr lang="de-DE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28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63272" cy="72008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de-DE" sz="3200" dirty="0" smtClean="0"/>
              <a:t>COVID 19/Iran</a:t>
            </a:r>
            <a:endParaRPr lang="de-DE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1"/>
            <a:ext cx="8280920" cy="450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11560" y="5877272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prstClr val="black"/>
                </a:solidFill>
              </a:rPr>
              <a:t>Länder mit Fällen, die mit Iran verlinkt sind (Stand 01.03)</a:t>
            </a:r>
          </a:p>
          <a:p>
            <a:r>
              <a:rPr lang="de-DE" sz="1400" dirty="0" smtClean="0">
                <a:solidFill>
                  <a:prstClr val="black"/>
                </a:solidFill>
              </a:rPr>
              <a:t>Quelle: </a:t>
            </a:r>
            <a:r>
              <a:rPr lang="de-DE" sz="1400" dirty="0">
                <a:solidFill>
                  <a:prstClr val="black"/>
                </a:solidFill>
                <a:hlinkClick r:id="rId3"/>
              </a:rPr>
              <a:t>https://</a:t>
            </a:r>
            <a:r>
              <a:rPr lang="de-DE" sz="1400" dirty="0" smtClean="0">
                <a:solidFill>
                  <a:prstClr val="black"/>
                </a:solidFill>
                <a:hlinkClick r:id="rId3"/>
              </a:rPr>
              <a:t>en.wikipedia.org/wiki/2020_coronavirus_outbreak_in_Iran</a:t>
            </a:r>
            <a:endParaRPr lang="de-DE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503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39552" y="1268758"/>
            <a:ext cx="5544616" cy="338437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de-DE" sz="2000" b="1" dirty="0" smtClean="0"/>
              <a:t>274 Fälle (+18), </a:t>
            </a:r>
            <a:r>
              <a:rPr lang="de-DE" sz="2000" b="1" dirty="0"/>
              <a:t>6</a:t>
            </a:r>
            <a:r>
              <a:rPr lang="de-DE" sz="2000" b="1" dirty="0" smtClean="0"/>
              <a:t> Todesfälle (+0), Sterberate 2,2% </a:t>
            </a:r>
            <a:r>
              <a:rPr lang="de-DE" sz="1400" dirty="0" smtClean="0"/>
              <a:t>(BNO News: Stand 03.03., 0815)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sz="2000" dirty="0" smtClean="0"/>
              <a:t>Mehrheit der Fälle auf </a:t>
            </a:r>
            <a:r>
              <a:rPr lang="de-DE" sz="2000" dirty="0" err="1" smtClean="0"/>
              <a:t>Hokkadio</a:t>
            </a:r>
            <a:r>
              <a:rPr lang="de-DE" sz="2000" dirty="0" smtClean="0"/>
              <a:t> (n=69, 26,0%), gefolgt von Tokyo (n=34, 14,0% ), </a:t>
            </a:r>
            <a:r>
              <a:rPr lang="de-DE" sz="2000" dirty="0" err="1" smtClean="0"/>
              <a:t>Aichi</a:t>
            </a:r>
            <a:r>
              <a:rPr lang="de-DE" sz="2000" dirty="0" smtClean="0"/>
              <a:t> (n=27,10,2% ) und </a:t>
            </a:r>
            <a:r>
              <a:rPr lang="de-DE" sz="2000" dirty="0" err="1" smtClean="0"/>
              <a:t>Kanagawa</a:t>
            </a:r>
            <a:r>
              <a:rPr lang="de-DE" sz="2000" dirty="0" smtClean="0"/>
              <a:t> (n=21, 7,9%) </a:t>
            </a:r>
            <a:r>
              <a:rPr lang="de-DE" sz="1400" dirty="0" smtClean="0"/>
              <a:t>(Stand 01.03)</a:t>
            </a:r>
          </a:p>
          <a:p>
            <a:pPr lvl="1">
              <a:buClrTx/>
              <a:buFont typeface="Symbol" panose="05050102010706020507" pitchFamily="18" charset="2"/>
              <a:buChar char="-"/>
            </a:pPr>
            <a:r>
              <a:rPr lang="de-DE" dirty="0" smtClean="0">
                <a:solidFill>
                  <a:srgbClr val="00B050"/>
                </a:solidFill>
              </a:rPr>
              <a:t>Häufung von Fällen auf </a:t>
            </a:r>
            <a:r>
              <a:rPr lang="de-DE" dirty="0" err="1" smtClean="0">
                <a:solidFill>
                  <a:srgbClr val="00B050"/>
                </a:solidFill>
              </a:rPr>
              <a:t>Hokkaido</a:t>
            </a:r>
            <a:r>
              <a:rPr lang="de-DE" dirty="0" smtClean="0">
                <a:solidFill>
                  <a:srgbClr val="00B050"/>
                </a:solidFill>
              </a:rPr>
              <a:t> mit unbekannten Infektionsketten</a:t>
            </a:r>
          </a:p>
          <a:p>
            <a:pPr marL="0" indent="0">
              <a:buClrTx/>
              <a:buNone/>
            </a:pPr>
            <a:r>
              <a:rPr lang="de-DE" sz="2000" b="1" dirty="0" err="1" smtClean="0"/>
              <a:t>Maßahmen</a:t>
            </a:r>
            <a:endParaRPr lang="de-DE" sz="2000" b="1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sz="2000" dirty="0" smtClean="0"/>
              <a:t>Die nordjapanische </a:t>
            </a:r>
            <a:r>
              <a:rPr lang="de-DE" sz="2000" dirty="0"/>
              <a:t>Insel </a:t>
            </a:r>
            <a:r>
              <a:rPr lang="de-DE" sz="2000" dirty="0" err="1"/>
              <a:t>Hokkaido</a:t>
            </a:r>
            <a:r>
              <a:rPr lang="de-DE" sz="2000" dirty="0"/>
              <a:t> hat einen dreiwöchigen Ausnahmezustand ausgerufen </a:t>
            </a:r>
            <a:endParaRPr lang="de-DE" sz="2000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sz="2000" dirty="0" smtClean="0"/>
              <a:t>Grundschulen </a:t>
            </a:r>
            <a:r>
              <a:rPr lang="de-DE" sz="2000" dirty="0"/>
              <a:t>in Japan sollen ab 02.02 bis Ende März geschlossen bleiben</a:t>
            </a:r>
            <a:r>
              <a:rPr lang="de-DE" sz="2000" dirty="0" smtClean="0"/>
              <a:t>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sz="2000" dirty="0"/>
              <a:t>Tokyo Disneyland, Tokyo Disney </a:t>
            </a:r>
            <a:r>
              <a:rPr lang="de-DE" sz="2000" dirty="0" err="1"/>
              <a:t>Sea</a:t>
            </a:r>
            <a:r>
              <a:rPr lang="de-DE" sz="2000" dirty="0"/>
              <a:t> und Tokyo Disney Resort sind vorübergehend ab 29.02 bis 16.03 geschlossen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de-DE" sz="2000" dirty="0"/>
          </a:p>
          <a:p>
            <a:pPr>
              <a:buClrTx/>
              <a:buFont typeface="Arial" panose="020B0604020202020204" pitchFamily="34" charset="0"/>
              <a:buChar char="•"/>
            </a:pPr>
            <a:endParaRPr lang="de-DE" sz="2000" dirty="0"/>
          </a:p>
          <a:p>
            <a:pPr>
              <a:buClrTx/>
              <a:buFont typeface="Arial" panose="020B0604020202020204" pitchFamily="34" charset="0"/>
              <a:buChar char="•"/>
            </a:pPr>
            <a:endParaRPr lang="de-DE" sz="2000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67544" y="314798"/>
            <a:ext cx="8219256" cy="70609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de-DE" sz="3200" dirty="0"/>
              <a:t>COVID </a:t>
            </a:r>
            <a:r>
              <a:rPr lang="de-DE" sz="3200" dirty="0" smtClean="0"/>
              <a:t>19/Japan</a:t>
            </a:r>
            <a:endParaRPr lang="de-DE" sz="3200" dirty="0"/>
          </a:p>
        </p:txBody>
      </p:sp>
      <p:sp>
        <p:nvSpPr>
          <p:cNvPr id="17" name="Textfeld 16"/>
          <p:cNvSpPr txBox="1"/>
          <p:nvPr/>
        </p:nvSpPr>
        <p:spPr>
          <a:xfrm>
            <a:off x="395536" y="6216473"/>
            <a:ext cx="59766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prstClr val="black"/>
                </a:solidFill>
              </a:rPr>
              <a:t>Quellen: </a:t>
            </a:r>
          </a:p>
          <a:p>
            <a:r>
              <a:rPr lang="de-DE" sz="1000" dirty="0">
                <a:solidFill>
                  <a:prstClr val="black"/>
                </a:solidFill>
              </a:rPr>
              <a:t>Japan Times: </a:t>
            </a:r>
            <a:r>
              <a:rPr lang="de-DE" sz="1000" dirty="0">
                <a:solidFill>
                  <a:prstClr val="black"/>
                </a:solidFill>
                <a:hlinkClick r:id="rId3"/>
              </a:rPr>
              <a:t>https://www.japantimes.co.jp/news/2020/02/28/national/hokkaido-emergency-coronavirus</a:t>
            </a:r>
            <a:r>
              <a:rPr lang="de-DE" sz="1000" dirty="0" smtClean="0">
                <a:solidFill>
                  <a:prstClr val="black"/>
                </a:solidFill>
                <a:hlinkClick r:id="rId3"/>
              </a:rPr>
              <a:t>/</a:t>
            </a:r>
            <a:endParaRPr lang="de-DE" sz="1000" dirty="0" smtClean="0">
              <a:solidFill>
                <a:prstClr val="black"/>
              </a:solidFill>
            </a:endParaRPr>
          </a:p>
          <a:p>
            <a:r>
              <a:rPr lang="de-DE" sz="1000" dirty="0" smtClean="0">
                <a:solidFill>
                  <a:prstClr val="black"/>
                </a:solidFill>
              </a:rPr>
              <a:t>2020 </a:t>
            </a:r>
            <a:r>
              <a:rPr lang="de-DE" sz="1000" dirty="0" err="1" smtClean="0">
                <a:solidFill>
                  <a:prstClr val="black"/>
                </a:solidFill>
              </a:rPr>
              <a:t>Coronavirus</a:t>
            </a:r>
            <a:r>
              <a:rPr lang="de-DE" sz="1000" dirty="0" smtClean="0">
                <a:solidFill>
                  <a:prstClr val="black"/>
                </a:solidFill>
              </a:rPr>
              <a:t> </a:t>
            </a:r>
            <a:r>
              <a:rPr lang="de-DE" sz="1000" dirty="0" err="1" smtClean="0">
                <a:solidFill>
                  <a:prstClr val="black"/>
                </a:solidFill>
              </a:rPr>
              <a:t>Outbeak</a:t>
            </a:r>
            <a:r>
              <a:rPr lang="de-DE" sz="1000" dirty="0" smtClean="0">
                <a:solidFill>
                  <a:prstClr val="black"/>
                </a:solidFill>
              </a:rPr>
              <a:t> in Japan: </a:t>
            </a:r>
            <a:r>
              <a:rPr lang="de-DE" sz="1000" dirty="0">
                <a:solidFill>
                  <a:prstClr val="black"/>
                </a:solidFill>
                <a:hlinkClick r:id="rId4"/>
              </a:rPr>
              <a:t>https://</a:t>
            </a:r>
            <a:r>
              <a:rPr lang="de-DE" sz="1000" dirty="0" smtClean="0">
                <a:solidFill>
                  <a:prstClr val="black"/>
                </a:solidFill>
                <a:hlinkClick r:id="rId4"/>
              </a:rPr>
              <a:t>en.wikipedia.org/wiki/2020_coronavirus_outbreak_in_Japan</a:t>
            </a:r>
            <a:endParaRPr lang="de-DE" sz="1000" dirty="0" smtClean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40768"/>
            <a:ext cx="263759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439" y="4293096"/>
            <a:ext cx="24860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03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438581" y="1844824"/>
            <a:ext cx="8093859" cy="21602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800" dirty="0"/>
              <a:t>Die Gensequenz eines Schülers aus </a:t>
            </a:r>
            <a:r>
              <a:rPr lang="de-DE" sz="1800" dirty="0" err="1"/>
              <a:t>Snohomish</a:t>
            </a:r>
            <a:r>
              <a:rPr lang="de-DE" sz="1800" dirty="0"/>
              <a:t> County (Beginn der Symptome </a:t>
            </a:r>
            <a:r>
              <a:rPr lang="de-DE" sz="1800" dirty="0" smtClean="0"/>
              <a:t>am28</a:t>
            </a:r>
            <a:r>
              <a:rPr lang="de-DE" sz="1800" dirty="0"/>
              <a:t>. Februar ) und </a:t>
            </a:r>
            <a:r>
              <a:rPr lang="de-DE" sz="1800" dirty="0" smtClean="0"/>
              <a:t>des Falls </a:t>
            </a:r>
            <a:r>
              <a:rPr lang="de-DE" sz="1800" dirty="0"/>
              <a:t>aus </a:t>
            </a:r>
            <a:r>
              <a:rPr lang="de-DE" sz="1800" dirty="0" err="1"/>
              <a:t>Snohomish</a:t>
            </a:r>
            <a:r>
              <a:rPr lang="de-DE" sz="1800" dirty="0"/>
              <a:t> </a:t>
            </a:r>
            <a:r>
              <a:rPr lang="de-DE" sz="1800" dirty="0" smtClean="0"/>
              <a:t>County am 21</a:t>
            </a:r>
            <a:r>
              <a:rPr lang="en-US" sz="1800" dirty="0" smtClean="0"/>
              <a:t>. January </a:t>
            </a:r>
            <a:r>
              <a:rPr lang="en-US" sz="1800" dirty="0" err="1" smtClean="0"/>
              <a:t>sind</a:t>
            </a:r>
            <a:r>
              <a:rPr lang="en-US" sz="1800" dirty="0"/>
              <a:t>  </a:t>
            </a:r>
            <a:r>
              <a:rPr lang="en-US" sz="1800" dirty="0" err="1" smtClean="0"/>
              <a:t>identisch</a:t>
            </a:r>
            <a:r>
              <a:rPr lang="en-US" sz="1800" dirty="0" smtClean="0"/>
              <a:t>. </a:t>
            </a:r>
            <a:r>
              <a:rPr lang="en-US" sz="1800" dirty="0" smtClean="0">
                <a:sym typeface="Wingdings" panose="05000000000000000000" pitchFamily="2" charset="2"/>
              </a:rPr>
              <a:t> </a:t>
            </a:r>
            <a:r>
              <a:rPr lang="de-DE" sz="1800" dirty="0">
                <a:sym typeface="Wingdings" panose="05000000000000000000" pitchFamily="2" charset="2"/>
              </a:rPr>
              <a:t>die </a:t>
            </a:r>
            <a:r>
              <a:rPr lang="de-DE" sz="1800" u="sng" dirty="0">
                <a:sym typeface="Wingdings" panose="05000000000000000000" pitchFamily="2" charset="2"/>
              </a:rPr>
              <a:t>Übertragung im Bundesstaat Washington in den letzten 6 </a:t>
            </a:r>
            <a:r>
              <a:rPr lang="de-DE" sz="1800" u="sng" dirty="0" smtClean="0">
                <a:sym typeface="Wingdings" panose="05000000000000000000" pitchFamily="2" charset="2"/>
              </a:rPr>
              <a:t>Wochen hat stattgefunden, </a:t>
            </a:r>
            <a:r>
              <a:rPr lang="de-DE" sz="1800" u="sng" dirty="0">
                <a:sym typeface="Wingdings" panose="05000000000000000000" pitchFamily="2" charset="2"/>
              </a:rPr>
              <a:t>was zu einigen hundert Fällen hätte führen </a:t>
            </a:r>
            <a:r>
              <a:rPr lang="de-DE" sz="1800" u="sng" dirty="0" smtClean="0">
                <a:sym typeface="Wingdings" panose="05000000000000000000" pitchFamily="2" charset="2"/>
              </a:rPr>
              <a:t>können</a:t>
            </a:r>
            <a:r>
              <a:rPr lang="de-DE" sz="1800" dirty="0" smtClean="0">
                <a:sym typeface="Wingdings" panose="05000000000000000000" pitchFamily="2" charset="2"/>
              </a:rPr>
              <a:t>.</a:t>
            </a:r>
          </a:p>
          <a:p>
            <a:endParaRPr lang="en-US" sz="1800" dirty="0" smtClean="0"/>
          </a:p>
          <a:p>
            <a:r>
              <a:rPr lang="de-DE" sz="1800" dirty="0"/>
              <a:t>D</a:t>
            </a:r>
            <a:r>
              <a:rPr lang="de-DE" sz="1800" dirty="0" smtClean="0"/>
              <a:t>a </a:t>
            </a:r>
            <a:r>
              <a:rPr lang="de-DE" sz="1800" dirty="0"/>
              <a:t>weitere Labore testen dürfen, werden wahrscheinlich auch dort die Fallzahlen steigen.</a:t>
            </a:r>
            <a:endParaRPr lang="de-DE" sz="1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USA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539552" y="1196752"/>
            <a:ext cx="7416824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103 Fälle; davon 6 Todesfälle (alle in Washington), </a:t>
            </a:r>
            <a:r>
              <a:rPr lang="de-DE" sz="1400" b="1" dirty="0" smtClean="0">
                <a:solidFill>
                  <a:srgbClr val="FF0000"/>
                </a:solidFill>
                <a:latin typeface="ScalaSansPro-Bold" pitchFamily="50" charset="0"/>
              </a:rPr>
              <a:t>Sterberate </a:t>
            </a:r>
            <a:r>
              <a:rPr lang="de-DE" sz="1400" b="1" dirty="0">
                <a:solidFill>
                  <a:srgbClr val="FF0000"/>
                </a:solidFill>
                <a:latin typeface="ScalaSansPro-Bold" pitchFamily="50" charset="0"/>
              </a:rPr>
              <a:t>5,8</a:t>
            </a:r>
            <a:r>
              <a:rPr lang="de-DE" sz="1400" b="1" dirty="0" smtClean="0">
                <a:solidFill>
                  <a:srgbClr val="FF0000"/>
                </a:solidFill>
                <a:latin typeface="ScalaSansPro-Bold" pitchFamily="50" charset="0"/>
              </a:rPr>
              <a:t>% </a:t>
            </a:r>
          </a:p>
          <a:p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7 Ernsthaft erkrankt</a:t>
            </a:r>
            <a:endParaRPr lang="de-DE" sz="1400" b="1" dirty="0">
              <a:solidFill>
                <a:prstClr val="black"/>
              </a:solidFill>
              <a:latin typeface="ScalaSansPro-Bold" pitchFamily="50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958" y="4221088"/>
            <a:ext cx="4146997" cy="23243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95536" y="4237107"/>
            <a:ext cx="4104456" cy="206210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During the week of February 23, CDC reported </a:t>
            </a:r>
            <a:r>
              <a:rPr lang="en-US" sz="1600" b="1" dirty="0">
                <a:solidFill>
                  <a:prstClr val="black"/>
                </a:solidFill>
              </a:rPr>
              <a:t>community spread </a:t>
            </a:r>
            <a:r>
              <a:rPr lang="en-US" sz="1600" dirty="0">
                <a:solidFill>
                  <a:prstClr val="black"/>
                </a:solidFill>
              </a:rPr>
              <a:t>of the virus that causes COVID-19 in </a:t>
            </a:r>
            <a:r>
              <a:rPr lang="en-US" sz="1600" b="1" dirty="0" smtClean="0">
                <a:solidFill>
                  <a:prstClr val="black"/>
                </a:solidFill>
              </a:rPr>
              <a:t>California</a:t>
            </a:r>
            <a:r>
              <a:rPr lang="en-US" sz="1600" dirty="0" smtClean="0">
                <a:solidFill>
                  <a:prstClr val="black"/>
                </a:solidFill>
              </a:rPr>
              <a:t>, </a:t>
            </a:r>
            <a:r>
              <a:rPr lang="en-US" sz="1600" b="1" dirty="0">
                <a:solidFill>
                  <a:prstClr val="black"/>
                </a:solidFill>
              </a:rPr>
              <a:t>Oregon</a:t>
            </a:r>
            <a:r>
              <a:rPr lang="en-US" sz="1600" dirty="0">
                <a:solidFill>
                  <a:prstClr val="black"/>
                </a:solidFill>
              </a:rPr>
              <a:t> and </a:t>
            </a:r>
            <a:r>
              <a:rPr lang="en-US" sz="1600" b="1" dirty="0">
                <a:solidFill>
                  <a:prstClr val="black"/>
                </a:solidFill>
              </a:rPr>
              <a:t>Washington</a:t>
            </a:r>
            <a:r>
              <a:rPr lang="en-US" sz="1600" dirty="0">
                <a:solidFill>
                  <a:prstClr val="black"/>
                </a:solidFill>
              </a:rPr>
              <a:t>. </a:t>
            </a:r>
            <a:r>
              <a:rPr lang="en-US" sz="1600" u="sng" dirty="0">
                <a:solidFill>
                  <a:prstClr val="black"/>
                </a:solidFill>
              </a:rPr>
              <a:t>Community spread in Washington </a:t>
            </a:r>
            <a:r>
              <a:rPr lang="en-US" sz="1600" dirty="0">
                <a:solidFill>
                  <a:prstClr val="black"/>
                </a:solidFill>
              </a:rPr>
              <a:t>resulted in </a:t>
            </a:r>
            <a:r>
              <a:rPr lang="en-US" sz="1600" u="sng" dirty="0" smtClean="0">
                <a:solidFill>
                  <a:prstClr val="black"/>
                </a:solidFill>
              </a:rPr>
              <a:t>deaths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>
                <a:solidFill>
                  <a:prstClr val="black"/>
                </a:solidFill>
              </a:rPr>
              <a:t>in the United States from COVID-19, as well as the first reported case of COVID-19 in a </a:t>
            </a:r>
            <a:r>
              <a:rPr lang="en-US" sz="1600" u="sng" dirty="0">
                <a:solidFill>
                  <a:prstClr val="black"/>
                </a:solidFill>
              </a:rPr>
              <a:t>health care worker</a:t>
            </a:r>
            <a:r>
              <a:rPr lang="en-US" sz="1600" dirty="0">
                <a:solidFill>
                  <a:prstClr val="black"/>
                </a:solidFill>
              </a:rPr>
              <a:t>, and the first </a:t>
            </a:r>
            <a:r>
              <a:rPr lang="en-US" sz="1600" u="sng" dirty="0">
                <a:solidFill>
                  <a:prstClr val="black"/>
                </a:solidFill>
              </a:rPr>
              <a:t>potential outbreak in a long-term care facility</a:t>
            </a:r>
            <a:r>
              <a:rPr lang="en-US" sz="160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501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081" y="4176946"/>
            <a:ext cx="5147919" cy="268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SansPro-Bold" pitchFamily="50" charset="0"/>
              </a:rPr>
              <a:t>Update </a:t>
            </a:r>
            <a:r>
              <a:rPr lang="de-DE" sz="2400" dirty="0" smtClean="0">
                <a:latin typeface="ScalaSansPro-Bold" pitchFamily="50" charset="0"/>
              </a:rPr>
              <a:t>zu COVID-19, </a:t>
            </a:r>
            <a:r>
              <a:rPr lang="de-DE" sz="2400" dirty="0">
                <a:latin typeface="ScalaSansPro-Bold" pitchFamily="50" charset="0"/>
              </a:rPr>
              <a:t>3</a:t>
            </a:r>
            <a:r>
              <a:rPr lang="de-DE" sz="2400" dirty="0" smtClean="0">
                <a:latin typeface="ScalaSansPro-Bold" pitchFamily="50" charset="0"/>
              </a:rPr>
              <a:t>. </a:t>
            </a:r>
            <a:r>
              <a:rPr lang="de-DE" sz="2400" dirty="0">
                <a:latin typeface="ScalaSansPro-Bold" pitchFamily="50" charset="0"/>
              </a:rPr>
              <a:t>März 2020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Distribution of COVID-19 cases by continent (except China), as of 24 February 2020 (according to the applied case definition in the countries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5694981"/>
              </p:ext>
            </p:extLst>
          </p:nvPr>
        </p:nvGraphicFramePr>
        <p:xfrm>
          <a:off x="191576" y="1052736"/>
          <a:ext cx="8664900" cy="136815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427209"/>
                <a:gridCol w="717249"/>
                <a:gridCol w="1142367"/>
                <a:gridCol w="1143173"/>
                <a:gridCol w="1143173"/>
                <a:gridCol w="1028695"/>
                <a:gridCol w="1142367"/>
                <a:gridCol w="920667"/>
              </a:tblGrid>
              <a:tr h="537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 </a:t>
                      </a:r>
                      <a:endParaRPr lang="de-DE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Neue Fälle*  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Insgesamt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Ernsthaft erkrankt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Genesene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Neue Todesfälle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Insgesamt Todesfälle**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Sterberate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7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Außerhalb China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(72 </a:t>
                      </a:r>
                      <a:r>
                        <a:rPr lang="de-DE" sz="1400" dirty="0">
                          <a:effectLst/>
                        </a:rPr>
                        <a:t>Länder)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+1.727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10.625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mind. 277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751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+43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177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1,7%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3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WHO</a:t>
                      </a:r>
                      <a:r>
                        <a:rPr lang="de-DE" sz="1400" baseline="0" dirty="0" smtClean="0">
                          <a:effectLst/>
                        </a:rPr>
                        <a:t> EURO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+525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2.749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157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191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 </a:t>
                      </a:r>
                      <a:r>
                        <a:rPr lang="de-DE" sz="1400" b="1" dirty="0" smtClean="0">
                          <a:effectLst/>
                        </a:rPr>
                        <a:t>+19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2,0%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hteck 2"/>
          <p:cNvSpPr/>
          <p:nvPr/>
        </p:nvSpPr>
        <p:spPr>
          <a:xfrm>
            <a:off x="155573" y="2633658"/>
            <a:ext cx="873690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de-DE" sz="1400" dirty="0" smtClean="0">
                <a:ea typeface="Calibri"/>
                <a:cs typeface="Times New Roman"/>
              </a:rPr>
              <a:t>*Neue Fälle in: Algerien (2), </a:t>
            </a:r>
            <a:r>
              <a:rPr lang="de-DE" sz="1400" dirty="0" smtClean="0">
                <a:solidFill>
                  <a:srgbClr val="FF0000"/>
                </a:solidFill>
                <a:ea typeface="Calibri"/>
                <a:cs typeface="Times New Roman"/>
              </a:rPr>
              <a:t>Andorra (1), </a:t>
            </a:r>
            <a:r>
              <a:rPr lang="de-DE" sz="1400" dirty="0" smtClean="0">
                <a:ea typeface="Calibri"/>
                <a:cs typeface="Times New Roman"/>
              </a:rPr>
              <a:t>Australien (2), Bahrain (2), Belgien (6), Deutschland (35), Finnland (1), Frankreich (61), Indien (2), Irak (7), Iran (523), Island (6), Israel(2), Italien (342), Japan (18), </a:t>
            </a:r>
            <a:r>
              <a:rPr lang="de-DE" sz="1400" dirty="0" smtClean="0">
                <a:solidFill>
                  <a:srgbClr val="FF0000"/>
                </a:solidFill>
                <a:ea typeface="Calibri"/>
                <a:cs typeface="Times New Roman"/>
              </a:rPr>
              <a:t>Jordanien (1)</a:t>
            </a:r>
            <a:r>
              <a:rPr lang="de-DE" sz="1400" dirty="0" smtClean="0">
                <a:ea typeface="Calibri"/>
                <a:cs typeface="Times New Roman"/>
              </a:rPr>
              <a:t>, Kanada (3), Katar (4), Kroatien (1), Kuweit (10), </a:t>
            </a:r>
            <a:r>
              <a:rPr lang="de-DE" sz="1400" dirty="0" smtClean="0">
                <a:solidFill>
                  <a:srgbClr val="FF0000"/>
                </a:solidFill>
                <a:ea typeface="Calibri"/>
                <a:cs typeface="Times New Roman"/>
              </a:rPr>
              <a:t>Lettland(1), </a:t>
            </a:r>
            <a:r>
              <a:rPr lang="de-DE" sz="1400" dirty="0" smtClean="0">
                <a:ea typeface="Calibri"/>
                <a:cs typeface="Times New Roman"/>
              </a:rPr>
              <a:t>Libanon (3), </a:t>
            </a:r>
            <a:r>
              <a:rPr lang="de-DE" sz="1400" dirty="0" smtClean="0">
                <a:solidFill>
                  <a:srgbClr val="FF0000"/>
                </a:solidFill>
                <a:ea typeface="Calibri"/>
                <a:cs typeface="Times New Roman"/>
              </a:rPr>
              <a:t>Marokko (1)</a:t>
            </a:r>
            <a:r>
              <a:rPr lang="de-DE" sz="1400" dirty="0" smtClean="0">
                <a:ea typeface="Calibri"/>
                <a:cs typeface="Times New Roman"/>
              </a:rPr>
              <a:t>, MS Diamond </a:t>
            </a:r>
            <a:r>
              <a:rPr lang="de-DE" sz="1400" dirty="0" err="1" smtClean="0">
                <a:ea typeface="Calibri"/>
                <a:cs typeface="Times New Roman"/>
              </a:rPr>
              <a:t>Princess</a:t>
            </a:r>
            <a:r>
              <a:rPr lang="de-DE" sz="1400" dirty="0" smtClean="0">
                <a:ea typeface="Calibri"/>
                <a:cs typeface="Times New Roman"/>
              </a:rPr>
              <a:t> (1), Niederlande (8), Norwegen (6), Österreich (4), Pakistan (1), </a:t>
            </a:r>
            <a:r>
              <a:rPr lang="de-DE" sz="1400" dirty="0" smtClean="0">
                <a:solidFill>
                  <a:srgbClr val="FF0000"/>
                </a:solidFill>
                <a:ea typeface="Calibri"/>
                <a:cs typeface="Times New Roman"/>
              </a:rPr>
              <a:t>Portugal (2), </a:t>
            </a:r>
            <a:r>
              <a:rPr lang="de-DE" sz="1400" dirty="0" smtClean="0">
                <a:ea typeface="Calibri"/>
                <a:cs typeface="Times New Roman"/>
              </a:rPr>
              <a:t>Russland (1), </a:t>
            </a:r>
            <a:r>
              <a:rPr lang="de-DE" sz="1400" dirty="0" smtClean="0">
                <a:solidFill>
                  <a:srgbClr val="FF0000"/>
                </a:solidFill>
                <a:ea typeface="Calibri"/>
                <a:cs typeface="Times New Roman"/>
              </a:rPr>
              <a:t>Saudi-Arabien (1)</a:t>
            </a:r>
            <a:r>
              <a:rPr lang="de-DE" sz="1400" dirty="0" smtClean="0">
                <a:ea typeface="Calibri"/>
                <a:cs typeface="Times New Roman"/>
              </a:rPr>
              <a:t>, Schweden (1), Schweiz (6), </a:t>
            </a:r>
            <a:r>
              <a:rPr lang="de-DE" sz="1400" dirty="0" smtClean="0">
                <a:solidFill>
                  <a:srgbClr val="FF0000"/>
                </a:solidFill>
                <a:ea typeface="Calibri"/>
                <a:cs typeface="Times New Roman"/>
              </a:rPr>
              <a:t>Senegal (1</a:t>
            </a:r>
            <a:r>
              <a:rPr lang="de-DE" sz="1400" dirty="0" smtClean="0">
                <a:ea typeface="Calibri"/>
                <a:cs typeface="Times New Roman"/>
              </a:rPr>
              <a:t>), Singapur (2), Spanien (36), Südkorea (600), Tschechische Republik (1), </a:t>
            </a:r>
            <a:r>
              <a:rPr lang="de-DE" sz="1400" dirty="0" smtClean="0">
                <a:solidFill>
                  <a:srgbClr val="FF0000"/>
                </a:solidFill>
                <a:ea typeface="Calibri"/>
                <a:cs typeface="Times New Roman"/>
              </a:rPr>
              <a:t>Tunesien (1)</a:t>
            </a:r>
            <a:r>
              <a:rPr lang="de-DE" sz="1400" dirty="0" smtClean="0">
                <a:ea typeface="Calibri"/>
                <a:cs typeface="Times New Roman"/>
              </a:rPr>
              <a:t>, USA (16), </a:t>
            </a:r>
            <a:r>
              <a:rPr lang="de-DE" sz="1400" dirty="0" smtClean="0"/>
              <a:t>Vereinigtes Königreich (4)</a:t>
            </a:r>
          </a:p>
          <a:p>
            <a:pPr marL="0" lvl="1"/>
            <a:r>
              <a:rPr lang="de-DE" sz="1400" dirty="0"/>
              <a:t>**Todesfälle: Australien (1), Kreuzfahrtschiff (6), </a:t>
            </a:r>
            <a:r>
              <a:rPr lang="de-DE" sz="1400" dirty="0">
                <a:solidFill>
                  <a:srgbClr val="FF0000"/>
                </a:solidFill>
              </a:rPr>
              <a:t>Frankreich </a:t>
            </a:r>
            <a:r>
              <a:rPr lang="de-DE" sz="1400" dirty="0" smtClean="0">
                <a:solidFill>
                  <a:srgbClr val="FF0000"/>
                </a:solidFill>
              </a:rPr>
              <a:t>(3)</a:t>
            </a:r>
            <a:r>
              <a:rPr lang="de-DE" sz="1400" dirty="0" smtClean="0"/>
              <a:t>, </a:t>
            </a:r>
            <a:r>
              <a:rPr lang="de-DE" sz="1400" dirty="0" smtClean="0">
                <a:solidFill>
                  <a:srgbClr val="FF0000"/>
                </a:solidFill>
              </a:rPr>
              <a:t>Iran (66), </a:t>
            </a:r>
            <a:r>
              <a:rPr lang="de-DE" sz="1400" dirty="0">
                <a:solidFill>
                  <a:srgbClr val="FF0000"/>
                </a:solidFill>
              </a:rPr>
              <a:t>Italien </a:t>
            </a:r>
            <a:r>
              <a:rPr lang="de-DE" sz="1400" dirty="0" smtClean="0">
                <a:solidFill>
                  <a:srgbClr val="FF0000"/>
                </a:solidFill>
              </a:rPr>
              <a:t>(52</a:t>
            </a:r>
            <a:r>
              <a:rPr lang="de-DE" sz="1400" dirty="0" smtClean="0"/>
              <a:t>), </a:t>
            </a:r>
            <a:r>
              <a:rPr lang="de-DE" sz="1400" dirty="0"/>
              <a:t>Japan (6), Philippinen (1), San Marino (1), </a:t>
            </a:r>
            <a:r>
              <a:rPr lang="de-DE" sz="1400" dirty="0">
                <a:solidFill>
                  <a:srgbClr val="FF0000"/>
                </a:solidFill>
              </a:rPr>
              <a:t>Südkorea </a:t>
            </a:r>
            <a:r>
              <a:rPr lang="de-DE" sz="1400" dirty="0" smtClean="0">
                <a:solidFill>
                  <a:srgbClr val="FF0000"/>
                </a:solidFill>
              </a:rPr>
              <a:t>(34), </a:t>
            </a:r>
            <a:r>
              <a:rPr lang="de-DE" sz="1400" dirty="0"/>
              <a:t>Thailand (1), </a:t>
            </a:r>
            <a:r>
              <a:rPr lang="de-DE" sz="1400" dirty="0">
                <a:solidFill>
                  <a:srgbClr val="FF0000"/>
                </a:solidFill>
              </a:rPr>
              <a:t>USA </a:t>
            </a:r>
            <a:r>
              <a:rPr lang="de-DE" sz="1400" dirty="0" smtClean="0">
                <a:solidFill>
                  <a:srgbClr val="FF0000"/>
                </a:solidFill>
              </a:rPr>
              <a:t>(6)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07975" y="6487030"/>
            <a:ext cx="3111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i="1" dirty="0" smtClean="0"/>
              <a:t>ECDC ; </a:t>
            </a:r>
            <a:r>
              <a:rPr lang="de-DE" sz="1400" b="1" i="1" dirty="0"/>
              <a:t>Stand </a:t>
            </a:r>
            <a:r>
              <a:rPr lang="de-DE" sz="1400" b="1" i="1" dirty="0" smtClean="0"/>
              <a:t>02.03.2020</a:t>
            </a:r>
            <a:endParaRPr lang="de-DE" sz="1400" b="1" i="1" dirty="0"/>
          </a:p>
        </p:txBody>
      </p:sp>
    </p:spTree>
    <p:extLst>
      <p:ext uri="{BB962C8B-B14F-4D97-AF65-F5344CB8AC3E}">
        <p14:creationId xmlns:p14="http://schemas.microsoft.com/office/powerpoint/2010/main" val="231971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39552" y="1268759"/>
            <a:ext cx="8352928" cy="5400601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000" dirty="0" smtClean="0"/>
              <a:t>2 Fälle in Frankreich, die mit einer Gruppe in Ägypten verreist waren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800" dirty="0" smtClean="0"/>
              <a:t>Fall 1: 72-jähriger Mann, am 27.02. auf SAR-CoV-2 positiv getestet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800" dirty="0" smtClean="0"/>
              <a:t>Fall 2: Mit Reisegruppe in Ägypten</a:t>
            </a:r>
            <a:endParaRPr lang="de-DE" sz="18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1 Fall in Kanada mit Reiseanamnese in Ägypten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Die ägyptischen Behörden sind informiert und führt </a:t>
            </a:r>
            <a:r>
              <a:rPr lang="de-DE" smtClean="0"/>
              <a:t>Ermittlungen durch</a:t>
            </a:r>
            <a:endParaRPr lang="de-DE" dirty="0" smtClean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67544" y="314798"/>
            <a:ext cx="8219256" cy="70609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de-DE" sz="3200" dirty="0"/>
              <a:t>COVID </a:t>
            </a:r>
            <a:r>
              <a:rPr lang="de-DE" sz="3200" dirty="0" smtClean="0"/>
              <a:t>19/importiert Fälle aus Ägypten</a:t>
            </a:r>
            <a:endParaRPr lang="de-DE" sz="3200" dirty="0"/>
          </a:p>
        </p:txBody>
      </p:sp>
      <p:sp>
        <p:nvSpPr>
          <p:cNvPr id="6" name="Textfeld 5"/>
          <p:cNvSpPr txBox="1"/>
          <p:nvPr/>
        </p:nvSpPr>
        <p:spPr>
          <a:xfrm>
            <a:off x="457200" y="5445224"/>
            <a:ext cx="81369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Quellen: </a:t>
            </a:r>
          </a:p>
          <a:p>
            <a:r>
              <a:rPr lang="de-DE" sz="1100" dirty="0" smtClean="0">
                <a:solidFill>
                  <a:prstClr val="black"/>
                </a:solidFill>
                <a:hlinkClick r:id="rId3"/>
              </a:rPr>
              <a:t>https</a:t>
            </a:r>
            <a:r>
              <a:rPr lang="de-DE" sz="1100" dirty="0">
                <a:solidFill>
                  <a:prstClr val="black"/>
                </a:solidFill>
                <a:hlinkClick r:id="rId3"/>
              </a:rPr>
              <a:t>://</a:t>
            </a:r>
            <a:r>
              <a:rPr lang="de-DE" sz="1100" dirty="0" smtClean="0">
                <a:solidFill>
                  <a:prstClr val="black"/>
                </a:solidFill>
                <a:hlinkClick r:id="rId3"/>
              </a:rPr>
              <a:t>www.bretagne.ars.sante.fr/coronavirus-premier-cas-confirme-en-bretagne</a:t>
            </a:r>
            <a:endParaRPr lang="de-DE" sz="1100" dirty="0" smtClean="0">
              <a:solidFill>
                <a:prstClr val="black"/>
              </a:solidFill>
            </a:endParaRPr>
          </a:p>
          <a:p>
            <a:r>
              <a:rPr lang="de-DE" sz="1100" dirty="0" smtClean="0">
                <a:solidFill>
                  <a:prstClr val="black"/>
                </a:solidFill>
                <a:hlinkClick r:id="rId4"/>
              </a:rPr>
              <a:t>https</a:t>
            </a:r>
            <a:r>
              <a:rPr lang="de-DE" sz="1100" dirty="0">
                <a:solidFill>
                  <a:prstClr val="black"/>
                </a:solidFill>
                <a:hlinkClick r:id="rId4"/>
              </a:rPr>
              <a:t>://www.lyonne.fr/dijon-21000/actualites/quatre-cas-de-coronavirus-covid-19-a-l-hopital-de-dijon-tous-les-patients-ont-plus-de-80-ans-l-un-est-en-reanimation_13754337</a:t>
            </a:r>
            <a:r>
              <a:rPr lang="de-DE" sz="1100" dirty="0" smtClean="0">
                <a:solidFill>
                  <a:prstClr val="black"/>
                </a:solidFill>
                <a:hlinkClick r:id="rId4"/>
              </a:rPr>
              <a:t>/</a:t>
            </a:r>
            <a:endParaRPr lang="de-DE" sz="1100" dirty="0" smtClean="0">
              <a:solidFill>
                <a:prstClr val="black"/>
              </a:solidFill>
            </a:endParaRPr>
          </a:p>
          <a:p>
            <a:r>
              <a:rPr lang="de-DE" sz="1100" dirty="0" smtClean="0">
                <a:solidFill>
                  <a:prstClr val="black"/>
                </a:solidFill>
              </a:rPr>
              <a:t>National Post</a:t>
            </a:r>
            <a:r>
              <a:rPr lang="de-DE" sz="1100" dirty="0">
                <a:solidFill>
                  <a:prstClr val="black"/>
                </a:solidFill>
              </a:rPr>
              <a:t>: </a:t>
            </a:r>
            <a:r>
              <a:rPr lang="de-DE" sz="1100" dirty="0">
                <a:solidFill>
                  <a:prstClr val="black"/>
                </a:solidFill>
                <a:hlinkClick r:id="rId5"/>
              </a:rPr>
              <a:t>https://</a:t>
            </a:r>
            <a:r>
              <a:rPr lang="de-DE" sz="1100" dirty="0" smtClean="0">
                <a:solidFill>
                  <a:prstClr val="black"/>
                </a:solidFill>
                <a:hlinkClick r:id="rId5"/>
              </a:rPr>
              <a:t>nationalpost.com/news/ontario-health-officials-report-8th-confirmed-case-of-novel-coronavirus</a:t>
            </a:r>
            <a:endParaRPr lang="de-DE" sz="1100" dirty="0" smtClean="0">
              <a:solidFill>
                <a:prstClr val="black"/>
              </a:solidFill>
            </a:endParaRPr>
          </a:p>
          <a:p>
            <a:r>
              <a:rPr lang="de-DE" sz="1100" dirty="0" smtClean="0">
                <a:solidFill>
                  <a:prstClr val="black"/>
                </a:solidFill>
              </a:rPr>
              <a:t>Wall </a:t>
            </a:r>
            <a:r>
              <a:rPr lang="de-DE" sz="1100" dirty="0">
                <a:solidFill>
                  <a:prstClr val="black"/>
                </a:solidFill>
              </a:rPr>
              <a:t>Street Journal</a:t>
            </a:r>
            <a:r>
              <a:rPr lang="de-DE" sz="1100" dirty="0" smtClean="0">
                <a:solidFill>
                  <a:prstClr val="black"/>
                </a:solidFill>
              </a:rPr>
              <a:t>:</a:t>
            </a:r>
            <a:endParaRPr lang="de-DE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32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err="1">
                <a:latin typeface="ScalaSansPro-Bold" pitchFamily="50" charset="0"/>
              </a:rPr>
              <a:t>Australia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539552" y="1196752"/>
            <a:ext cx="7416824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prstClr val="black"/>
                </a:solidFill>
                <a:latin typeface="ScalaSansPro-Bold" pitchFamily="50" charset="0"/>
              </a:rPr>
              <a:t>33 Fälle; davon 1 Todesfall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 smtClean="0">
                <a:solidFill>
                  <a:prstClr val="black"/>
                </a:solidFill>
                <a:latin typeface="ScalaSansPro-Bold" pitchFamily="50" charset="0"/>
              </a:rPr>
              <a:t>15 reiseassoziierte Fälle mit Wuhan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 smtClean="0">
                <a:solidFill>
                  <a:prstClr val="black"/>
                </a:solidFill>
                <a:latin typeface="ScalaSansPro-Bold" pitchFamily="50" charset="0"/>
              </a:rPr>
              <a:t>10 </a:t>
            </a:r>
            <a:r>
              <a:rPr lang="de-DE" b="1" dirty="0">
                <a:solidFill>
                  <a:prstClr val="black"/>
                </a:solidFill>
                <a:latin typeface="ScalaSansPro-Bold" pitchFamily="50" charset="0"/>
              </a:rPr>
              <a:t>Fälle stehen im Zusammenhang mit dem Repatriierungsflug der Diamond </a:t>
            </a:r>
            <a:r>
              <a:rPr lang="de-DE" b="1" dirty="0" err="1">
                <a:solidFill>
                  <a:prstClr val="black"/>
                </a:solidFill>
                <a:latin typeface="ScalaSansPro-Bold" pitchFamily="50" charset="0"/>
              </a:rPr>
              <a:t>Princess</a:t>
            </a:r>
            <a:r>
              <a:rPr lang="de-DE" b="1" dirty="0">
                <a:solidFill>
                  <a:prstClr val="black"/>
                </a:solidFill>
                <a:latin typeface="ScalaSansPro-Bold" pitchFamily="50" charset="0"/>
              </a:rPr>
              <a:t> aus </a:t>
            </a:r>
            <a:r>
              <a:rPr lang="de-DE" b="1" dirty="0" smtClean="0">
                <a:solidFill>
                  <a:prstClr val="black"/>
                </a:solidFill>
                <a:latin typeface="ScalaSansPro-Bold" pitchFamily="50" charset="0"/>
              </a:rPr>
              <a:t>Japan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 smtClean="0">
                <a:solidFill>
                  <a:prstClr val="black"/>
                </a:solidFill>
                <a:latin typeface="ScalaSansPro-Bold" pitchFamily="50" charset="0"/>
              </a:rPr>
              <a:t>7 importierte Fälle aus Iran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 smtClean="0">
                <a:solidFill>
                  <a:prstClr val="black"/>
                </a:solidFill>
                <a:latin typeface="ScalaSansPro-Bold" pitchFamily="50" charset="0"/>
              </a:rPr>
              <a:t>1 Fall in HCW</a:t>
            </a:r>
            <a:endParaRPr lang="de-DE" b="1" dirty="0">
              <a:solidFill>
                <a:prstClr val="black"/>
              </a:solidFill>
              <a:latin typeface="ScalaSansPro-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36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WHO Definition (</a:t>
            </a:r>
            <a:r>
              <a:rPr lang="de-DE" dirty="0" err="1" smtClean="0"/>
              <a:t>SitRep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11560" y="3140968"/>
            <a:ext cx="424732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Kein Land mit „</a:t>
            </a:r>
            <a:r>
              <a:rPr lang="de-DE" dirty="0" err="1" smtClean="0"/>
              <a:t>Communtiy</a:t>
            </a:r>
            <a:r>
              <a:rPr lang="de-DE" dirty="0" smtClean="0"/>
              <a:t> </a:t>
            </a:r>
            <a:r>
              <a:rPr lang="de-DE" dirty="0" err="1" smtClean="0"/>
              <a:t>transmission</a:t>
            </a:r>
            <a:r>
              <a:rPr lang="de-DE" dirty="0" smtClean="0"/>
              <a:t>“</a:t>
            </a:r>
          </a:p>
          <a:p>
            <a:r>
              <a:rPr lang="de-DE" dirty="0" smtClean="0"/>
              <a:t>26  Länder mit „</a:t>
            </a:r>
            <a:r>
              <a:rPr lang="de-DE" dirty="0" err="1" smtClean="0"/>
              <a:t>Local</a:t>
            </a:r>
            <a:r>
              <a:rPr lang="de-DE" dirty="0" smtClean="0"/>
              <a:t> Transmission“</a:t>
            </a:r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093075" cy="13681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95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SansPro-Bold" pitchFamily="50" charset="0"/>
              </a:rPr>
              <a:t>Update </a:t>
            </a:r>
            <a:r>
              <a:rPr lang="de-DE" sz="2400" dirty="0" smtClean="0">
                <a:latin typeface="ScalaSansPro-Bold" pitchFamily="50" charset="0"/>
              </a:rPr>
              <a:t>zu COVID-19, 3. </a:t>
            </a:r>
            <a:r>
              <a:rPr lang="de-DE" sz="2400" dirty="0">
                <a:latin typeface="ScalaSansPro-Bold" pitchFamily="50" charset="0"/>
              </a:rPr>
              <a:t>März 2020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6084168" y="654683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/>
              <a:t>Stand: </a:t>
            </a:r>
            <a:r>
              <a:rPr lang="de-DE" dirty="0" smtClean="0"/>
              <a:t>02.03.2020</a:t>
            </a:r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128023"/>
              </p:ext>
            </p:extLst>
          </p:nvPr>
        </p:nvGraphicFramePr>
        <p:xfrm>
          <a:off x="467545" y="1268760"/>
          <a:ext cx="7937950" cy="4890486"/>
        </p:xfrm>
        <a:graphic>
          <a:graphicData uri="http://schemas.openxmlformats.org/drawingml/2006/table">
            <a:tbl>
              <a:tblPr firstRow="1" firstCol="1" bandRow="1"/>
              <a:tblGrid>
                <a:gridCol w="1826071"/>
                <a:gridCol w="1078719"/>
                <a:gridCol w="1193696"/>
                <a:gridCol w="1161399"/>
                <a:gridCol w="1121997"/>
                <a:gridCol w="1556068"/>
              </a:tblGrid>
              <a:tr h="601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Provinz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Kumulative Inzidenz /100.000 EW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Δ 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(zum Vortag, absolut)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Trend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(exponentieller Anstieg)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Maßnahmen</a:t>
                      </a:r>
                      <a:r>
                        <a:rPr lang="de-DE" sz="1100" b="1" baseline="300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Bekannte exportierte Fälle ins Ausland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CHINA 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5,6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+</a:t>
                      </a:r>
                      <a:r>
                        <a:rPr lang="en-US" sz="1100" b="1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115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Ja (multiple)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Hubei 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113,7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+</a:t>
                      </a:r>
                      <a:r>
                        <a:rPr lang="de-DE" sz="1100" b="1" dirty="0" smtClean="0">
                          <a:effectLst/>
                        </a:rPr>
                        <a:t>114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(multiple)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Zhejiang (v.a. </a:t>
                      </a:r>
                      <a:r>
                        <a:rPr lang="de-DE" sz="1100" b="1">
                          <a:solidFill>
                            <a:srgbClr val="FF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Wenzhou, Hangzhou, Ningbo und Taizhou</a:t>
                      </a: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2,13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J</a:t>
                      </a: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iangxi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2,02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Hainan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1,83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Chongqing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1,87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Bejing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1,90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+ (Russland)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Anhui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Macau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1,50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+ (Malaysia, Südkorea)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89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Hunan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Shanghai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1,39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Henan 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1,33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Heilongjiang </a:t>
                      </a: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(v.a. Harbin)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1,27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400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Guangdong (v.a. Shenzhen, Guangzhou)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1,21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(Südkorea, Ägypten)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Ningxia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1,07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+1</a:t>
                      </a:r>
                      <a:endParaRPr lang="de-DE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Tianjin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0,87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36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100" baseline="300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+ Ein- und Ausreisebeschränkungen und empfohlene Ausgangssperren für die Bewohner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668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084168" y="654683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/>
              <a:t>Stand: </a:t>
            </a:r>
            <a:r>
              <a:rPr lang="de-DE" dirty="0" smtClean="0"/>
              <a:t>02.03.2020</a:t>
            </a:r>
            <a:endParaRPr lang="de-DE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3" y="478264"/>
            <a:ext cx="8948354" cy="606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52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084168" y="654683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/>
              <a:t>Stand: </a:t>
            </a:r>
            <a:r>
              <a:rPr lang="de-DE" dirty="0" smtClean="0"/>
              <a:t>02.03.2020</a:t>
            </a:r>
            <a:endParaRPr lang="de-DE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5088"/>
            <a:ext cx="8732635" cy="591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62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46" y="471001"/>
            <a:ext cx="9160939" cy="6212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056276" y="6529413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/>
              <a:t>Stand: </a:t>
            </a:r>
            <a:r>
              <a:rPr lang="de-DE" dirty="0" smtClean="0"/>
              <a:t>02.03.2020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401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7" y="614523"/>
            <a:ext cx="9125723" cy="620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175949" y="6526132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/>
              <a:t>Stand: </a:t>
            </a:r>
            <a:r>
              <a:rPr lang="de-DE" dirty="0" smtClean="0"/>
              <a:t>02.03.2020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625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515802" y="2276872"/>
            <a:ext cx="4378996" cy="368975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400" b="1" u="sng" dirty="0" smtClean="0"/>
              <a:t>Cluster Lombardei </a:t>
            </a:r>
          </a:p>
          <a:p>
            <a:r>
              <a:rPr lang="de-DE" sz="1400" dirty="0" smtClean="0"/>
              <a:t>Bis </a:t>
            </a:r>
            <a:r>
              <a:rPr lang="de-DE" sz="1400" dirty="0"/>
              <a:t>zum </a:t>
            </a:r>
            <a:r>
              <a:rPr lang="de-DE" sz="1400" dirty="0" smtClean="0"/>
              <a:t>02. März </a:t>
            </a:r>
            <a:r>
              <a:rPr lang="de-DE" sz="1400" dirty="0"/>
              <a:t>gab es in der Lombardei 1,254 (+</a:t>
            </a:r>
            <a:r>
              <a:rPr lang="de-DE" sz="1400" dirty="0" smtClean="0"/>
              <a:t>270) </a:t>
            </a:r>
            <a:r>
              <a:rPr lang="de-DE" sz="1400" dirty="0"/>
              <a:t>bestätigte Fälle und </a:t>
            </a:r>
            <a:r>
              <a:rPr lang="de-DE" sz="1400" dirty="0" smtClean="0"/>
              <a:t>38 Todesfälle </a:t>
            </a:r>
          </a:p>
          <a:p>
            <a:r>
              <a:rPr lang="de-DE" sz="1400" dirty="0" smtClean="0"/>
              <a:t>Derzeit sind 7 von 11 Provinzen in Lombardei betroffen: </a:t>
            </a:r>
            <a:r>
              <a:rPr lang="de-DE" sz="1400" dirty="0" smtClean="0">
                <a:solidFill>
                  <a:srgbClr val="00B050"/>
                </a:solidFill>
              </a:rPr>
              <a:t>Bergamo, Cremona, Lodi, Mailand, Monza und </a:t>
            </a:r>
            <a:r>
              <a:rPr lang="de-DE" sz="1400" dirty="0" err="1" smtClean="0">
                <a:solidFill>
                  <a:srgbClr val="00B050"/>
                </a:solidFill>
              </a:rPr>
              <a:t>Brianza</a:t>
            </a:r>
            <a:r>
              <a:rPr lang="de-DE" sz="1400" dirty="0" smtClean="0">
                <a:solidFill>
                  <a:srgbClr val="00B050"/>
                </a:solidFill>
              </a:rPr>
              <a:t>, Pavia und </a:t>
            </a:r>
            <a:r>
              <a:rPr lang="de-DE" sz="1400" dirty="0" err="1" smtClean="0">
                <a:solidFill>
                  <a:srgbClr val="00B050"/>
                </a:solidFill>
              </a:rPr>
              <a:t>Sondrio</a:t>
            </a:r>
            <a:r>
              <a:rPr lang="de-DE" sz="1400" dirty="0" smtClean="0"/>
              <a:t>.</a:t>
            </a:r>
          </a:p>
          <a:p>
            <a:pPr marL="0" lvl="0" indent="0">
              <a:buNone/>
            </a:pPr>
            <a:r>
              <a:rPr lang="de-DE" sz="1400" b="1" u="sng" dirty="0" smtClean="0">
                <a:solidFill>
                  <a:prstClr val="black"/>
                </a:solidFill>
              </a:rPr>
              <a:t>Cluster Venetien </a:t>
            </a:r>
            <a:r>
              <a:rPr lang="de-DE" sz="1400" b="1" u="sng" dirty="0">
                <a:solidFill>
                  <a:prstClr val="black"/>
                </a:solidFill>
              </a:rPr>
              <a:t>(Veneto):</a:t>
            </a:r>
          </a:p>
          <a:p>
            <a:pPr lvl="0"/>
            <a:r>
              <a:rPr lang="de-DE" sz="1400" dirty="0">
                <a:solidFill>
                  <a:prstClr val="black"/>
                </a:solidFill>
              </a:rPr>
              <a:t>Bis zum  01. März gab es 273 </a:t>
            </a:r>
            <a:r>
              <a:rPr lang="de-DE" sz="1400" dirty="0" smtClean="0">
                <a:solidFill>
                  <a:prstClr val="black"/>
                </a:solidFill>
              </a:rPr>
              <a:t>(+10) </a:t>
            </a:r>
            <a:r>
              <a:rPr lang="de-DE" sz="1400" dirty="0">
                <a:solidFill>
                  <a:prstClr val="black"/>
                </a:solidFill>
              </a:rPr>
              <a:t>bestätigte Fälle in Venetien, </a:t>
            </a:r>
            <a:r>
              <a:rPr lang="de-DE" sz="1400" dirty="0" smtClean="0">
                <a:solidFill>
                  <a:prstClr val="black"/>
                </a:solidFill>
              </a:rPr>
              <a:t>und 2 Todesfälle in </a:t>
            </a:r>
            <a:r>
              <a:rPr lang="de-DE" sz="1400" dirty="0">
                <a:solidFill>
                  <a:prstClr val="black"/>
                </a:solidFill>
              </a:rPr>
              <a:t>der Gemeinde </a:t>
            </a:r>
            <a:r>
              <a:rPr lang="de-DE" sz="1400" dirty="0" err="1">
                <a:solidFill>
                  <a:prstClr val="black"/>
                </a:solidFill>
              </a:rPr>
              <a:t>Vo</a:t>
            </a:r>
            <a:r>
              <a:rPr lang="de-DE" sz="1400" dirty="0" smtClean="0">
                <a:solidFill>
                  <a:prstClr val="black"/>
                </a:solidFill>
              </a:rPr>
              <a:t>'.</a:t>
            </a:r>
          </a:p>
          <a:p>
            <a:pPr lvl="0"/>
            <a:r>
              <a:rPr lang="de-DE" sz="1400" dirty="0" smtClean="0">
                <a:solidFill>
                  <a:prstClr val="black"/>
                </a:solidFill>
              </a:rPr>
              <a:t>Betroffene Provinzen sind </a:t>
            </a:r>
            <a:r>
              <a:rPr lang="de-DE" sz="1400" dirty="0" smtClean="0">
                <a:solidFill>
                  <a:srgbClr val="00B050"/>
                </a:solidFill>
              </a:rPr>
              <a:t>Padua</a:t>
            </a:r>
            <a:r>
              <a:rPr lang="de-DE" sz="1400" dirty="0" smtClean="0">
                <a:solidFill>
                  <a:prstClr val="black"/>
                </a:solidFill>
              </a:rPr>
              <a:t>, </a:t>
            </a:r>
            <a:r>
              <a:rPr lang="de-DE" sz="1400" dirty="0" smtClean="0">
                <a:solidFill>
                  <a:srgbClr val="00B050"/>
                </a:solidFill>
              </a:rPr>
              <a:t>Treviso</a:t>
            </a:r>
            <a:r>
              <a:rPr lang="de-DE" sz="1400" dirty="0" smtClean="0">
                <a:solidFill>
                  <a:prstClr val="black"/>
                </a:solidFill>
              </a:rPr>
              <a:t> und die Metropolitan Stadt </a:t>
            </a:r>
            <a:r>
              <a:rPr lang="de-DE" sz="1400" dirty="0" err="1" smtClean="0">
                <a:solidFill>
                  <a:srgbClr val="00B050"/>
                </a:solidFill>
              </a:rPr>
              <a:t>Vendig</a:t>
            </a:r>
            <a:r>
              <a:rPr lang="de-DE" sz="1400" dirty="0" smtClean="0">
                <a:solidFill>
                  <a:prstClr val="black"/>
                </a:solidFill>
              </a:rPr>
              <a:t>.</a:t>
            </a:r>
          </a:p>
          <a:p>
            <a:pPr lvl="0"/>
            <a:endParaRPr lang="de-DE" sz="14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de-DE" sz="1600" b="1" dirty="0" smtClean="0">
              <a:solidFill>
                <a:schemeClr val="tx2"/>
              </a:solidFill>
            </a:endParaRPr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Italien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7596336" y="908720"/>
            <a:ext cx="1368152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61048"/>
            <a:ext cx="1656000" cy="22763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935230" y="6179977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solidFill>
                  <a:srgbClr val="C00000"/>
                </a:solidFill>
              </a:rPr>
              <a:t>21.02.2020</a:t>
            </a:r>
            <a:endParaRPr lang="de-DE" sz="1100" b="1" dirty="0">
              <a:solidFill>
                <a:srgbClr val="C00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657700" y="6182589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solidFill>
                  <a:srgbClr val="C00000"/>
                </a:solidFill>
              </a:rPr>
              <a:t>02.03.2020</a:t>
            </a:r>
            <a:endParaRPr lang="de-DE" sz="1100" b="1" dirty="0">
              <a:solidFill>
                <a:srgbClr val="C0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39552" y="1196752"/>
            <a:ext cx="4095062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latin typeface="ScalaSansPro-Bold" pitchFamily="50" charset="0"/>
              </a:rPr>
              <a:t>2.036 (+342) Fälle; </a:t>
            </a:r>
            <a:r>
              <a:rPr lang="de-DE" sz="1400" b="1" dirty="0">
                <a:latin typeface="ScalaSansPro-Bold" pitchFamily="50" charset="0"/>
              </a:rPr>
              <a:t>davon </a:t>
            </a:r>
            <a:r>
              <a:rPr lang="de-DE" sz="1400" b="1" dirty="0" smtClean="0">
                <a:latin typeface="ScalaSansPro-Bold" pitchFamily="50" charset="0"/>
              </a:rPr>
              <a:t>1.254 (62%) </a:t>
            </a:r>
            <a:r>
              <a:rPr lang="de-DE" sz="1400" b="1" dirty="0">
                <a:latin typeface="ScalaSansPro-Bold" pitchFamily="50" charset="0"/>
              </a:rPr>
              <a:t>in </a:t>
            </a:r>
            <a:r>
              <a:rPr lang="de-DE" sz="1400" b="1" dirty="0" smtClean="0">
                <a:latin typeface="ScalaSansPro-Bold" pitchFamily="50" charset="0"/>
              </a:rPr>
              <a:t>Lombardei, 273 (16%) </a:t>
            </a:r>
            <a:r>
              <a:rPr lang="de-DE" sz="1400" b="1" dirty="0">
                <a:latin typeface="ScalaSansPro-Bold" pitchFamily="50" charset="0"/>
              </a:rPr>
              <a:t>in </a:t>
            </a:r>
            <a:r>
              <a:rPr lang="de-DE" sz="1400" b="1" dirty="0" smtClean="0">
                <a:latin typeface="ScalaSansPro-Bold" pitchFamily="50" charset="0"/>
              </a:rPr>
              <a:t>Venetien und </a:t>
            </a:r>
            <a:r>
              <a:rPr lang="de-DE" sz="1400" b="1" dirty="0">
                <a:latin typeface="ScalaSansPro-Bold" pitchFamily="50" charset="0"/>
              </a:rPr>
              <a:t>335 (</a:t>
            </a:r>
            <a:r>
              <a:rPr lang="de-DE" sz="1400" b="1" dirty="0" smtClean="0">
                <a:latin typeface="ScalaSansPro-Bold" pitchFamily="50" charset="0"/>
              </a:rPr>
              <a:t>17%) </a:t>
            </a:r>
            <a:r>
              <a:rPr lang="de-DE" sz="1400" b="1" dirty="0">
                <a:latin typeface="ScalaSansPro-Bold" pitchFamily="50" charset="0"/>
              </a:rPr>
              <a:t>in Emilia-Romagna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latin typeface="ScalaSansPro-Bold" pitchFamily="50" charset="0"/>
              </a:rPr>
              <a:t>52 Todesfälle </a:t>
            </a:r>
            <a:r>
              <a:rPr lang="de-DE" sz="1400" b="1" dirty="0">
                <a:latin typeface="ScalaSansPro-Bold" pitchFamily="50" charset="0"/>
              </a:rPr>
              <a:t>(Sterberate </a:t>
            </a:r>
            <a:r>
              <a:rPr lang="de-DE" sz="1400" b="1" dirty="0" smtClean="0">
                <a:latin typeface="ScalaSansPro-Bold" pitchFamily="50" charset="0"/>
              </a:rPr>
              <a:t>2,5%) </a:t>
            </a:r>
            <a:endParaRPr lang="de-DE" sz="1400" b="1" dirty="0">
              <a:latin typeface="ScalaSansPro-Bold" pitchFamily="50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522" y="3861047"/>
            <a:ext cx="1717404" cy="22842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230" y="1196752"/>
            <a:ext cx="3689447" cy="2520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81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553043" y="1196752"/>
            <a:ext cx="7619357" cy="20162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400" b="1" u="sng" dirty="0" smtClean="0"/>
              <a:t>Emilia-Romagna</a:t>
            </a:r>
            <a:r>
              <a:rPr lang="de-DE" sz="1400" u="sng" dirty="0" smtClean="0"/>
              <a:t>:</a:t>
            </a:r>
          </a:p>
          <a:p>
            <a:r>
              <a:rPr lang="de-DE" sz="1400" dirty="0"/>
              <a:t>Bis zum 01. März wurden 335 </a:t>
            </a:r>
            <a:r>
              <a:rPr lang="de-DE" sz="1400" dirty="0" smtClean="0"/>
              <a:t>(+50) Fälle gemeldet und 11 Todesfälle. </a:t>
            </a:r>
          </a:p>
          <a:p>
            <a:r>
              <a:rPr lang="de-DE" sz="1400" dirty="0"/>
              <a:t>Betroffen in der Emilia-Romagna war zunächst nur die Provinz </a:t>
            </a:r>
            <a:r>
              <a:rPr lang="de-DE" sz="1400" dirty="0">
                <a:solidFill>
                  <a:srgbClr val="00B050"/>
                </a:solidFill>
              </a:rPr>
              <a:t>Piacenza</a:t>
            </a:r>
            <a:r>
              <a:rPr lang="de-DE" sz="1400" dirty="0"/>
              <a:t>. In der Folgezeit wurden </a:t>
            </a:r>
            <a:r>
              <a:rPr lang="de-DE" sz="1400" dirty="0" smtClean="0"/>
              <a:t>Fälle auch </a:t>
            </a:r>
            <a:r>
              <a:rPr lang="de-DE" sz="1400" dirty="0"/>
              <a:t>aus den Provinzen </a:t>
            </a:r>
            <a:r>
              <a:rPr lang="de-DE" sz="1400" dirty="0">
                <a:solidFill>
                  <a:srgbClr val="00B050"/>
                </a:solidFill>
              </a:rPr>
              <a:t>Parma</a:t>
            </a:r>
            <a:r>
              <a:rPr lang="de-DE" sz="1400" dirty="0"/>
              <a:t>, </a:t>
            </a:r>
            <a:r>
              <a:rPr lang="de-DE" sz="1400" dirty="0">
                <a:solidFill>
                  <a:srgbClr val="00B050"/>
                </a:solidFill>
              </a:rPr>
              <a:t>Modena</a:t>
            </a:r>
            <a:r>
              <a:rPr lang="de-DE" sz="1400" dirty="0"/>
              <a:t> und </a:t>
            </a:r>
            <a:r>
              <a:rPr lang="de-DE" sz="1400" dirty="0">
                <a:solidFill>
                  <a:srgbClr val="00B050"/>
                </a:solidFill>
              </a:rPr>
              <a:t>Rimini</a:t>
            </a:r>
            <a:r>
              <a:rPr lang="de-DE" sz="1400" dirty="0"/>
              <a:t> gemeldet</a:t>
            </a:r>
            <a:r>
              <a:rPr lang="de-DE" sz="1400" dirty="0" smtClean="0"/>
              <a:t>.</a:t>
            </a:r>
          </a:p>
          <a:p>
            <a:pPr marL="0" indent="0">
              <a:buNone/>
            </a:pPr>
            <a:r>
              <a:rPr lang="de-DE" sz="1400" b="1" u="sng" dirty="0" smtClean="0">
                <a:ea typeface="Calibri"/>
                <a:cs typeface="Times New Roman"/>
              </a:rPr>
              <a:t>Verbreitung außerhalb  </a:t>
            </a:r>
            <a:r>
              <a:rPr lang="de-DE" sz="1400" b="1" u="sng" dirty="0">
                <a:ea typeface="Calibri"/>
                <a:cs typeface="Times New Roman"/>
              </a:rPr>
              <a:t>Italien </a:t>
            </a:r>
            <a:endParaRPr lang="de-DE" sz="1400" b="1" u="sng" dirty="0" smtClean="0">
              <a:ea typeface="Calibri"/>
              <a:cs typeface="Times New Roman"/>
            </a:endParaRPr>
          </a:p>
          <a:p>
            <a:r>
              <a:rPr lang="de-DE" sz="1400" dirty="0" smtClean="0">
                <a:ea typeface="Calibri"/>
                <a:cs typeface="Times New Roman"/>
              </a:rPr>
              <a:t>Importierte Fälle aus Italien wurden in 37 Länder gemeldet </a:t>
            </a:r>
          </a:p>
          <a:p>
            <a:r>
              <a:rPr lang="de-DE" sz="1400" dirty="0">
                <a:ea typeface="Calibri"/>
                <a:cs typeface="Times New Roman"/>
              </a:rPr>
              <a:t>Importierte Fälle </a:t>
            </a:r>
            <a:r>
              <a:rPr lang="de-DE" sz="1400" dirty="0" smtClean="0">
                <a:ea typeface="Calibri"/>
                <a:cs typeface="Times New Roman"/>
              </a:rPr>
              <a:t>aus </a:t>
            </a:r>
            <a:r>
              <a:rPr lang="de-DE" sz="1400" dirty="0">
                <a:ea typeface="Calibri"/>
                <a:cs typeface="Times New Roman"/>
              </a:rPr>
              <a:t>Mailand, </a:t>
            </a:r>
            <a:r>
              <a:rPr lang="de-DE" sz="1400" dirty="0" smtClean="0">
                <a:ea typeface="Calibri"/>
                <a:cs typeface="Times New Roman"/>
              </a:rPr>
              <a:t>Lombardei (Provinz </a:t>
            </a:r>
            <a:r>
              <a:rPr lang="de-DE" sz="1400" dirty="0">
                <a:ea typeface="Calibri"/>
                <a:cs typeface="Times New Roman"/>
              </a:rPr>
              <a:t>Bergamo und Provinz </a:t>
            </a:r>
            <a:r>
              <a:rPr lang="de-DE" sz="1400" dirty="0" err="1" smtClean="0">
                <a:ea typeface="Calibri"/>
                <a:cs typeface="Times New Roman"/>
              </a:rPr>
              <a:t>Sondrio</a:t>
            </a:r>
            <a:r>
              <a:rPr lang="de-DE" sz="1400" dirty="0" smtClean="0">
                <a:ea typeface="Calibri"/>
                <a:cs typeface="Times New Roman"/>
              </a:rPr>
              <a:t>), </a:t>
            </a:r>
            <a:r>
              <a:rPr lang="de-DE" sz="1400" dirty="0">
                <a:ea typeface="Calibri"/>
                <a:cs typeface="Times New Roman"/>
              </a:rPr>
              <a:t>Parma (Emilia-Romagna) wurden </a:t>
            </a:r>
            <a:r>
              <a:rPr lang="de-DE" sz="1400" dirty="0" smtClean="0">
                <a:ea typeface="Calibri"/>
                <a:cs typeface="Times New Roman"/>
              </a:rPr>
              <a:t>außerhalb Italien gemeldet</a:t>
            </a:r>
            <a:r>
              <a:rPr lang="de-DE" sz="1400" dirty="0">
                <a:ea typeface="Calibri"/>
                <a:cs typeface="Times New Roman"/>
              </a:rPr>
              <a:t>. . </a:t>
            </a:r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Italien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03925"/>
            <a:ext cx="6765919" cy="33123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81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RKI_PPT_4zu3_Vorlage_EN_NEU</Template>
  <TotalTime>0</TotalTime>
  <Words>1806</Words>
  <Application>Microsoft Office PowerPoint</Application>
  <PresentationFormat>Bildschirmpräsentation (4:3)</PresentationFormat>
  <Paragraphs>326</Paragraphs>
  <Slides>22</Slides>
  <Notes>19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4" baseType="lpstr">
      <vt:lpstr>Office-Design</vt:lpstr>
      <vt:lpstr>Dokument</vt:lpstr>
      <vt:lpstr>Update zu COVID-19, 3. März 2020</vt:lpstr>
      <vt:lpstr>Update zu COVID-19, 3. März 2020</vt:lpstr>
      <vt:lpstr>Update zu COVID-19, 3. März 2020</vt:lpstr>
      <vt:lpstr>PowerPoint-Präsentation</vt:lpstr>
      <vt:lpstr>PowerPoint-Präsentation</vt:lpstr>
      <vt:lpstr>PowerPoint-Präsentation</vt:lpstr>
      <vt:lpstr>PowerPoint-Präsentation</vt:lpstr>
      <vt:lpstr>COVID-19/ Italien</vt:lpstr>
      <vt:lpstr>COVID-19/ Italien</vt:lpstr>
      <vt:lpstr>COVID-19/ Italien</vt:lpstr>
      <vt:lpstr>COVID 19/Südkorea</vt:lpstr>
      <vt:lpstr>COVID 19/Südkorea</vt:lpstr>
      <vt:lpstr>PowerPoint-Präsentation</vt:lpstr>
      <vt:lpstr>PowerPoint-Präsentation</vt:lpstr>
      <vt:lpstr>PowerPoint-Präsentation</vt:lpstr>
      <vt:lpstr>PowerPoint-Präsentation</vt:lpstr>
      <vt:lpstr>COVID 19/Iran</vt:lpstr>
      <vt:lpstr>COVID 19/Japan</vt:lpstr>
      <vt:lpstr>COVID-19/ USA</vt:lpstr>
      <vt:lpstr>COVID 19/importiert Fälle aus Ägypten</vt:lpstr>
      <vt:lpstr>COVID-19/ Australia</vt:lpstr>
      <vt:lpstr>WHO Definition (SitRep)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Karo, Basel</dc:creator>
  <cp:lastModifiedBy>Karo, Basel</cp:lastModifiedBy>
  <cp:revision>343</cp:revision>
  <cp:lastPrinted>2020-02-21T11:12:50Z</cp:lastPrinted>
  <dcterms:created xsi:type="dcterms:W3CDTF">2020-02-03T08:44:15Z</dcterms:created>
  <dcterms:modified xsi:type="dcterms:W3CDTF">2020-03-03T09:26:10Z</dcterms:modified>
</cp:coreProperties>
</file>