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53" r:id="rId2"/>
    <p:sldId id="354" r:id="rId3"/>
    <p:sldId id="355" r:id="rId4"/>
    <p:sldId id="356" r:id="rId5"/>
    <p:sldId id="357" r:id="rId6"/>
    <p:sldId id="358" r:id="rId7"/>
    <p:sldId id="359" r:id="rId8"/>
    <p:sldId id="337" r:id="rId9"/>
    <p:sldId id="338" r:id="rId10"/>
    <p:sldId id="33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40" r:id="rId23"/>
    <p:sldId id="352" r:id="rId24"/>
    <p:sldId id="341" r:id="rId25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0" autoAdjust="0"/>
    <p:restoredTop sz="92784" autoAdjust="0"/>
  </p:normalViewPr>
  <p:slideViewPr>
    <p:cSldViewPr>
      <p:cViewPr>
        <p:scale>
          <a:sx n="90" d="100"/>
          <a:sy n="90" d="100"/>
        </p:scale>
        <p:origin x="-1884" y="-318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2.Themen\2.1.Epidemiologie\ZIG_1\Lage-AG\Iran_COVID-19_Epikur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neue 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Tabelle1!$A$2:$A$15</c:f>
              <c:numCache>
                <c:formatCode>[$-407]d/\ mmm/;@</c:formatCode>
                <c:ptCount val="14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  <c:pt idx="7">
                  <c:v>43887</c:v>
                </c:pt>
                <c:pt idx="8">
                  <c:v>43888</c:v>
                </c:pt>
                <c:pt idx="9">
                  <c:v>43889</c:v>
                </c:pt>
                <c:pt idx="10">
                  <c:v>43890</c:v>
                </c:pt>
                <c:pt idx="11">
                  <c:v>43891</c:v>
                </c:pt>
                <c:pt idx="12">
                  <c:v>43892</c:v>
                </c:pt>
                <c:pt idx="13">
                  <c:v>43893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34</c:v>
                </c:pt>
                <c:pt idx="7">
                  <c:v>46</c:v>
                </c:pt>
                <c:pt idx="8">
                  <c:v>106</c:v>
                </c:pt>
                <c:pt idx="9">
                  <c:v>143</c:v>
                </c:pt>
                <c:pt idx="10">
                  <c:v>205</c:v>
                </c:pt>
                <c:pt idx="11">
                  <c:v>385</c:v>
                </c:pt>
                <c:pt idx="12">
                  <c:v>523</c:v>
                </c:pt>
                <c:pt idx="13">
                  <c:v>835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Todesfälle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Tabelle1!$A$2:$A$15</c:f>
              <c:numCache>
                <c:formatCode>[$-407]d/\ mmm/;@</c:formatCode>
                <c:ptCount val="14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  <c:pt idx="7">
                  <c:v>43887</c:v>
                </c:pt>
                <c:pt idx="8">
                  <c:v>43888</c:v>
                </c:pt>
                <c:pt idx="9">
                  <c:v>43889</c:v>
                </c:pt>
                <c:pt idx="10">
                  <c:v>43890</c:v>
                </c:pt>
                <c:pt idx="11">
                  <c:v>43891</c:v>
                </c:pt>
                <c:pt idx="12">
                  <c:v>43892</c:v>
                </c:pt>
                <c:pt idx="13">
                  <c:v>43893</c:v>
                </c:pt>
              </c:numCache>
            </c:numRef>
          </c:cat>
          <c:val>
            <c:numRef>
              <c:f>Tabelle1!$C$2:$C$15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7</c:v>
                </c:pt>
                <c:pt idx="9">
                  <c:v>8</c:v>
                </c:pt>
                <c:pt idx="10">
                  <c:v>9</c:v>
                </c:pt>
                <c:pt idx="11">
                  <c:v>11</c:v>
                </c:pt>
                <c:pt idx="12">
                  <c:v>12</c:v>
                </c:pt>
                <c:pt idx="1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0464000"/>
        <c:axId val="131670016"/>
      </c:barChart>
      <c:dateAx>
        <c:axId val="130464000"/>
        <c:scaling>
          <c:orientation val="minMax"/>
        </c:scaling>
        <c:delete val="0"/>
        <c:axPos val="b"/>
        <c:numFmt formatCode="[$-407]d/\ mmm/;@" sourceLinked="1"/>
        <c:majorTickMark val="out"/>
        <c:minorTickMark val="none"/>
        <c:tickLblPos val="nextTo"/>
        <c:txPr>
          <a:bodyPr rot="-3000000" vert="horz"/>
          <a:lstStyle/>
          <a:p>
            <a:pPr>
              <a:defRPr/>
            </a:pPr>
            <a:endParaRPr lang="de-DE"/>
          </a:p>
        </c:txPr>
        <c:crossAx val="131670016"/>
        <c:crosses val="autoZero"/>
        <c:auto val="0"/>
        <c:lblOffset val="100"/>
        <c:baseTimeUnit val="days"/>
        <c:majorUnit val="1"/>
        <c:majorTimeUnit val="days"/>
      </c:dateAx>
      <c:valAx>
        <c:axId val="13167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4640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hlinkClick r:id="rId3"/>
              </a:rPr>
              <a:t>https://www.cdc.go.kr/board/board.es?mid=a30402000000&amp;bid=0030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Karte</a:t>
            </a:r>
            <a:r>
              <a:rPr lang="en-US" baseline="0" dirty="0" smtClean="0"/>
              <a:t>, Iran</a:t>
            </a:r>
          </a:p>
          <a:p>
            <a:r>
              <a:rPr lang="en-US" baseline="0" dirty="0" err="1" smtClean="0"/>
              <a:t>Dunkelrot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erster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bestätigter</a:t>
            </a:r>
            <a:r>
              <a:rPr lang="en-US" baseline="0" dirty="0" smtClean="0"/>
              <a:t> Fall (Qom)</a:t>
            </a:r>
          </a:p>
          <a:p>
            <a:r>
              <a:rPr lang="en-US" baseline="0" dirty="0" smtClean="0"/>
              <a:t>Rot = </a:t>
            </a:r>
            <a:r>
              <a:rPr lang="en-US" baseline="0" dirty="0" err="1" smtClean="0"/>
              <a:t>Bestätigte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endParaRPr lang="en-US" baseline="0" dirty="0" smtClean="0"/>
          </a:p>
          <a:p>
            <a:r>
              <a:rPr lang="en-US" baseline="0" dirty="0" err="1" smtClean="0"/>
              <a:t>Blau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Verdachtsfäll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Washington: https://www.doh.wa.gov/Emergencies/Coronavirus </a:t>
            </a:r>
          </a:p>
          <a:p>
            <a:r>
              <a:rPr lang="de-DE" dirty="0" smtClean="0"/>
              <a:t>New York Times: https://www.nytimes.com/interactive/2020/us/coronavirus-us-cases.html?te=1&amp;nl=morning-briefing&amp;emc=edit_MBE_p_20200304&amp;section=topNews&amp;campaign_id=51&amp;instance_id=16467&amp;segment_id=21847&amp;user_id=8b34d155cf5705931cf039f3134dd7b4&amp;regi_id=110526642tion=topNews </a:t>
            </a:r>
          </a:p>
          <a:p>
            <a:r>
              <a:rPr lang="de-DE" dirty="0" smtClean="0"/>
              <a:t>US CDC:</a:t>
            </a:r>
            <a:r>
              <a:rPr lang="de-DE" baseline="0" dirty="0" smtClean="0"/>
              <a:t> https://www.cdc.gov/coronavirus/2019-ncov/cases-in-us.html </a:t>
            </a:r>
          </a:p>
          <a:p>
            <a:r>
              <a:rPr lang="de-DE" baseline="0" dirty="0" smtClean="0"/>
              <a:t>Beschreibung der Fälle in </a:t>
            </a:r>
            <a:r>
              <a:rPr lang="de-DE" baseline="0" dirty="0" err="1" smtClean="0"/>
              <a:t>Seatllt+King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county</a:t>
            </a:r>
            <a:r>
              <a:rPr lang="de-DE" baseline="0" dirty="0" smtClean="0"/>
              <a:t>: https://publichealthinsider.com/2020/03/03/public-health-confirms-seven-new-covid-19-cases-bringing-overall-total-to-21/ </a:t>
            </a:r>
          </a:p>
          <a:p>
            <a:r>
              <a:rPr lang="de-DE" baseline="0" dirty="0" smtClean="0"/>
              <a:t>Kalifornien: https://www.cdph.ca.gov/Programs/CID/DCDC/Pages/Immunization/ncov2019.aspx</a:t>
            </a:r>
          </a:p>
          <a:p>
            <a:r>
              <a:rPr lang="de-DE" baseline="0" dirty="0" smtClean="0"/>
              <a:t>Oregon: https://www.oregon.gov/oha/PH/DISEASESCONDITIONS/DISEASESAZ/Pages/emerging-respiratory-infections.aspx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&gt;50 Fällen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Others</a:t>
            </a:r>
            <a:r>
              <a:rPr lang="de-DE" baseline="0" smtClean="0"/>
              <a:t>: Kreuzfahrtschiff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61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04.03.2020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South_Kore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itstimes.com/asia/east-asia/coronavirus-south-korea-reports-516-new-cases-bringing-total-to-532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bc-news.de/nachrichten/coronavirus-sudkoreanische-kirchen-stellen-den-gottesdienst-ein-wenn-die-falle-steigen/" TargetMode="External"/><Relationship Id="rId5" Type="http://schemas.openxmlformats.org/officeDocument/2006/relationships/hyperlink" Target="https://www.koreanair.com/global/de/2020_02_TSA_detail.html?fbclid=IwAR0JnLH-Ldp2UOzSLXX0cq65rtfLnVPYeRdpPXWMNhtpouIJiD7V5olpBK8" TargetMode="External"/><Relationship Id="rId4" Type="http://schemas.openxmlformats.org/officeDocument/2006/relationships/hyperlink" Target="https://www.theguardian.com/world/live/2020/mar/03/coronavirus-live-updates-china-latest-news-us-australia-deaths-markets-italy-iran-update-cases-italy-south-korea-japan?page=with:block-5e5ddbdf8f0811db2fb0281f#block-5e5ddbdf8f0811db2fb0281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Ira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m/news/world-middle-east-5164292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nc.cdc.gov/travel/notices/warning/coronavirus-iran" TargetMode="External"/><Relationship Id="rId4" Type="http://schemas.openxmlformats.org/officeDocument/2006/relationships/hyperlink" Target="https://www.wsj.com/articles/iran-mobilizes-300-000-people-and-deploys-drones-and-water-cannon-to-halt-the-spread-of-coronavirus-1158315776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ppon.com/en/japan-data/h00657/coronavirus-cases-in-japan-by-prefectur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s://en.wikipedia.org/wiki/2020_coronavirus_outbreak_in_Jap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20-03-03/japan-s-hokkaido-could-have-up-to-940-infected-researcher-says" TargetMode="External"/><Relationship Id="rId7" Type="http://schemas.openxmlformats.org/officeDocument/2006/relationships/hyperlink" Target="https://en.wikipedia.org/wiki/2020_coronavirus_outbreak_in_Japa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raitstimes.com/asia/east-asia/another-coronavirus-death-in-japan-man-may-have-been-infected-in-hospital" TargetMode="External"/><Relationship Id="rId5" Type="http://schemas.openxmlformats.org/officeDocument/2006/relationships/hyperlink" Target="https://www.japantimes.co.jp/news/2020/03/01/national/hokkaido-coronavirus-patient-dies-bringing-japans-toll-12/" TargetMode="External"/><Relationship Id="rId4" Type="http://schemas.openxmlformats.org/officeDocument/2006/relationships/hyperlink" Target="https://www.japantimes.co.jp/news/2020/02/28/national/hokkaido-emergency-coronaviru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ppon.com/en/japan-data/h00657/coronavirus-cases-in-japan-by-prefecture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2020_coronavirus_outbreak_in_Japan" TargetMode="External"/><Relationship Id="rId5" Type="http://schemas.openxmlformats.org/officeDocument/2006/relationships/hyperlink" Target="https://www.japantimes.co.jp/news/2020/02/28/national/hokkaido-emergency-coronavirus/" TargetMode="External"/><Relationship Id="rId4" Type="http://schemas.openxmlformats.org/officeDocument/2006/relationships/hyperlink" Target="https://www.handelsblatt.com/politik/international/coronavirus-die-harten-massnahmen-in-suedkorea-und-japan-haben-einen-hohen-preis/25604192.html?ticket=ST-2284203-gGqzrdEe7vNX5Sp1c5pc-a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etagne.ars.sante.fr/coronavirus-premier-cas-confirme-en-bretagn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nationalpost.com/news/ontario-health-officials-report-8th-confirmed-case-of-novel-coronavirus" TargetMode="External"/><Relationship Id="rId4" Type="http://schemas.openxmlformats.org/officeDocument/2006/relationships/hyperlink" Target="https://www.lyonne.fr/dijon-21000/actualites/quatre-cas-de-coronavirus-covid-19-a-l-hopital-de-dijon-tous-les-patients-ont-plus-de-80-ans-l-un-est-en-reanimation_13754337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3.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47275"/>
              </p:ext>
            </p:extLst>
          </p:nvPr>
        </p:nvGraphicFramePr>
        <p:xfrm>
          <a:off x="336259" y="1124744"/>
          <a:ext cx="8327465" cy="224879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Sterberate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+2.169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93.079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6.633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50.716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+74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3.203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(ohne Hongkong, Taiwan, Macau)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80.249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6.391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2.981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3,7%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67.332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6.593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38.556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2.871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4,3%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03.03.2020</a:t>
            </a:r>
            <a:endParaRPr lang="de-DE" sz="1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0312"/>
            <a:ext cx="5942810" cy="3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0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538710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Quarantäne </a:t>
            </a:r>
            <a:r>
              <a:rPr lang="de-DE" sz="1400" dirty="0"/>
              <a:t>von mehr als 50.000 Menschen aus 11 verschiedenen Gemeinden </a:t>
            </a:r>
            <a:r>
              <a:rPr lang="de-DE" sz="1400" dirty="0" smtClean="0"/>
              <a:t>in Norditalien. </a:t>
            </a:r>
            <a:r>
              <a:rPr lang="de-DE" sz="1400" dirty="0"/>
              <a:t>Die Strafen für Verstöße reichten von einer Geldstrafe von 206 € bis zu drei Monaten </a:t>
            </a:r>
            <a:r>
              <a:rPr lang="de-DE" sz="1400" dirty="0" smtClean="0"/>
              <a:t>Haft. Das </a:t>
            </a:r>
            <a:r>
              <a:rPr lang="de-DE" sz="1400" dirty="0"/>
              <a:t>italienische Militär und die Strafverfolgungsbehörden wurden angewiesen, die Abriegelung zu sichern und durchzuführen.</a:t>
            </a:r>
          </a:p>
          <a:p>
            <a:r>
              <a:rPr lang="de-DE" sz="1400" dirty="0" smtClean="0"/>
              <a:t>In </a:t>
            </a:r>
            <a:r>
              <a:rPr lang="de-DE" sz="1400" dirty="0"/>
              <a:t>zehn Gemeinden in der Lombardei, einer im Veneto und einer in der Emilia Romagna wurden Schulen geschlossen. </a:t>
            </a:r>
            <a:r>
              <a:rPr lang="de-DE" sz="1400" dirty="0" smtClean="0"/>
              <a:t>Alle </a:t>
            </a:r>
            <a:r>
              <a:rPr lang="de-DE" sz="1400" dirty="0"/>
              <a:t>religiösen Dienste wurden </a:t>
            </a:r>
            <a:r>
              <a:rPr lang="de-DE" sz="1400" dirty="0" smtClean="0"/>
              <a:t>gestrichen. Der </a:t>
            </a:r>
            <a:r>
              <a:rPr lang="de-DE" sz="1400" dirty="0"/>
              <a:t>Regionalzugverkehr zu den am stärksten betroffenen Gebieten wurde </a:t>
            </a:r>
            <a:r>
              <a:rPr lang="de-DE" sz="1400" dirty="0" smtClean="0"/>
              <a:t>eingestellt</a:t>
            </a:r>
            <a:r>
              <a:rPr lang="de-DE" sz="1400" dirty="0"/>
              <a:t>.</a:t>
            </a:r>
            <a:endParaRPr lang="de-DE" sz="1400" dirty="0" smtClean="0"/>
          </a:p>
          <a:p>
            <a:r>
              <a:rPr lang="de-DE" sz="1400" dirty="0"/>
              <a:t>Die Behörden in Venetien haben die letzten zwei Tage des Karnevals von Venedig </a:t>
            </a:r>
            <a:r>
              <a:rPr lang="de-DE" sz="1400" dirty="0" smtClean="0"/>
              <a:t>abgesagt. Die </a:t>
            </a:r>
            <a:r>
              <a:rPr lang="de-DE" sz="1400" dirty="0"/>
              <a:t>Behörden im Piemont haben die letzten drei Tage des Karnevals von </a:t>
            </a:r>
            <a:r>
              <a:rPr lang="de-DE" sz="1400" dirty="0" err="1"/>
              <a:t>Ivrea</a:t>
            </a:r>
            <a:r>
              <a:rPr lang="de-DE" sz="1400" dirty="0"/>
              <a:t> </a:t>
            </a:r>
            <a:r>
              <a:rPr lang="de-DE" sz="1400" dirty="0" smtClean="0"/>
              <a:t>abgesagt.</a:t>
            </a:r>
          </a:p>
          <a:p>
            <a:pPr marL="0" indent="0">
              <a:buNone/>
            </a:pPr>
            <a:r>
              <a:rPr lang="de-DE" sz="1400" b="1" u="sng" dirty="0" smtClean="0"/>
              <a:t>Internationales Reaktionen: </a:t>
            </a:r>
          </a:p>
          <a:p>
            <a:r>
              <a:rPr lang="de-DE" sz="1400" dirty="0" smtClean="0"/>
              <a:t>Die folgende </a:t>
            </a:r>
            <a:r>
              <a:rPr lang="de-DE" sz="1400" dirty="0"/>
              <a:t>Länder </a:t>
            </a:r>
            <a:r>
              <a:rPr lang="de-DE" sz="1400" dirty="0" smtClean="0"/>
              <a:t>haben beschlossen</a:t>
            </a:r>
            <a:r>
              <a:rPr lang="de-DE" sz="1400" dirty="0"/>
              <a:t>, einreisende Italiener 14 Tage in Quarantäne zu halten: China, Kasachstan und Kirgisistan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Argentinien, Frankreich, Kroatien, Ägypten, Griechenland, Irland, Israel, Lettland, Litauen, Ukraine, Serbien und Südafrika haben eine 14-tägige Quarantäne für Personen aus der Lombardei und dem Venetien erlassen</a:t>
            </a:r>
            <a:endParaRPr lang="de-DE" sz="1400" dirty="0" smtClean="0"/>
          </a:p>
          <a:p>
            <a:r>
              <a:rPr lang="de-DE" sz="1400" dirty="0"/>
              <a:t>Island und Malta verlangen eine „freiwilligen Quarantäne“ für alle Bürger aus Emilia-Romagna, Lombardei, Piemont und Venetien</a:t>
            </a:r>
            <a:r>
              <a:rPr lang="de-DE" sz="1400" dirty="0" smtClean="0"/>
              <a:t>.</a:t>
            </a:r>
          </a:p>
          <a:p>
            <a:r>
              <a:rPr lang="de-DE" sz="1400" dirty="0"/>
              <a:t>Frankreich, Griechenland, Irland, Kroatien, Russland, Spanien und die Türkei raten von Reisen nach Italien ab</a:t>
            </a:r>
            <a:endParaRPr lang="de-DE" sz="1400" dirty="0" smtClean="0"/>
          </a:p>
          <a:p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398261"/>
              </p:ext>
            </p:extLst>
          </p:nvPr>
        </p:nvGraphicFramePr>
        <p:xfrm>
          <a:off x="6084168" y="2950497"/>
          <a:ext cx="3888432" cy="3904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kument" r:id="rId4" imgW="5910921" imgH="4701409" progId="Word.Document.12">
                  <p:embed/>
                </p:oleObj>
              </mc:Choice>
              <mc:Fallback>
                <p:oleObj name="Dokument" r:id="rId4" imgW="5910921" imgH="4701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4168" y="2950497"/>
                        <a:ext cx="3888432" cy="39040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/>
          <p:cNvSpPr/>
          <p:nvPr/>
        </p:nvSpPr>
        <p:spPr>
          <a:xfrm rot="20569400">
            <a:off x="6444208" y="1484784"/>
            <a:ext cx="171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keine Änderung </a:t>
            </a:r>
          </a:p>
        </p:txBody>
      </p:sp>
    </p:spTree>
    <p:extLst>
      <p:ext uri="{BB962C8B-B14F-4D97-AF65-F5344CB8AC3E}">
        <p14:creationId xmlns:p14="http://schemas.microsoft.com/office/powerpoint/2010/main" val="30270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782" y="62068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76308" y="1397094"/>
            <a:ext cx="8198246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4.812 </a:t>
            </a:r>
            <a:r>
              <a:rPr lang="de-DE" sz="2000" b="1" dirty="0"/>
              <a:t>Fälle </a:t>
            </a:r>
            <a:r>
              <a:rPr lang="de-DE" sz="2000" b="1" dirty="0" smtClean="0"/>
              <a:t>(+516); 33 </a:t>
            </a:r>
            <a:r>
              <a:rPr lang="de-DE" sz="2000" b="1" dirty="0"/>
              <a:t>Todesfälle </a:t>
            </a:r>
            <a:r>
              <a:rPr lang="de-DE" sz="2000" b="1" dirty="0" smtClean="0"/>
              <a:t>(+1); Sterberate: 0,7%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/>
              <a:t>(BNO News: Stand </a:t>
            </a:r>
            <a:r>
              <a:rPr lang="de-DE" sz="1400" dirty="0" smtClean="0"/>
              <a:t>04.03., 0815)</a:t>
            </a:r>
            <a:endParaRPr lang="de-DE" sz="1400" dirty="0"/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 smtClean="0"/>
              <a:t>56,1% gehören zum größten Cluster: </a:t>
            </a:r>
            <a:r>
              <a:rPr lang="de-DE" sz="2000" dirty="0" err="1" smtClean="0">
                <a:solidFill>
                  <a:schemeClr val="dk1"/>
                </a:solidFill>
              </a:rPr>
              <a:t>Shincheonji</a:t>
            </a:r>
            <a:r>
              <a:rPr lang="de-DE" sz="2000" dirty="0" smtClean="0">
                <a:solidFill>
                  <a:schemeClr val="dk1"/>
                </a:solidFill>
              </a:rPr>
              <a:t> Church-Cluster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dk1"/>
                </a:solidFill>
              </a:rPr>
              <a:t>34% sind nicht zugeordnet bzw. sind unter Ermittlung </a:t>
            </a:r>
            <a:r>
              <a:rPr lang="de-DE" sz="1400" dirty="0" smtClean="0"/>
              <a:t>(KCDC: Stand 03.03.)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618843" y="6191726"/>
            <a:ext cx="509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Stand 04.03</a:t>
            </a:r>
          </a:p>
          <a:p>
            <a:r>
              <a:rPr lang="de-DE" sz="1100" dirty="0" smtClean="0"/>
              <a:t>Quelle:  </a:t>
            </a:r>
            <a:r>
              <a:rPr lang="de-DE" sz="1100" dirty="0" smtClean="0">
                <a:hlinkClick r:id="rId3"/>
              </a:rPr>
              <a:t>https</a:t>
            </a:r>
            <a:r>
              <a:rPr lang="de-DE" sz="1100" dirty="0">
                <a:hlinkClick r:id="rId3"/>
              </a:rPr>
              <a:t>://</a:t>
            </a:r>
            <a:r>
              <a:rPr lang="de-DE" sz="1100" dirty="0" smtClean="0">
                <a:hlinkClick r:id="rId3"/>
              </a:rPr>
              <a:t>en.wikipedia.org/wiki/2020_coronavirus_outbreak_in_South_Korea</a:t>
            </a:r>
            <a:endParaRPr lang="de-DE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3" y="2779725"/>
            <a:ext cx="3021012" cy="384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5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782" y="62068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707904" y="5806425"/>
            <a:ext cx="5165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Stand 04.03 </a:t>
            </a:r>
          </a:p>
          <a:p>
            <a:r>
              <a:rPr lang="de-DE" sz="1100" dirty="0"/>
              <a:t>Quelle</a:t>
            </a:r>
            <a:r>
              <a:rPr lang="de-DE" sz="1100" dirty="0" smtClean="0"/>
              <a:t>: KCDC  </a:t>
            </a:r>
            <a:r>
              <a:rPr lang="de-DE" sz="1100" dirty="0" smtClean="0">
                <a:hlinkClick r:id="rId3"/>
              </a:rPr>
              <a:t>https</a:t>
            </a:r>
            <a:r>
              <a:rPr lang="de-DE" sz="1100" dirty="0">
                <a:hlinkClick r:id="rId3"/>
              </a:rPr>
              <a:t>://</a:t>
            </a:r>
            <a:r>
              <a:rPr lang="de-DE" sz="1100" dirty="0" smtClean="0">
                <a:hlinkClick r:id="rId3"/>
              </a:rPr>
              <a:t>www.cdc.go.kr/board/board.es?mid=a30402000000&amp;bid=0030</a:t>
            </a:r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5" y="1787123"/>
            <a:ext cx="8851751" cy="40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07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556792"/>
            <a:ext cx="8208912" cy="365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Maßnahmen</a:t>
            </a:r>
            <a:endParaRPr lang="de-DE" sz="2000" dirty="0"/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Der </a:t>
            </a:r>
            <a:r>
              <a:rPr lang="en-US" sz="2000" dirty="0" err="1" smtClean="0"/>
              <a:t>Präsident</a:t>
            </a:r>
            <a:r>
              <a:rPr lang="en-US" sz="2000" dirty="0" smtClean="0"/>
              <a:t> hat die </a:t>
            </a:r>
            <a:r>
              <a:rPr lang="en-US" sz="2000" dirty="0" err="1" smtClean="0"/>
              <a:t>höchste</a:t>
            </a:r>
            <a:r>
              <a:rPr lang="en-US" sz="2000" dirty="0" smtClean="0"/>
              <a:t> </a:t>
            </a:r>
            <a:r>
              <a:rPr lang="en-US" sz="2000" dirty="0" err="1" smtClean="0"/>
              <a:t>Krisenalarmstufe</a:t>
            </a:r>
            <a:r>
              <a:rPr lang="en-US" sz="2000" dirty="0" smtClean="0"/>
              <a:t> </a:t>
            </a:r>
            <a:r>
              <a:rPr lang="en-US" sz="2000" dirty="0" err="1" smtClean="0"/>
              <a:t>ausgerufen</a:t>
            </a:r>
            <a:endParaRPr lang="en-US" sz="2000" dirty="0" smtClean="0"/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Behörden</a:t>
            </a:r>
            <a:r>
              <a:rPr lang="en-US" sz="2000" dirty="0" smtClean="0"/>
              <a:t> in 24-Stunden-Alamrbereitschaft </a:t>
            </a:r>
            <a:r>
              <a:rPr lang="en-US" sz="2000" dirty="0" err="1" smtClean="0"/>
              <a:t>versetzt</a:t>
            </a:r>
            <a:r>
              <a:rPr lang="en-US" sz="2000" dirty="0" smtClean="0"/>
              <a:t> 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US CDC, </a:t>
            </a:r>
            <a:r>
              <a:rPr lang="de-DE" sz="2000" dirty="0" smtClean="0"/>
              <a:t>Warnungen </a:t>
            </a:r>
            <a:r>
              <a:rPr lang="de-DE" sz="2000" dirty="0"/>
              <a:t>der Stufe </a:t>
            </a:r>
            <a:r>
              <a:rPr lang="de-DE" sz="2000" dirty="0" smtClean="0"/>
              <a:t>3 </a:t>
            </a:r>
            <a:r>
              <a:rPr lang="de-DE" sz="2000" dirty="0"/>
              <a:t>(„Verschiebung </a:t>
            </a:r>
            <a:r>
              <a:rPr lang="de-DE" sz="2000" dirty="0" smtClean="0"/>
              <a:t>nicht notwendiger </a:t>
            </a:r>
            <a:r>
              <a:rPr lang="de-DE" sz="2000" dirty="0"/>
              <a:t>Reisen“) für Reisende nach </a:t>
            </a:r>
            <a:r>
              <a:rPr lang="de-DE" sz="2000" dirty="0" smtClean="0"/>
              <a:t>Südkorea (29.02.)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Mehrere Länder haben Einreiseverbote und Reisebeschränkungen für Reisende aus Südkorea verhängt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Mehrere Bildungseinrichtungen , Schulen und Kitas sind vorübergehend geschlossen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Große Kirchen haben Gottesdienste eingestellt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/>
              <a:t>Schutzmaskenmangel</a:t>
            </a:r>
            <a:endParaRPr lang="de-DE" sz="1600" b="1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467544" y="5229200"/>
            <a:ext cx="799288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Quellen</a:t>
            </a:r>
            <a:r>
              <a:rPr lang="de-DE" sz="1100" dirty="0"/>
              <a:t>: </a:t>
            </a:r>
            <a:endParaRPr lang="de-DE" sz="1100" dirty="0" smtClean="0"/>
          </a:p>
          <a:p>
            <a:r>
              <a:rPr lang="de-DE" sz="1100" dirty="0" err="1" smtClean="0"/>
              <a:t>Straits</a:t>
            </a:r>
            <a:r>
              <a:rPr lang="de-DE" sz="1100" dirty="0" smtClean="0"/>
              <a:t> Times</a:t>
            </a:r>
            <a:r>
              <a:rPr lang="de-DE" sz="1100" dirty="0"/>
              <a:t>: </a:t>
            </a:r>
            <a:r>
              <a:rPr lang="de-DE" sz="1100" dirty="0">
                <a:hlinkClick r:id="rId3"/>
              </a:rPr>
              <a:t>https://</a:t>
            </a:r>
            <a:r>
              <a:rPr lang="de-DE" sz="1100" dirty="0" smtClean="0">
                <a:hlinkClick r:id="rId3"/>
              </a:rPr>
              <a:t>www.straitstimes.com/asia/east-asia/coronavirus-south-korea-reports-516-new-cases-bringing-total-to-5328</a:t>
            </a:r>
            <a:endParaRPr lang="de-DE" sz="1100" dirty="0" smtClean="0"/>
          </a:p>
          <a:p>
            <a:r>
              <a:rPr lang="de-DE" sz="1100" dirty="0" smtClean="0"/>
              <a:t>Guardian</a:t>
            </a:r>
            <a:r>
              <a:rPr lang="de-DE" sz="1100" dirty="0"/>
              <a:t>: </a:t>
            </a:r>
            <a:r>
              <a:rPr lang="de-DE" sz="1100" dirty="0">
                <a:hlinkClick r:id="rId4"/>
              </a:rPr>
              <a:t>https://</a:t>
            </a:r>
            <a:r>
              <a:rPr lang="de-DE" sz="1100" dirty="0" smtClean="0">
                <a:hlinkClick r:id="rId4"/>
              </a:rPr>
              <a:t>www.theguardian.com/world/live/2020/mar/03/coronavirus-live-updates-china-latest-news-us-australia-deaths-markets-italy-iran-update-cases-italy-south-korea-japan?page=with:block-5e5ddbdf8f0811db2fb0281f#block-5e5ddbdf8f0811db2fb0281f</a:t>
            </a:r>
            <a:endParaRPr lang="de-DE" sz="1100" dirty="0" smtClean="0"/>
          </a:p>
          <a:p>
            <a:r>
              <a:rPr lang="de-DE" sz="1100" dirty="0" err="1" smtClean="0"/>
              <a:t>Korean</a:t>
            </a:r>
            <a:r>
              <a:rPr lang="de-DE" sz="1100" dirty="0" smtClean="0"/>
              <a:t> Air: </a:t>
            </a:r>
            <a:r>
              <a:rPr lang="de-DE" sz="1100" dirty="0" smtClean="0">
                <a:hlinkClick r:id="rId5"/>
              </a:rPr>
              <a:t>https</a:t>
            </a:r>
            <a:r>
              <a:rPr lang="de-DE" sz="1100" dirty="0">
                <a:hlinkClick r:id="rId5"/>
              </a:rPr>
              <a:t>://</a:t>
            </a:r>
            <a:r>
              <a:rPr lang="de-DE" sz="1100" dirty="0" smtClean="0">
                <a:hlinkClick r:id="rId5"/>
              </a:rPr>
              <a:t>www.koreanair.com/global/de/2020_02_TSA_detail.html?fbclid=IwAR0JnLH-Ldp2UOzSLXX0cq65rtfLnVPYeRdpPXWMNhtpouIJiD7V5olpBK8</a:t>
            </a:r>
            <a:endParaRPr lang="de-DE" sz="1100" dirty="0" smtClean="0"/>
          </a:p>
          <a:p>
            <a:r>
              <a:rPr lang="de-DE" sz="1100" dirty="0" smtClean="0"/>
              <a:t>BBC News: </a:t>
            </a:r>
            <a:r>
              <a:rPr lang="de-DE" sz="1100" dirty="0" smtClean="0">
                <a:hlinkClick r:id="rId6"/>
              </a:rPr>
              <a:t>https</a:t>
            </a:r>
            <a:r>
              <a:rPr lang="de-DE" sz="1100" dirty="0">
                <a:hlinkClick r:id="rId6"/>
              </a:rPr>
              <a:t>://www.bbc-news.de/nachrichten/coronavirus-sudkoreanische-kirchen-stellen-den-gottesdienst-ein-wenn-die-falle-steigen</a:t>
            </a:r>
            <a:r>
              <a:rPr lang="de-DE" sz="1100" dirty="0" smtClean="0">
                <a:hlinkClick r:id="rId6"/>
              </a:rPr>
              <a:t>/</a:t>
            </a: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24985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64088" y="6371658"/>
            <a:ext cx="3359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03.03, 1700; Quelle, KCDC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597549"/>
            <a:ext cx="8258400" cy="566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64000" y="6372036"/>
            <a:ext cx="288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Stand: 03.03, Quelle, KCDC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"/>
          <a:stretch/>
        </p:blipFill>
        <p:spPr bwMode="auto">
          <a:xfrm>
            <a:off x="442800" y="578607"/>
            <a:ext cx="8258400" cy="560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4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60226" y="1196752"/>
            <a:ext cx="8280919" cy="15121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sz="2200" b="1" dirty="0" smtClean="0"/>
              <a:t>2.336 (+835) Fälle; 77 (+11) Todesfälle</a:t>
            </a:r>
            <a:r>
              <a:rPr lang="de-DE" sz="2200" b="1" dirty="0"/>
              <a:t>; Sterberate: </a:t>
            </a:r>
            <a:r>
              <a:rPr lang="de-DE" sz="2200" b="1" dirty="0" smtClean="0"/>
              <a:t>4,7%</a:t>
            </a:r>
            <a:r>
              <a:rPr lang="de-DE" sz="2200" b="1" dirty="0" smtClean="0">
                <a:solidFill>
                  <a:srgbClr val="FF0000"/>
                </a:solidFill>
              </a:rPr>
              <a:t> </a:t>
            </a:r>
            <a:r>
              <a:rPr lang="de-DE" sz="1500" dirty="0" smtClean="0"/>
              <a:t>(BNO News: Stand 04.03, 0815)</a:t>
            </a:r>
          </a:p>
          <a:p>
            <a:pPr>
              <a:lnSpc>
                <a:spcPct val="11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in </a:t>
            </a:r>
            <a:r>
              <a:rPr lang="de-DE" sz="2000" b="1" dirty="0" smtClean="0"/>
              <a:t>Teheran</a:t>
            </a:r>
            <a:r>
              <a:rPr lang="de-DE" sz="2000" dirty="0" smtClean="0"/>
              <a:t> (n=349, 35,7%) gefolgt von </a:t>
            </a:r>
            <a:r>
              <a:rPr lang="de-DE" sz="2000" b="1" dirty="0" err="1" smtClean="0"/>
              <a:t>Ghom</a:t>
            </a:r>
            <a:r>
              <a:rPr lang="de-DE" sz="2000" dirty="0" smtClean="0"/>
              <a:t> (n=139, 14,2%),</a:t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b="1" dirty="0" err="1" smtClean="0"/>
              <a:t>Guilan</a:t>
            </a:r>
            <a:r>
              <a:rPr lang="de-DE" sz="2000" dirty="0" smtClean="0"/>
              <a:t> (n=101, 10,3%), </a:t>
            </a:r>
            <a:r>
              <a:rPr lang="de-DE" sz="2000" b="1" dirty="0" err="1" smtClean="0"/>
              <a:t>Markazi</a:t>
            </a:r>
            <a:r>
              <a:rPr lang="de-DE" sz="2000" dirty="0" smtClean="0"/>
              <a:t> (n=67, 6,9%) (Stand 01.03, 0800)</a:t>
            </a:r>
          </a:p>
          <a:p>
            <a:pPr>
              <a:lnSpc>
                <a:spcPct val="134000"/>
              </a:lnSpc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36327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19/Iran</a:t>
            </a:r>
            <a:endParaRPr lang="de-DE" sz="3200" dirty="0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153272"/>
              </p:ext>
            </p:extLst>
          </p:nvPr>
        </p:nvGraphicFramePr>
        <p:xfrm>
          <a:off x="5364088" y="2852936"/>
          <a:ext cx="3616995" cy="341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179512" y="2978475"/>
            <a:ext cx="4912097" cy="3222501"/>
            <a:chOff x="307975" y="2978475"/>
            <a:chExt cx="4912097" cy="322250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172" y="4896051"/>
              <a:ext cx="14859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75" y="2978475"/>
              <a:ext cx="3481372" cy="322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9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80919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ClrTx/>
              <a:buNone/>
            </a:pPr>
            <a:r>
              <a:rPr lang="de-DE" sz="2000" b="1" dirty="0" smtClean="0"/>
              <a:t>Importierte Fälle aus dem Iran</a:t>
            </a:r>
            <a:endParaRPr lang="de-DE" sz="20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wenig frei verfügbare Informationen bezüglich Region zu finden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Libanon: 1 Fall, aus </a:t>
            </a:r>
            <a:r>
              <a:rPr lang="de-DE" sz="2000" dirty="0" err="1" smtClean="0"/>
              <a:t>Ghom</a:t>
            </a: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36327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19/Iran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531199" y="6313041"/>
            <a:ext cx="5796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Quelle: </a:t>
            </a:r>
          </a:p>
          <a:p>
            <a:r>
              <a:rPr lang="de-DE" sz="1100" dirty="0" err="1" smtClean="0">
                <a:solidFill>
                  <a:prstClr val="black"/>
                </a:solidFill>
              </a:rPr>
              <a:t>Coronavirus</a:t>
            </a:r>
            <a:r>
              <a:rPr lang="de-DE" sz="1100" dirty="0" smtClean="0">
                <a:solidFill>
                  <a:prstClr val="black"/>
                </a:solidFill>
              </a:rPr>
              <a:t> </a:t>
            </a:r>
            <a:r>
              <a:rPr lang="de-DE" sz="1100" dirty="0" err="1" smtClean="0">
                <a:solidFill>
                  <a:prstClr val="black"/>
                </a:solidFill>
              </a:rPr>
              <a:t>outbreak</a:t>
            </a:r>
            <a:r>
              <a:rPr lang="de-DE" sz="1100" dirty="0" smtClean="0">
                <a:solidFill>
                  <a:prstClr val="black"/>
                </a:solidFill>
              </a:rPr>
              <a:t> </a:t>
            </a:r>
            <a:r>
              <a:rPr lang="de-DE" sz="1100" dirty="0">
                <a:solidFill>
                  <a:prstClr val="black"/>
                </a:solidFill>
              </a:rPr>
              <a:t>in Iran: 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en.wikipedia.org/wiki/2020_coronavirus_outbreak_in_Iran</a:t>
            </a:r>
            <a:endParaRPr lang="de-DE" sz="11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7"/>
            <a:ext cx="5544616" cy="372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716016" y="612837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Stand 03.03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80919" cy="309634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300.000 Teams </a:t>
            </a:r>
            <a:r>
              <a:rPr lang="en-US" sz="2000" dirty="0" err="1" smtClean="0"/>
              <a:t>mobilisiert</a:t>
            </a:r>
            <a:r>
              <a:rPr lang="en-US" sz="2000" dirty="0" smtClean="0"/>
              <a:t> um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Kontrollen</a:t>
            </a:r>
            <a:r>
              <a:rPr lang="en-US" sz="2000" dirty="0" smtClean="0"/>
              <a:t> </a:t>
            </a:r>
            <a:r>
              <a:rPr lang="en-US" sz="2000" dirty="0" err="1" smtClean="0"/>
              <a:t>durchzuführen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Drohnen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Desinfektion</a:t>
            </a:r>
            <a:r>
              <a:rPr lang="en-US" sz="2000" dirty="0" smtClean="0"/>
              <a:t> von </a:t>
            </a:r>
            <a:r>
              <a:rPr lang="en-US" sz="2000" dirty="0" err="1" smtClean="0"/>
              <a:t>Straßen</a:t>
            </a:r>
            <a:r>
              <a:rPr lang="en-US" sz="2000" dirty="0" smtClean="0"/>
              <a:t> </a:t>
            </a:r>
            <a:r>
              <a:rPr lang="en-US" sz="2000" dirty="0" err="1" smtClean="0"/>
              <a:t>eingesetzt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err="1" smtClean="0"/>
              <a:t>liefert</a:t>
            </a:r>
            <a:r>
              <a:rPr lang="en-US" sz="2000" dirty="0" smtClean="0"/>
              <a:t> 7.5 </a:t>
            </a:r>
            <a:r>
              <a:rPr lang="en-US" sz="2000" dirty="0" err="1" smtClean="0"/>
              <a:t>Tonnen</a:t>
            </a:r>
            <a:r>
              <a:rPr lang="en-US" sz="2000" dirty="0" smtClean="0"/>
              <a:t> </a:t>
            </a:r>
            <a:r>
              <a:rPr lang="en-US" sz="2000" dirty="0" err="1" smtClean="0"/>
              <a:t>medizinisches</a:t>
            </a:r>
            <a:r>
              <a:rPr lang="en-US" sz="2000" dirty="0" smtClean="0"/>
              <a:t> Material und 1.000 Test Kits 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Präsident</a:t>
            </a:r>
            <a:r>
              <a:rPr lang="en-US" sz="2000" dirty="0" smtClean="0"/>
              <a:t> </a:t>
            </a:r>
            <a:r>
              <a:rPr lang="en-US" sz="2000" dirty="0" err="1" smtClean="0"/>
              <a:t>kündigte</a:t>
            </a:r>
            <a:r>
              <a:rPr lang="en-US" sz="2000" dirty="0" smtClean="0"/>
              <a:t> am 26.02: </a:t>
            </a:r>
            <a:r>
              <a:rPr lang="en-US" sz="2000" dirty="0" err="1"/>
              <a:t>k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Pläne</a:t>
            </a:r>
            <a:r>
              <a:rPr lang="en-US" sz="2000" dirty="0" smtClean="0"/>
              <a:t> </a:t>
            </a:r>
            <a:r>
              <a:rPr lang="en-US" sz="2000" dirty="0" err="1" smtClean="0"/>
              <a:t>Gebiete</a:t>
            </a:r>
            <a:r>
              <a:rPr lang="en-US" sz="2000" dirty="0" smtClean="0"/>
              <a:t> / </a:t>
            </a:r>
            <a:r>
              <a:rPr lang="en-US" sz="2000" dirty="0" err="1" smtClean="0"/>
              <a:t>Städte</a:t>
            </a:r>
            <a:r>
              <a:rPr lang="en-US" sz="2000" dirty="0" smtClean="0"/>
              <a:t> </a:t>
            </a:r>
            <a:r>
              <a:rPr lang="en-US" sz="2000" dirty="0" err="1" smtClean="0"/>
              <a:t>abzuriegeln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Alle Landesgrenzen </a:t>
            </a:r>
            <a:r>
              <a:rPr lang="de-DE" sz="2000" dirty="0" smtClean="0"/>
              <a:t>geschlossen</a:t>
            </a:r>
            <a:endParaRPr lang="en-US" sz="2000" dirty="0" smtClean="0"/>
          </a:p>
          <a:p>
            <a:pPr>
              <a:lnSpc>
                <a:spcPct val="134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US </a:t>
            </a:r>
            <a:r>
              <a:rPr lang="en-US" sz="2000" dirty="0"/>
              <a:t>CDC, </a:t>
            </a:r>
            <a:r>
              <a:rPr lang="de-DE" sz="2000" dirty="0"/>
              <a:t>Warnungen der Stufe 3 („Verschiebung nicht notwendiger Reisen“) für Reisende nach </a:t>
            </a:r>
            <a:r>
              <a:rPr lang="de-DE" sz="2000" dirty="0" smtClean="0"/>
              <a:t>Iran </a:t>
            </a:r>
            <a:r>
              <a:rPr lang="de-DE" sz="2000" dirty="0"/>
              <a:t>(</a:t>
            </a:r>
            <a:r>
              <a:rPr lang="de-DE" sz="2000" dirty="0" smtClean="0"/>
              <a:t>28.02.)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188640"/>
            <a:ext cx="8363272" cy="7200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smtClean="0"/>
              <a:t>COVID 19/Iran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0" y="5919281"/>
            <a:ext cx="81369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>
                <a:solidFill>
                  <a:prstClr val="black"/>
                </a:solidFill>
              </a:rPr>
              <a:t>BBC News: 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www.bbc.com/news/world-middle-east-51642926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Wall </a:t>
            </a:r>
            <a:r>
              <a:rPr lang="de-DE" sz="1100" dirty="0">
                <a:solidFill>
                  <a:prstClr val="black"/>
                </a:solidFill>
              </a:rPr>
              <a:t>Street Journal: </a:t>
            </a:r>
            <a:r>
              <a:rPr lang="de-DE" sz="11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4"/>
              </a:rPr>
              <a:t>www.wsj.com/articles/iran-mobilizes-300-000-people-and-deploys-drones-and-water-cannon-to-halt-the-spread-of-coronavirus-11583157765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>
                <a:solidFill>
                  <a:prstClr val="black"/>
                </a:solidFill>
              </a:rPr>
              <a:t>CDC: </a:t>
            </a:r>
            <a:r>
              <a:rPr lang="de-DE" sz="11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5"/>
              </a:rPr>
              <a:t>wwwnc.cdc.gov/travel/notices/warning/coronavirus-iran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 rot="20569400">
            <a:off x="3652125" y="4682513"/>
            <a:ext cx="1717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keine Änderung </a:t>
            </a:r>
          </a:p>
        </p:txBody>
      </p:sp>
    </p:spTree>
    <p:extLst>
      <p:ext uri="{BB962C8B-B14F-4D97-AF65-F5344CB8AC3E}">
        <p14:creationId xmlns:p14="http://schemas.microsoft.com/office/powerpoint/2010/main" val="22949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1" y="1268758"/>
            <a:ext cx="8208911" cy="15121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298 Fälle (+24), </a:t>
            </a:r>
            <a:r>
              <a:rPr lang="de-DE" sz="2000" b="1" dirty="0"/>
              <a:t>6</a:t>
            </a:r>
            <a:r>
              <a:rPr lang="de-DE" sz="2000" b="1" dirty="0" smtClean="0"/>
              <a:t> Todesfälle (+0), Sterberate 2,0% </a:t>
            </a:r>
            <a:r>
              <a:rPr lang="de-DE" sz="1400" dirty="0" smtClean="0"/>
              <a:t>(BNO News: Stand 04.03., 0815)</a:t>
            </a:r>
          </a:p>
          <a:p>
            <a:pPr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auf </a:t>
            </a:r>
            <a:r>
              <a:rPr lang="de-DE" sz="2000" b="1" dirty="0" err="1" smtClean="0"/>
              <a:t>Hokkaido</a:t>
            </a:r>
            <a:r>
              <a:rPr lang="de-DE" sz="2000" dirty="0" smtClean="0"/>
              <a:t> (n=71, 24,0%), gefolgt von </a:t>
            </a:r>
            <a:r>
              <a:rPr lang="de-DE" sz="2000" b="1" dirty="0" smtClean="0"/>
              <a:t>Tokyo</a:t>
            </a:r>
            <a:r>
              <a:rPr lang="de-DE" sz="2000" dirty="0" smtClean="0"/>
              <a:t> (n=37, 12,6%), </a:t>
            </a:r>
            <a:r>
              <a:rPr lang="de-DE" sz="2000" b="1" dirty="0" err="1" smtClean="0"/>
              <a:t>Aichi</a:t>
            </a:r>
            <a:r>
              <a:rPr lang="de-DE" sz="2000" dirty="0" smtClean="0"/>
              <a:t> (n=29,9,9% ) und </a:t>
            </a:r>
            <a:r>
              <a:rPr lang="de-DE" sz="2000" b="1" dirty="0" err="1" smtClean="0"/>
              <a:t>Kanagawa</a:t>
            </a:r>
            <a:r>
              <a:rPr lang="de-DE" sz="2000" dirty="0" smtClean="0"/>
              <a:t> (n=22, 7,5%) </a:t>
            </a:r>
            <a:r>
              <a:rPr lang="de-DE" sz="1400" dirty="0" smtClean="0"/>
              <a:t>(Stand 03.03)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Todesfälle: </a:t>
            </a:r>
            <a:r>
              <a:rPr lang="de-DE" sz="2000" dirty="0" err="1" smtClean="0"/>
              <a:t>Hokkaido</a:t>
            </a:r>
            <a:r>
              <a:rPr lang="de-DE" sz="2000" dirty="0" smtClean="0"/>
              <a:t> (3), </a:t>
            </a:r>
            <a:r>
              <a:rPr lang="de-DE" sz="2000" dirty="0" err="1" smtClean="0"/>
              <a:t>Kanagawa</a:t>
            </a:r>
            <a:r>
              <a:rPr lang="de-DE" sz="2000" dirty="0" smtClean="0"/>
              <a:t> (1), Tokyo (1), </a:t>
            </a:r>
            <a:r>
              <a:rPr lang="de-DE" sz="2000" dirty="0" err="1" smtClean="0"/>
              <a:t>Wakamaya</a:t>
            </a:r>
            <a:r>
              <a:rPr lang="de-DE" sz="2000" dirty="0" smtClean="0"/>
              <a:t> (1)</a:t>
            </a:r>
          </a:p>
          <a:p>
            <a:pPr lvl="1"/>
            <a:endParaRPr lang="de-DE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buClrTx/>
              <a:buNone/>
            </a:pPr>
            <a:endParaRPr lang="de-DE" sz="20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-5793" y="6271438"/>
            <a:ext cx="5795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</a:t>
            </a:r>
          </a:p>
          <a:p>
            <a:r>
              <a:rPr lang="de-DE" sz="1000" dirty="0">
                <a:solidFill>
                  <a:prstClr val="black"/>
                </a:solidFill>
              </a:rPr>
              <a:t>Nippon: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40742"/>
            <a:ext cx="3068563" cy="35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50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</a:t>
            </a:r>
            <a:r>
              <a:rPr lang="de-DE" sz="2400" dirty="0">
                <a:latin typeface="ScalaSansPro-Bold" pitchFamily="50" charset="0"/>
              </a:rPr>
              <a:t>3</a:t>
            </a:r>
            <a:r>
              <a:rPr lang="de-DE" sz="2400" dirty="0" smtClean="0">
                <a:latin typeface="ScalaSansPro-Bold" pitchFamily="50" charset="0"/>
              </a:rPr>
              <a:t>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00241355"/>
              </p:ext>
            </p:extLst>
          </p:nvPr>
        </p:nvGraphicFramePr>
        <p:xfrm>
          <a:off x="191576" y="1052736"/>
          <a:ext cx="8664900" cy="20577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17249"/>
                <a:gridCol w="1142367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Sterberate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(79 Länder </a:t>
                      </a:r>
                      <a:r>
                        <a:rPr lang="de-DE" sz="1400" dirty="0" err="1" smtClean="0">
                          <a:effectLst/>
                        </a:rPr>
                        <a:t>incl</a:t>
                      </a:r>
                      <a:r>
                        <a:rPr lang="de-DE" sz="1400" dirty="0" smtClean="0">
                          <a:effectLst/>
                        </a:rPr>
                        <a:t> Hongkong, Taiwan und Macau)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+2.205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12.830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mind. 242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810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222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1,73 %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+525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2.749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+19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5" y="3212976"/>
            <a:ext cx="87369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de-DE" sz="1400" dirty="0">
                <a:ea typeface="Calibri"/>
                <a:cs typeface="Times New Roman"/>
              </a:rPr>
              <a:t>*Neue Fälle in: Iran (835), South Korea (516), </a:t>
            </a:r>
            <a:r>
              <a:rPr lang="de-DE" sz="1400" dirty="0" err="1">
                <a:ea typeface="Calibri"/>
                <a:cs typeface="Times New Roman"/>
              </a:rPr>
              <a:t>Italy</a:t>
            </a:r>
            <a:r>
              <a:rPr lang="de-DE" sz="1400" dirty="0">
                <a:ea typeface="Calibri"/>
                <a:cs typeface="Times New Roman"/>
              </a:rPr>
              <a:t> (466), Hong Kong (101), Taiwan (41), Germany (38), Spain (31), United States (22), France (21), Japan (19), </a:t>
            </a:r>
            <a:r>
              <a:rPr lang="de-DE" sz="1400" dirty="0" err="1">
                <a:ea typeface="Calibri"/>
                <a:cs typeface="Times New Roman"/>
              </a:rPr>
              <a:t>Sweden</a:t>
            </a:r>
            <a:r>
              <a:rPr lang="de-DE" sz="1400" dirty="0">
                <a:ea typeface="Calibri"/>
                <a:cs typeface="Times New Roman"/>
              </a:rPr>
              <a:t> (15), United </a:t>
            </a:r>
            <a:r>
              <a:rPr lang="de-DE" sz="1400" dirty="0" err="1">
                <a:ea typeface="Calibri"/>
                <a:cs typeface="Times New Roman"/>
              </a:rPr>
              <a:t>Kingdom</a:t>
            </a:r>
            <a:r>
              <a:rPr lang="de-DE" sz="1400" dirty="0">
                <a:ea typeface="Calibri"/>
                <a:cs typeface="Times New Roman"/>
              </a:rPr>
              <a:t> (11), Macau (10), </a:t>
            </a:r>
            <a:r>
              <a:rPr lang="de-DE" sz="1400" dirty="0" err="1">
                <a:ea typeface="Calibri"/>
                <a:cs typeface="Times New Roman"/>
              </a:rPr>
              <a:t>Norway</a:t>
            </a:r>
            <a:r>
              <a:rPr lang="de-DE" sz="1400" dirty="0">
                <a:ea typeface="Calibri"/>
                <a:cs typeface="Times New Roman"/>
              </a:rPr>
              <a:t> (8), Malaysia (7), </a:t>
            </a:r>
            <a:r>
              <a:rPr lang="de-DE" sz="1400" dirty="0" err="1">
                <a:ea typeface="Calibri"/>
                <a:cs typeface="Times New Roman"/>
              </a:rPr>
              <a:t>Switzerland</a:t>
            </a:r>
            <a:r>
              <a:rPr lang="de-DE" sz="1400" dirty="0">
                <a:ea typeface="Calibri"/>
                <a:cs typeface="Times New Roman"/>
              </a:rPr>
              <a:t> (7), Austria (6), Canada (6), </a:t>
            </a:r>
            <a:r>
              <a:rPr lang="de-DE" sz="1400" dirty="0" err="1">
                <a:ea typeface="Calibri"/>
                <a:cs typeface="Times New Roman"/>
              </a:rPr>
              <a:t>Denmark</a:t>
            </a:r>
            <a:r>
              <a:rPr lang="de-DE" sz="1400" dirty="0">
                <a:ea typeface="Calibri"/>
                <a:cs typeface="Times New Roman"/>
              </a:rPr>
              <a:t> (6), Oman (6), </a:t>
            </a:r>
            <a:r>
              <a:rPr lang="de-DE" sz="1400" dirty="0" err="1">
                <a:ea typeface="Calibri"/>
                <a:cs typeface="Times New Roman"/>
              </a:rPr>
              <a:t>Belgium</a:t>
            </a:r>
            <a:r>
              <a:rPr lang="de-DE" sz="1400" dirty="0">
                <a:ea typeface="Calibri"/>
                <a:cs typeface="Times New Roman"/>
              </a:rPr>
              <a:t> (5), </a:t>
            </a:r>
            <a:r>
              <a:rPr lang="de-DE" sz="1400" dirty="0" err="1">
                <a:ea typeface="Calibri"/>
                <a:cs typeface="Times New Roman"/>
              </a:rPr>
              <a:t>Iceland</a:t>
            </a:r>
            <a:r>
              <a:rPr lang="de-DE" sz="1400" dirty="0">
                <a:ea typeface="Calibri"/>
                <a:cs typeface="Times New Roman"/>
              </a:rPr>
              <a:t> (5), </a:t>
            </a:r>
            <a:r>
              <a:rPr lang="de-DE" sz="1400" dirty="0" err="1">
                <a:ea typeface="Calibri"/>
                <a:cs typeface="Times New Roman"/>
              </a:rPr>
              <a:t>Iraq</a:t>
            </a:r>
            <a:r>
              <a:rPr lang="de-DE" sz="1400" dirty="0">
                <a:ea typeface="Calibri"/>
                <a:cs typeface="Times New Roman"/>
              </a:rPr>
              <a:t> (5), </a:t>
            </a:r>
            <a:r>
              <a:rPr lang="de-DE" sz="1400" dirty="0" err="1">
                <a:ea typeface="Calibri"/>
                <a:cs typeface="Times New Roman"/>
              </a:rPr>
              <a:t>Netherlands</a:t>
            </a:r>
            <a:r>
              <a:rPr lang="de-DE" sz="1400" dirty="0">
                <a:ea typeface="Calibri"/>
                <a:cs typeface="Times New Roman"/>
              </a:rPr>
              <a:t> (5), </a:t>
            </a:r>
            <a:r>
              <a:rPr lang="de-DE" sz="1400" dirty="0" err="1">
                <a:ea typeface="Calibri"/>
                <a:cs typeface="Times New Roman"/>
              </a:rPr>
              <a:t>Australia</a:t>
            </a:r>
            <a:r>
              <a:rPr lang="de-DE" sz="1400" dirty="0">
                <a:ea typeface="Calibri"/>
                <a:cs typeface="Times New Roman"/>
              </a:rPr>
              <a:t> (3), </a:t>
            </a:r>
            <a:r>
              <a:rPr lang="de-DE" sz="1400" dirty="0" err="1">
                <a:ea typeface="Calibri"/>
                <a:cs typeface="Times New Roman"/>
              </a:rPr>
              <a:t>Singapore</a:t>
            </a:r>
            <a:r>
              <a:rPr lang="de-DE" sz="1400" dirty="0">
                <a:ea typeface="Calibri"/>
                <a:cs typeface="Times New Roman"/>
              </a:rPr>
              <a:t> (2), </a:t>
            </a:r>
            <a:endParaRPr lang="de-DE" sz="1400" dirty="0" smtClean="0">
              <a:ea typeface="Calibri"/>
              <a:cs typeface="Times New Roman"/>
            </a:endParaRPr>
          </a:p>
          <a:p>
            <a:pPr marL="0" lvl="1"/>
            <a:r>
              <a:rPr lang="de-DE" sz="1400" dirty="0" smtClean="0">
                <a:ea typeface="Calibri"/>
                <a:cs typeface="Times New Roman"/>
              </a:rPr>
              <a:t>und </a:t>
            </a:r>
            <a:r>
              <a:rPr lang="de-DE" sz="1400" dirty="0">
                <a:ea typeface="Calibri"/>
                <a:cs typeface="Times New Roman"/>
              </a:rPr>
              <a:t>jeweils 1 neuer Fall in </a:t>
            </a:r>
            <a:r>
              <a:rPr lang="de-DE" sz="1400" dirty="0" err="1">
                <a:solidFill>
                  <a:srgbClr val="FF0000"/>
                </a:solidFill>
                <a:ea typeface="Calibri"/>
                <a:cs typeface="Times New Roman"/>
              </a:rPr>
              <a:t>Argentina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, Chile</a:t>
            </a:r>
            <a:r>
              <a:rPr lang="de-DE" sz="1400" dirty="0">
                <a:ea typeface="Calibri"/>
                <a:cs typeface="Times New Roman"/>
              </a:rPr>
              <a:t>, Czech </a:t>
            </a:r>
            <a:r>
              <a:rPr lang="de-DE" sz="1400" dirty="0" err="1">
                <a:ea typeface="Calibri"/>
                <a:cs typeface="Times New Roman"/>
              </a:rPr>
              <a:t>Republic</a:t>
            </a:r>
            <a:r>
              <a:rPr lang="de-DE" sz="1400" dirty="0">
                <a:ea typeface="Calibri"/>
                <a:cs typeface="Times New Roman"/>
              </a:rPr>
              <a:t>, </a:t>
            </a:r>
            <a:r>
              <a:rPr lang="de-DE" sz="1400" dirty="0" err="1">
                <a:ea typeface="Calibri"/>
                <a:cs typeface="Times New Roman"/>
              </a:rPr>
              <a:t>Ireland</a:t>
            </a:r>
            <a:r>
              <a:rPr lang="de-DE" sz="1400" dirty="0">
                <a:ea typeface="Calibri"/>
                <a:cs typeface="Times New Roman"/>
              </a:rPr>
              <a:t>,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Liechtenstein</a:t>
            </a:r>
            <a:r>
              <a:rPr lang="de-DE" sz="1400" dirty="0">
                <a:ea typeface="Calibri"/>
                <a:cs typeface="Times New Roman"/>
              </a:rPr>
              <a:t>, New </a:t>
            </a:r>
            <a:r>
              <a:rPr lang="de-DE" sz="1400" dirty="0" err="1">
                <a:ea typeface="Calibri"/>
                <a:cs typeface="Times New Roman"/>
              </a:rPr>
              <a:t>Zealand</a:t>
            </a:r>
            <a:r>
              <a:rPr lang="de-DE" sz="1400" dirty="0">
                <a:ea typeface="Calibri"/>
                <a:cs typeface="Times New Roman"/>
              </a:rPr>
              <a:t>, Romania,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Ukraine</a:t>
            </a:r>
            <a:r>
              <a:rPr lang="de-DE" sz="1400" dirty="0" smtClean="0">
                <a:ea typeface="Calibri"/>
                <a:cs typeface="Times New Roman"/>
              </a:rPr>
              <a:t> </a:t>
            </a:r>
          </a:p>
          <a:p>
            <a:pPr marL="0" lvl="1"/>
            <a:r>
              <a:rPr lang="de-DE" sz="1400" dirty="0"/>
              <a:t>**Todesfälle: </a:t>
            </a:r>
            <a:r>
              <a:rPr lang="de-DE" sz="1400" dirty="0" err="1"/>
              <a:t>Italy</a:t>
            </a:r>
            <a:r>
              <a:rPr lang="de-DE" sz="1400" dirty="0"/>
              <a:t> (79), Iran (77), South Korea (33), United States (9), Japan (6), Diamond </a:t>
            </a:r>
            <a:r>
              <a:rPr lang="de-DE" sz="1400" dirty="0" err="1"/>
              <a:t>Princess</a:t>
            </a:r>
            <a:r>
              <a:rPr lang="de-DE" sz="1400" dirty="0"/>
              <a:t> (6), France (4), Hong Kong (2), Taiwan (1), Spain (1), </a:t>
            </a:r>
            <a:r>
              <a:rPr lang="de-DE" sz="1400" dirty="0" err="1"/>
              <a:t>Australia</a:t>
            </a:r>
            <a:r>
              <a:rPr lang="de-DE" sz="1400" dirty="0"/>
              <a:t> (1), Philippines (1), San Marino (1), Thailand (1)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7975" y="6487030"/>
            <a:ext cx="3111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WHO </a:t>
            </a:r>
            <a:r>
              <a:rPr lang="de-DE" sz="1400" b="1" i="1" dirty="0" err="1" smtClean="0"/>
              <a:t>Sitrep</a:t>
            </a:r>
            <a:r>
              <a:rPr lang="de-DE" sz="1400" b="1" i="1" dirty="0" smtClean="0"/>
              <a:t> 43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02.03.2020</a:t>
            </a:r>
            <a:endParaRPr lang="de-DE" sz="1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72185"/>
            <a:ext cx="3558106" cy="18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1" y="1268758"/>
            <a:ext cx="8208911" cy="3960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de-DE" sz="2000" b="1" dirty="0" err="1" smtClean="0"/>
              <a:t>Hokkaido</a:t>
            </a:r>
            <a:endParaRPr lang="de-DE" sz="2000" b="1" dirty="0" smtClean="0"/>
          </a:p>
          <a:p>
            <a:pPr>
              <a:buClrTx/>
            </a:pPr>
            <a:r>
              <a:rPr lang="de-DE" sz="2000" dirty="0" smtClean="0"/>
              <a:t>Mathematisches Modell von </a:t>
            </a:r>
            <a:r>
              <a:rPr lang="de-DE" sz="2000" dirty="0" err="1" smtClean="0"/>
              <a:t>Hokkaido</a:t>
            </a:r>
            <a:r>
              <a:rPr lang="de-DE" sz="2000" dirty="0" smtClean="0"/>
              <a:t> University:  Schätzung von 940 Fälle auf </a:t>
            </a:r>
            <a:r>
              <a:rPr lang="de-DE" sz="2000" dirty="0" err="1" smtClean="0"/>
              <a:t>Hokkaido</a:t>
            </a:r>
            <a:r>
              <a:rPr lang="de-DE" sz="2000" dirty="0" smtClean="0"/>
              <a:t> (bis zum 25.02.2020)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/>
              <a:t>Häufung von Fällen auf </a:t>
            </a:r>
            <a:r>
              <a:rPr lang="de-DE" sz="2000" dirty="0" err="1"/>
              <a:t>Hokkaido</a:t>
            </a:r>
            <a:r>
              <a:rPr lang="de-DE" sz="2000" dirty="0"/>
              <a:t> mit unbekannten Infektionsketten</a:t>
            </a:r>
          </a:p>
          <a:p>
            <a:pPr marL="0" indent="0">
              <a:buClrTx/>
              <a:buNone/>
            </a:pPr>
            <a:r>
              <a:rPr lang="de-DE" sz="2000" dirty="0" smtClean="0"/>
              <a:t>Todesfälle (3)</a:t>
            </a:r>
          </a:p>
          <a:p>
            <a:pPr>
              <a:buClrTx/>
            </a:pPr>
            <a:r>
              <a:rPr lang="de-DE" sz="2000" dirty="0" smtClean="0"/>
              <a:t>Ein 70-jähriger Mann am 28.02. verstorben</a:t>
            </a:r>
          </a:p>
          <a:p>
            <a:pPr lvl="1"/>
            <a:r>
              <a:rPr lang="de-DE" sz="2000" dirty="0" smtClean="0"/>
              <a:t>Keine Reise außerhalb Japan</a:t>
            </a:r>
          </a:p>
          <a:p>
            <a:pPr lvl="1"/>
            <a:r>
              <a:rPr lang="de-DE" sz="2000" dirty="0" smtClean="0"/>
              <a:t>Mögliche nosokomiale Übertragung: Hospitalisiert am 17.01. wegen anderen Grund, grippeähnliche Symptome und Pneumonie am 23.02. entwickelt, positiv auf SARS-CoV-2 am 25.02 getestet</a:t>
            </a:r>
          </a:p>
          <a:p>
            <a:r>
              <a:rPr lang="de-DE" sz="2000" dirty="0"/>
              <a:t>k</a:t>
            </a:r>
            <a:r>
              <a:rPr lang="de-DE" sz="2000" dirty="0" smtClean="0"/>
              <a:t>eine Informationen zu den anderen 2 Todesfällen</a:t>
            </a:r>
          </a:p>
          <a:p>
            <a:endParaRPr lang="de-DE" sz="2200" dirty="0" smtClean="0"/>
          </a:p>
          <a:p>
            <a:pPr lvl="1"/>
            <a:endParaRPr lang="de-DE" sz="18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22586" y="5380672"/>
            <a:ext cx="5976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>
                <a:solidFill>
                  <a:prstClr val="black"/>
                </a:solidFill>
              </a:rPr>
              <a:t>Bloomberg: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www.bloomberg.com/news/articles/2020-03-03/japan-s-hokkaido-could-have-up-to-940-infected-researcher-says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Japan </a:t>
            </a:r>
            <a:r>
              <a:rPr lang="de-DE" sz="1000" dirty="0">
                <a:solidFill>
                  <a:prstClr val="black"/>
                </a:solidFill>
              </a:rPr>
              <a:t>Times: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https://www.japantimes.co.jp/news/2020/02/28/national/hokkaido-emergency-coronavirus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>
                <a:solidFill>
                  <a:prstClr val="black"/>
                </a:solidFill>
                <a:hlinkClick r:id="rId5"/>
              </a:rPr>
              <a:t>https://www.japantimes.co.jp/news/2020/03/01/national/hokkaido-coronavirus-patient-dies-bringing-japans-toll-12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err="1" smtClean="0">
                <a:solidFill>
                  <a:prstClr val="black"/>
                </a:solidFill>
              </a:rPr>
              <a:t>Straits</a:t>
            </a:r>
            <a:r>
              <a:rPr lang="de-DE" sz="1000" dirty="0" smtClean="0">
                <a:solidFill>
                  <a:prstClr val="black"/>
                </a:solidFill>
              </a:rPr>
              <a:t> Times: </a:t>
            </a:r>
            <a:r>
              <a:rPr lang="de-DE" sz="1000" dirty="0" smtClean="0">
                <a:solidFill>
                  <a:prstClr val="black"/>
                </a:solidFill>
                <a:hlinkClick r:id="rId6"/>
              </a:rPr>
              <a:t>https</a:t>
            </a:r>
            <a:r>
              <a:rPr lang="de-DE" sz="1000" dirty="0">
                <a:solidFill>
                  <a:prstClr val="black"/>
                </a:solidFill>
                <a:hlinkClick r:id="rId6"/>
              </a:rPr>
              <a:t>://</a:t>
            </a:r>
            <a:r>
              <a:rPr lang="de-DE" sz="1000" dirty="0" smtClean="0">
                <a:solidFill>
                  <a:prstClr val="black"/>
                </a:solidFill>
                <a:hlinkClick r:id="rId6"/>
              </a:rPr>
              <a:t>www.straitstimes.com/asia/east-asia/another-coronavirus-death-in-japan-man-may-have-been-infected-in-hospital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7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19/Japan</a:t>
            </a:r>
            <a:endParaRPr lang="de-DE" sz="3200" dirty="0"/>
          </a:p>
        </p:txBody>
      </p:sp>
      <p:sp>
        <p:nvSpPr>
          <p:cNvPr id="17" name="Textfeld 16"/>
          <p:cNvSpPr txBox="1"/>
          <p:nvPr/>
        </p:nvSpPr>
        <p:spPr>
          <a:xfrm>
            <a:off x="0" y="5836910"/>
            <a:ext cx="8267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>
                <a:solidFill>
                  <a:prstClr val="black"/>
                </a:solidFill>
              </a:rPr>
              <a:t>Nippon: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Handelsblatt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www.handelsblatt.com/politik/international/coronavirus-die-harten-massnahmen-in-suedkorea-und-japan-haben-einen-hohen-preis/25604192.html?ticket=ST-2284203-gGqzrdEe7vNX5Sp1c5pc-ap4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Japan </a:t>
            </a:r>
            <a:r>
              <a:rPr lang="de-DE" sz="1000" dirty="0">
                <a:solidFill>
                  <a:prstClr val="black"/>
                </a:solidFill>
              </a:rPr>
              <a:t>Times: </a:t>
            </a:r>
            <a:r>
              <a:rPr lang="de-DE" sz="1000" dirty="0">
                <a:solidFill>
                  <a:prstClr val="black"/>
                </a:solidFill>
                <a:hlinkClick r:id="rId5"/>
              </a:rPr>
              <a:t>https://www.japantimes.co.jp/news/2020/02/28/national/hokkaido-emergency-coronavirus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6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80919" cy="30963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24000"/>
              </a:lnSpc>
              <a:spcBef>
                <a:spcPts val="0"/>
              </a:spcBef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lnSpc>
                <a:spcPct val="124000"/>
              </a:lnSpc>
            </a:pPr>
            <a:r>
              <a:rPr lang="de-DE" sz="2000" b="1" dirty="0" smtClean="0"/>
              <a:t>Die Regierung (mit einer Notstandsgesetzgebung) hat angeordnet, dass </a:t>
            </a:r>
            <a:r>
              <a:rPr lang="de-DE" sz="2000" b="1" dirty="0"/>
              <a:t>Maskenhersteller ihre Produkte an den Staat verkaufen </a:t>
            </a:r>
            <a:r>
              <a:rPr lang="de-DE" sz="2000" b="1" dirty="0" smtClean="0"/>
              <a:t>müssen</a:t>
            </a:r>
          </a:p>
          <a:p>
            <a:pPr lvl="1">
              <a:lnSpc>
                <a:spcPct val="124000"/>
              </a:lnSpc>
            </a:pPr>
            <a:r>
              <a:rPr lang="de-DE" sz="2000" b="1" dirty="0" smtClean="0"/>
              <a:t>Masken werden an </a:t>
            </a:r>
            <a:r>
              <a:rPr lang="de-DE" sz="2000" b="1" dirty="0" err="1" smtClean="0"/>
              <a:t>Hokkaido</a:t>
            </a:r>
            <a:r>
              <a:rPr lang="de-DE" sz="2000" b="1" dirty="0" smtClean="0"/>
              <a:t> </a:t>
            </a:r>
            <a:r>
              <a:rPr lang="de-DE" sz="2000" b="1" dirty="0"/>
              <a:t>Gemeinden mit zahlreichen Infektionen </a:t>
            </a:r>
            <a:r>
              <a:rPr lang="de-DE" sz="2000" b="1" dirty="0" smtClean="0"/>
              <a:t>geliefert. </a:t>
            </a:r>
            <a:endParaRPr lang="de-DE" sz="2000" b="1" dirty="0"/>
          </a:p>
          <a:p>
            <a:pPr>
              <a:lnSpc>
                <a:spcPct val="124000"/>
              </a:lnSpc>
            </a:pPr>
            <a:r>
              <a:rPr lang="de-DE" sz="2000" dirty="0"/>
              <a:t>Grundschulen in Japan sollen ab </a:t>
            </a:r>
            <a:r>
              <a:rPr lang="de-DE" sz="2000" dirty="0" smtClean="0"/>
              <a:t>02.02. </a:t>
            </a:r>
            <a:r>
              <a:rPr lang="de-DE" sz="2000" dirty="0"/>
              <a:t>bis Ende März geschlossen bleiben.</a:t>
            </a:r>
          </a:p>
          <a:p>
            <a:pPr>
              <a:lnSpc>
                <a:spcPct val="124000"/>
              </a:lnSpc>
            </a:pPr>
            <a:r>
              <a:rPr lang="de-DE" sz="2000" dirty="0"/>
              <a:t>Tokyo Disneyland, Tokyo Disney </a:t>
            </a:r>
            <a:r>
              <a:rPr lang="de-DE" sz="2000" dirty="0" err="1"/>
              <a:t>Sea</a:t>
            </a:r>
            <a:r>
              <a:rPr lang="de-DE" sz="2000" dirty="0"/>
              <a:t> und Tokyo Disney Resort sind vorübergehend ab </a:t>
            </a:r>
            <a:r>
              <a:rPr lang="de-DE" sz="2000" dirty="0" smtClean="0"/>
              <a:t>29.02. </a:t>
            </a:r>
            <a:r>
              <a:rPr lang="de-DE" sz="2000" dirty="0"/>
              <a:t>bis </a:t>
            </a:r>
            <a:r>
              <a:rPr lang="de-DE" sz="2000" dirty="0" smtClean="0"/>
              <a:t>16.03. geschlossen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4178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38581" y="1844824"/>
            <a:ext cx="8093859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251520" y="1196752"/>
            <a:ext cx="871296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128 Fälle; davon 9 Todesfälle (alle in Washington),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Anteil der Verstorbenen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7%, 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8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Ernsthaft erkrankt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274482" cy="288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1270"/>
            <a:ext cx="2664296" cy="2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26249" y="5962007"/>
            <a:ext cx="26642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 smtClean="0"/>
              <a:t>Including</a:t>
            </a:r>
            <a:r>
              <a:rPr lang="de-DE" sz="1050" dirty="0" smtClean="0"/>
              <a:t> 45 </a:t>
            </a:r>
            <a:r>
              <a:rPr lang="de-DE" sz="1050" dirty="0" err="1" smtClean="0"/>
              <a:t>cases</a:t>
            </a:r>
            <a:r>
              <a:rPr lang="de-DE" sz="1050" dirty="0" smtClean="0"/>
              <a:t> </a:t>
            </a:r>
            <a:r>
              <a:rPr lang="de-DE" sz="1050" dirty="0" err="1" smtClean="0"/>
              <a:t>from</a:t>
            </a:r>
            <a:r>
              <a:rPr lang="de-DE" sz="1050" dirty="0" smtClean="0"/>
              <a:t> MS Diamond </a:t>
            </a:r>
            <a:r>
              <a:rPr lang="de-DE" sz="1050" dirty="0" err="1" smtClean="0"/>
              <a:t>Princess</a:t>
            </a:r>
            <a:endParaRPr lang="de-DE" sz="1050" dirty="0"/>
          </a:p>
        </p:txBody>
      </p:sp>
      <p:sp>
        <p:nvSpPr>
          <p:cNvPr id="9" name="Textfeld 8"/>
          <p:cNvSpPr txBox="1"/>
          <p:nvPr/>
        </p:nvSpPr>
        <p:spPr>
          <a:xfrm>
            <a:off x="342962" y="162880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Lokale Übertragungen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Washington: </a:t>
            </a:r>
            <a:r>
              <a:rPr lang="de-DE" dirty="0" err="1" smtClean="0"/>
              <a:t>Clutser</a:t>
            </a:r>
            <a:r>
              <a:rPr lang="de-DE" dirty="0" smtClean="0"/>
              <a:t> in einer Seniorenresidenz (9 Fälle, 5 Todesfälle)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Kalifornien: 2 Familienmitglieder, 3 nosokomial, 4 unbekannt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Oregon: 3 Fälle (1 Familienmitglied, 2 unbekannt)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50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2" y="1268759"/>
            <a:ext cx="8352928" cy="540060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2 Fälle in Frankreich, die mit einer Gruppe in Ägypten verreist waren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Fall 1: 72-jähriger Mann, am 27.02. auf SAR-CoV-2 positiv getestet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800" dirty="0" smtClean="0"/>
              <a:t>Fall 2: Mit Reisegruppe in Ägypten</a:t>
            </a:r>
            <a:endParaRPr lang="de-DE" sz="18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1 Fall in Kanada mit Reiseanamnese in Ägypten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2 Fäll in den USA </a:t>
            </a:r>
            <a:r>
              <a:rPr lang="de-DE" dirty="0"/>
              <a:t>mit Reiseanamnese in Ägypten</a:t>
            </a:r>
            <a:endParaRPr lang="de-DE" dirty="0" smtClean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dirty="0" smtClean="0"/>
              <a:t>Die ägyptischen Behörden sind informiert und führen Ermittlungen durch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67544" y="31479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19/importiert Fälle aus Ägypten</a:t>
            </a:r>
            <a:endParaRPr lang="de-DE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457200" y="5445224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www.bretagne.ars.sante.fr/coronavirus-premier-cas-confirme-en-bretagne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  <a:hlinkClick r:id="rId4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4"/>
              </a:rPr>
              <a:t>://www.lyonne.fr/dijon-21000/actualites/quatre-cas-de-coronavirus-covid-19-a-l-hopital-de-dijon-tous-les-patients-ont-plus-de-80-ans-l-un-est-en-reanimation_13754337</a:t>
            </a:r>
            <a:r>
              <a:rPr lang="de-DE" sz="1100" dirty="0" smtClean="0">
                <a:solidFill>
                  <a:prstClr val="black"/>
                </a:solidFill>
                <a:hlinkClick r:id="rId4"/>
              </a:rPr>
              <a:t>/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National Post</a:t>
            </a:r>
            <a:r>
              <a:rPr lang="de-DE" sz="1100" dirty="0">
                <a:solidFill>
                  <a:prstClr val="black"/>
                </a:solidFill>
              </a:rPr>
              <a:t>: </a:t>
            </a:r>
            <a:r>
              <a:rPr lang="de-DE" sz="11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5"/>
              </a:rPr>
              <a:t>nationalpost.com/news/ontario-health-officials-report-8th-confirmed-case-of-novel-coronavirus</a:t>
            </a:r>
            <a:endParaRPr lang="de-DE" sz="1100" dirty="0" smtClean="0">
              <a:solidFill>
                <a:prstClr val="black"/>
              </a:solidFill>
            </a:endParaRPr>
          </a:p>
          <a:p>
            <a:r>
              <a:rPr lang="de-DE" sz="1100" dirty="0" smtClean="0">
                <a:solidFill>
                  <a:prstClr val="black"/>
                </a:solidFill>
              </a:rPr>
              <a:t>Wall </a:t>
            </a:r>
            <a:r>
              <a:rPr lang="de-DE" sz="1100" dirty="0">
                <a:solidFill>
                  <a:prstClr val="black"/>
                </a:solidFill>
              </a:rPr>
              <a:t>Street Journal</a:t>
            </a:r>
            <a:r>
              <a:rPr lang="de-DE" sz="1100" dirty="0" smtClean="0">
                <a:solidFill>
                  <a:prstClr val="black"/>
                </a:solidFill>
              </a:rPr>
              <a:t>:</a:t>
            </a:r>
            <a:endParaRPr lang="de-DE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WHO Definition (</a:t>
            </a:r>
            <a:r>
              <a:rPr lang="de-DE" dirty="0" err="1" smtClean="0"/>
              <a:t>SitRep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3140968"/>
            <a:ext cx="424732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Kein Land mit „</a:t>
            </a:r>
            <a:r>
              <a:rPr lang="de-DE" dirty="0" err="1" smtClean="0"/>
              <a:t>Communtiy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26  Länder mit „</a:t>
            </a:r>
            <a:r>
              <a:rPr lang="de-DE" dirty="0" err="1" smtClean="0"/>
              <a:t>Local</a:t>
            </a:r>
            <a:r>
              <a:rPr lang="de-DE" dirty="0" smtClean="0"/>
              <a:t> Transmission“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93075" cy="1368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3.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197"/>
              </p:ext>
            </p:extLst>
          </p:nvPr>
        </p:nvGraphicFramePr>
        <p:xfrm>
          <a:off x="467544" y="1412776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5,66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+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126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113,9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+</a:t>
                      </a:r>
                      <a:r>
                        <a:rPr lang="de-DE" sz="1100" b="1" dirty="0" smtClean="0">
                          <a:effectLst/>
                        </a:rPr>
                        <a:t>114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510"/>
            <a:ext cx="9144000" cy="62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04.03.2020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79"/>
            <a:ext cx="9144000" cy="62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680"/>
            <a:ext cx="9144000" cy="62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3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02.03.2020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344"/>
            <a:ext cx="9144000" cy="61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15802" y="2276872"/>
            <a:ext cx="4378996" cy="3689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Cluster Lombardei </a:t>
            </a:r>
          </a:p>
          <a:p>
            <a:r>
              <a:rPr lang="de-DE" sz="1400" dirty="0" smtClean="0"/>
              <a:t>Bis </a:t>
            </a:r>
            <a:r>
              <a:rPr lang="de-DE" sz="1400" dirty="0"/>
              <a:t>zum </a:t>
            </a:r>
            <a:r>
              <a:rPr lang="de-DE" sz="1400" dirty="0" smtClean="0"/>
              <a:t>02. März </a:t>
            </a:r>
            <a:r>
              <a:rPr lang="de-DE" sz="1400" dirty="0"/>
              <a:t>gab es in der Lombardei 1,254 (+</a:t>
            </a:r>
            <a:r>
              <a:rPr lang="de-DE" sz="1400" dirty="0" smtClean="0"/>
              <a:t>270) </a:t>
            </a:r>
            <a:r>
              <a:rPr lang="de-DE" sz="1400" dirty="0"/>
              <a:t>bestätigte Fälle und </a:t>
            </a:r>
            <a:r>
              <a:rPr lang="de-DE" sz="1400" dirty="0" smtClean="0"/>
              <a:t>38 Todesfälle </a:t>
            </a:r>
          </a:p>
          <a:p>
            <a:r>
              <a:rPr lang="de-DE" sz="1400" dirty="0" smtClean="0"/>
              <a:t>Derzeit sind 7 von 11 Provinzen in Lombardei betroffen: </a:t>
            </a:r>
            <a:r>
              <a:rPr lang="de-DE" sz="1400" dirty="0" smtClean="0">
                <a:solidFill>
                  <a:srgbClr val="00B050"/>
                </a:solidFill>
              </a:rPr>
              <a:t>Bergamo, Cremona, Lodi, Mailand, Monza und </a:t>
            </a:r>
            <a:r>
              <a:rPr lang="de-DE" sz="1400" dirty="0" err="1" smtClean="0">
                <a:solidFill>
                  <a:srgbClr val="00B050"/>
                </a:solidFill>
              </a:rPr>
              <a:t>Brianza</a:t>
            </a:r>
            <a:r>
              <a:rPr lang="de-DE" sz="1400" dirty="0" smtClean="0">
                <a:solidFill>
                  <a:srgbClr val="00B050"/>
                </a:solidFill>
              </a:rPr>
              <a:t>, Pavia und </a:t>
            </a:r>
            <a:r>
              <a:rPr lang="de-DE" sz="1400" dirty="0" err="1" smtClean="0">
                <a:solidFill>
                  <a:srgbClr val="00B050"/>
                </a:solidFill>
              </a:rPr>
              <a:t>Sondrio</a:t>
            </a:r>
            <a:r>
              <a:rPr lang="de-DE" sz="1400" dirty="0" smtClean="0"/>
              <a:t>.</a:t>
            </a:r>
          </a:p>
          <a:p>
            <a:pPr marL="0" lvl="0" indent="0">
              <a:buNone/>
            </a:pPr>
            <a:r>
              <a:rPr lang="de-DE" sz="1400" b="1" u="sng" dirty="0" smtClean="0">
                <a:solidFill>
                  <a:prstClr val="black"/>
                </a:solidFill>
              </a:rPr>
              <a:t>Cluster Venetien </a:t>
            </a:r>
            <a:r>
              <a:rPr lang="de-DE" sz="1400" b="1" u="sng" dirty="0">
                <a:solidFill>
                  <a:prstClr val="black"/>
                </a:solidFill>
              </a:rPr>
              <a:t>(Veneto):</a:t>
            </a:r>
          </a:p>
          <a:p>
            <a:pPr lvl="0"/>
            <a:r>
              <a:rPr lang="de-DE" sz="1400" dirty="0">
                <a:solidFill>
                  <a:prstClr val="black"/>
                </a:solidFill>
              </a:rPr>
              <a:t>Bis zum  01. März gab es 273 </a:t>
            </a:r>
            <a:r>
              <a:rPr lang="de-DE" sz="1400" dirty="0" smtClean="0">
                <a:solidFill>
                  <a:prstClr val="black"/>
                </a:solidFill>
              </a:rPr>
              <a:t>(+10) </a:t>
            </a:r>
            <a:r>
              <a:rPr lang="de-DE" sz="1400" dirty="0">
                <a:solidFill>
                  <a:prstClr val="black"/>
                </a:solidFill>
              </a:rPr>
              <a:t>bestätigte Fälle in Venetien, </a:t>
            </a:r>
            <a:r>
              <a:rPr lang="de-DE" sz="1400" dirty="0" smtClean="0">
                <a:solidFill>
                  <a:prstClr val="black"/>
                </a:solidFill>
              </a:rPr>
              <a:t>und 2 Todesfälle in </a:t>
            </a:r>
            <a:r>
              <a:rPr lang="de-DE" sz="1400" dirty="0">
                <a:solidFill>
                  <a:prstClr val="black"/>
                </a:solidFill>
              </a:rPr>
              <a:t>der Gemeinde </a:t>
            </a:r>
            <a:r>
              <a:rPr lang="de-DE" sz="1400" dirty="0" err="1">
                <a:solidFill>
                  <a:prstClr val="black"/>
                </a:solidFill>
              </a:rPr>
              <a:t>Vo</a:t>
            </a:r>
            <a:r>
              <a:rPr lang="de-DE" sz="1400" dirty="0" smtClean="0">
                <a:solidFill>
                  <a:prstClr val="black"/>
                </a:solidFill>
              </a:rPr>
              <a:t>'.</a:t>
            </a:r>
          </a:p>
          <a:p>
            <a:pPr lvl="0"/>
            <a:r>
              <a:rPr lang="de-DE" sz="1400" dirty="0" smtClean="0">
                <a:solidFill>
                  <a:prstClr val="black"/>
                </a:solidFill>
              </a:rPr>
              <a:t>Betroffene Provinzen sind </a:t>
            </a:r>
            <a:r>
              <a:rPr lang="de-DE" sz="1400" dirty="0" smtClean="0">
                <a:solidFill>
                  <a:srgbClr val="00B050"/>
                </a:solidFill>
              </a:rPr>
              <a:t>Padua</a:t>
            </a:r>
            <a:r>
              <a:rPr lang="de-DE" sz="1400" dirty="0" smtClean="0">
                <a:solidFill>
                  <a:prstClr val="black"/>
                </a:solidFill>
              </a:rPr>
              <a:t>, </a:t>
            </a:r>
            <a:r>
              <a:rPr lang="de-DE" sz="1400" dirty="0" smtClean="0">
                <a:solidFill>
                  <a:srgbClr val="00B050"/>
                </a:solidFill>
              </a:rPr>
              <a:t>Treviso</a:t>
            </a:r>
            <a:r>
              <a:rPr lang="de-DE" sz="1400" dirty="0" smtClean="0">
                <a:solidFill>
                  <a:prstClr val="black"/>
                </a:solidFill>
              </a:rPr>
              <a:t> und die Metropolitan </a:t>
            </a:r>
            <a:r>
              <a:rPr lang="de-DE" sz="1400" smtClean="0">
                <a:solidFill>
                  <a:prstClr val="black"/>
                </a:solidFill>
              </a:rPr>
              <a:t>Stadt </a:t>
            </a:r>
            <a:r>
              <a:rPr lang="de-DE" sz="1400" smtClean="0">
                <a:solidFill>
                  <a:srgbClr val="00B050"/>
                </a:solidFill>
              </a:rPr>
              <a:t>Venedig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de-DE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de-DE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1656000" cy="227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935230" y="6179977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21.02.2020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657700" y="6182589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rgbClr val="C00000"/>
                </a:solidFill>
              </a:rPr>
              <a:t>02.03.2020</a:t>
            </a:r>
            <a:endParaRPr lang="de-DE" sz="1100" b="1" dirty="0">
              <a:solidFill>
                <a:srgbClr val="C0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196752"/>
            <a:ext cx="4095062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2.036 (+342) Fälle; </a:t>
            </a:r>
            <a:r>
              <a:rPr lang="de-DE" sz="1400" b="1" dirty="0">
                <a:latin typeface="ScalaSansPro-Bold" pitchFamily="50" charset="0"/>
              </a:rPr>
              <a:t>davon </a:t>
            </a:r>
            <a:r>
              <a:rPr lang="de-DE" sz="1400" b="1" dirty="0" smtClean="0">
                <a:latin typeface="ScalaSansPro-Bold" pitchFamily="50" charset="0"/>
              </a:rPr>
              <a:t>1.254 (62%) </a:t>
            </a:r>
            <a:r>
              <a:rPr lang="de-DE" sz="1400" b="1" dirty="0">
                <a:latin typeface="ScalaSansPro-Bold" pitchFamily="50" charset="0"/>
              </a:rPr>
              <a:t>in </a:t>
            </a:r>
            <a:r>
              <a:rPr lang="de-DE" sz="1400" b="1" dirty="0" smtClean="0">
                <a:latin typeface="ScalaSansPro-Bold" pitchFamily="50" charset="0"/>
              </a:rPr>
              <a:t>Lombardei, 273 (16%) </a:t>
            </a:r>
            <a:r>
              <a:rPr lang="de-DE" sz="1400" b="1" dirty="0">
                <a:latin typeface="ScalaSansPro-Bold" pitchFamily="50" charset="0"/>
              </a:rPr>
              <a:t>in </a:t>
            </a:r>
            <a:r>
              <a:rPr lang="de-DE" sz="1400" b="1" dirty="0" smtClean="0">
                <a:latin typeface="ScalaSansPro-Bold" pitchFamily="50" charset="0"/>
              </a:rPr>
              <a:t>Venetien und </a:t>
            </a:r>
            <a:r>
              <a:rPr lang="de-DE" sz="1400" b="1" dirty="0">
                <a:latin typeface="ScalaSansPro-Bold" pitchFamily="50" charset="0"/>
              </a:rPr>
              <a:t>335 (</a:t>
            </a:r>
            <a:r>
              <a:rPr lang="de-DE" sz="1400" b="1" dirty="0" smtClean="0">
                <a:latin typeface="ScalaSansPro-Bold" pitchFamily="50" charset="0"/>
              </a:rPr>
              <a:t>17%) </a:t>
            </a:r>
            <a:r>
              <a:rPr lang="de-DE" sz="1400" b="1" dirty="0">
                <a:latin typeface="ScalaSansPro-Bold" pitchFamily="50" charset="0"/>
              </a:rPr>
              <a:t>in Emilia-Romagna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latin typeface="ScalaSansPro-Bold" pitchFamily="50" charset="0"/>
              </a:rPr>
              <a:t>52 Todesfälle </a:t>
            </a:r>
            <a:r>
              <a:rPr lang="de-DE" sz="1400" b="1" dirty="0">
                <a:latin typeface="ScalaSansPro-Bold" pitchFamily="50" charset="0"/>
              </a:rPr>
              <a:t>(Sterberate </a:t>
            </a:r>
            <a:r>
              <a:rPr lang="de-DE" sz="1400" b="1" dirty="0" smtClean="0">
                <a:latin typeface="ScalaSansPro-Bold" pitchFamily="50" charset="0"/>
              </a:rPr>
              <a:t>2,5%) </a:t>
            </a:r>
            <a:endParaRPr lang="de-DE" sz="1400" b="1" dirty="0">
              <a:latin typeface="ScalaSansPro-Bold" pitchFamily="50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522" y="3861047"/>
            <a:ext cx="1717404" cy="2284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230" y="1196752"/>
            <a:ext cx="3689447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8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7619357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400" b="1" u="sng" dirty="0" smtClean="0"/>
              <a:t>Emilia-Romagna</a:t>
            </a:r>
            <a:r>
              <a:rPr lang="de-DE" sz="1400" u="sng" dirty="0" smtClean="0"/>
              <a:t>:</a:t>
            </a:r>
          </a:p>
          <a:p>
            <a:r>
              <a:rPr lang="de-DE" sz="1400" dirty="0"/>
              <a:t>Bis zum 01. März wurden 335 </a:t>
            </a:r>
            <a:r>
              <a:rPr lang="de-DE" sz="1400" dirty="0" smtClean="0"/>
              <a:t>(+50) Fälle gemeldet und 11 Todesfälle. </a:t>
            </a:r>
          </a:p>
          <a:p>
            <a:r>
              <a:rPr lang="de-DE" sz="1400" dirty="0"/>
              <a:t>Betroffen in der Emilia-Romagna war zunächst nur die Provinz </a:t>
            </a:r>
            <a:r>
              <a:rPr lang="de-DE" sz="1400" dirty="0">
                <a:solidFill>
                  <a:srgbClr val="00B050"/>
                </a:solidFill>
              </a:rPr>
              <a:t>Piacenza</a:t>
            </a:r>
            <a:r>
              <a:rPr lang="de-DE" sz="1400" dirty="0"/>
              <a:t>. In der Folgezeit wurden </a:t>
            </a:r>
            <a:r>
              <a:rPr lang="de-DE" sz="1400" dirty="0" smtClean="0"/>
              <a:t>Fälle auch </a:t>
            </a:r>
            <a:r>
              <a:rPr lang="de-DE" sz="1400" dirty="0"/>
              <a:t>aus den Provinzen </a:t>
            </a:r>
            <a:r>
              <a:rPr lang="de-DE" sz="1400" dirty="0">
                <a:solidFill>
                  <a:srgbClr val="00B050"/>
                </a:solidFill>
              </a:rPr>
              <a:t>Parma</a:t>
            </a:r>
            <a:r>
              <a:rPr lang="de-DE" sz="1400" dirty="0"/>
              <a:t>, </a:t>
            </a:r>
            <a:r>
              <a:rPr lang="de-DE" sz="1400" dirty="0">
                <a:solidFill>
                  <a:srgbClr val="00B050"/>
                </a:solidFill>
              </a:rPr>
              <a:t>Modena</a:t>
            </a:r>
            <a:r>
              <a:rPr lang="de-DE" sz="1400" dirty="0"/>
              <a:t> und </a:t>
            </a:r>
            <a:r>
              <a:rPr lang="de-DE" sz="1400" dirty="0">
                <a:solidFill>
                  <a:srgbClr val="00B050"/>
                </a:solidFill>
              </a:rPr>
              <a:t>Rimini</a:t>
            </a:r>
            <a:r>
              <a:rPr lang="de-DE" sz="1400" dirty="0"/>
              <a:t> gemeldet</a:t>
            </a:r>
            <a:r>
              <a:rPr lang="de-DE" sz="1400" dirty="0" smtClean="0"/>
              <a:t>.</a:t>
            </a:r>
          </a:p>
          <a:p>
            <a:pPr marL="0" indent="0">
              <a:buNone/>
            </a:pPr>
            <a:r>
              <a:rPr lang="de-DE" sz="1400" b="1" u="sng" dirty="0" smtClean="0">
                <a:ea typeface="Calibri"/>
                <a:cs typeface="Times New Roman"/>
              </a:rPr>
              <a:t>Verbreitung außerhalb  </a:t>
            </a:r>
            <a:r>
              <a:rPr lang="de-DE" sz="1400" b="1" u="sng" dirty="0">
                <a:ea typeface="Calibri"/>
                <a:cs typeface="Times New Roman"/>
              </a:rPr>
              <a:t>Italien </a:t>
            </a:r>
            <a:endParaRPr lang="de-DE" sz="1400" b="1" u="sng" dirty="0" smtClean="0">
              <a:ea typeface="Calibri"/>
              <a:cs typeface="Times New Roman"/>
            </a:endParaRPr>
          </a:p>
          <a:p>
            <a:r>
              <a:rPr lang="de-DE" sz="1400" dirty="0" smtClean="0">
                <a:ea typeface="Calibri"/>
                <a:cs typeface="Times New Roman"/>
              </a:rPr>
              <a:t>Importierte Fälle aus Italien wurden in 37 Länder gemeldet </a:t>
            </a:r>
          </a:p>
          <a:p>
            <a:r>
              <a:rPr lang="de-DE" sz="1400" dirty="0">
                <a:ea typeface="Calibri"/>
                <a:cs typeface="Times New Roman"/>
              </a:rPr>
              <a:t>Importierte Fälle </a:t>
            </a:r>
            <a:r>
              <a:rPr lang="de-DE" sz="1400" dirty="0" smtClean="0">
                <a:ea typeface="Calibri"/>
                <a:cs typeface="Times New Roman"/>
              </a:rPr>
              <a:t>aus </a:t>
            </a:r>
            <a:r>
              <a:rPr lang="de-DE" sz="1400" dirty="0">
                <a:ea typeface="Calibri"/>
                <a:cs typeface="Times New Roman"/>
              </a:rPr>
              <a:t>Mailand, </a:t>
            </a:r>
            <a:r>
              <a:rPr lang="de-DE" sz="1400" dirty="0" smtClean="0">
                <a:ea typeface="Calibri"/>
                <a:cs typeface="Times New Roman"/>
              </a:rPr>
              <a:t>Lombardei (Provinz </a:t>
            </a:r>
            <a:r>
              <a:rPr lang="de-DE" sz="1400" dirty="0">
                <a:ea typeface="Calibri"/>
                <a:cs typeface="Times New Roman"/>
              </a:rPr>
              <a:t>Bergamo und Provinz </a:t>
            </a:r>
            <a:r>
              <a:rPr lang="de-DE" sz="1400" dirty="0" err="1" smtClean="0">
                <a:ea typeface="Calibri"/>
                <a:cs typeface="Times New Roman"/>
              </a:rPr>
              <a:t>Sondrio</a:t>
            </a:r>
            <a:r>
              <a:rPr lang="de-DE" sz="1400" dirty="0" smtClean="0">
                <a:ea typeface="Calibri"/>
                <a:cs typeface="Times New Roman"/>
              </a:rPr>
              <a:t>), </a:t>
            </a:r>
            <a:r>
              <a:rPr lang="de-DE" sz="1400" dirty="0">
                <a:ea typeface="Calibri"/>
                <a:cs typeface="Times New Roman"/>
              </a:rPr>
              <a:t>Parma (Emilia-Romagna) wurden </a:t>
            </a:r>
            <a:r>
              <a:rPr lang="de-DE" sz="1400" dirty="0" smtClean="0">
                <a:ea typeface="Calibri"/>
                <a:cs typeface="Times New Roman"/>
              </a:rPr>
              <a:t>außerhalb Italien gemeldet</a:t>
            </a:r>
            <a:r>
              <a:rPr lang="de-DE" sz="1400" dirty="0">
                <a:ea typeface="Calibri"/>
                <a:cs typeface="Times New Roman"/>
              </a:rPr>
              <a:t>. . 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03925"/>
            <a:ext cx="6765919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1895</Words>
  <Application>Microsoft Office PowerPoint</Application>
  <PresentationFormat>Bildschirmpräsentation (4:3)</PresentationFormat>
  <Paragraphs>358</Paragraphs>
  <Slides>24</Slides>
  <Notes>22</Notes>
  <HiddenSlides>3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Office-Design</vt:lpstr>
      <vt:lpstr>Dokument</vt:lpstr>
      <vt:lpstr>Update zu COVID-19, 3. März 2020</vt:lpstr>
      <vt:lpstr>Update zu COVID-19, 3. März 2020</vt:lpstr>
      <vt:lpstr>Update zu COVID-19, 3. März 2020</vt:lpstr>
      <vt:lpstr>PowerPoint-Präsentation</vt:lpstr>
      <vt:lpstr>PowerPoint-Präsentation</vt:lpstr>
      <vt:lpstr>PowerPoint-Präsentation</vt:lpstr>
      <vt:lpstr>PowerPoint-Präsentation</vt:lpstr>
      <vt:lpstr>COVID-19/ Italien</vt:lpstr>
      <vt:lpstr>COVID-19/ Italien</vt:lpstr>
      <vt:lpstr>COVID-19/ Italien</vt:lpstr>
      <vt:lpstr>COVID 19/Südkorea</vt:lpstr>
      <vt:lpstr>COVID 19/Südkorea</vt:lpstr>
      <vt:lpstr>COVID 19/Südkorea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 19/Japan</vt:lpstr>
      <vt:lpstr>COVID 19/Japan</vt:lpstr>
      <vt:lpstr>COVID 19/Japan</vt:lpstr>
      <vt:lpstr>COVID-19/ USA</vt:lpstr>
      <vt:lpstr>COVID 19/importiert Fälle aus Ägypten</vt:lpstr>
      <vt:lpstr>WHO Definition (SitRep)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Rexroth, Ute</cp:lastModifiedBy>
  <cp:revision>350</cp:revision>
  <cp:lastPrinted>2020-02-21T11:12:50Z</cp:lastPrinted>
  <dcterms:created xsi:type="dcterms:W3CDTF">2020-02-03T08:44:15Z</dcterms:created>
  <dcterms:modified xsi:type="dcterms:W3CDTF">2020-03-04T13:02:24Z</dcterms:modified>
</cp:coreProperties>
</file>