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notesMasterIdLst>
    <p:notesMasterId r:id="rId29"/>
  </p:notesMasterIdLst>
  <p:handoutMasterIdLst>
    <p:handoutMasterId r:id="rId30"/>
  </p:handoutMasterIdLst>
  <p:sldIdLst>
    <p:sldId id="387" r:id="rId2"/>
    <p:sldId id="388" r:id="rId3"/>
    <p:sldId id="389" r:id="rId4"/>
    <p:sldId id="356" r:id="rId5"/>
    <p:sldId id="357" r:id="rId6"/>
    <p:sldId id="358" r:id="rId7"/>
    <p:sldId id="359"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37" r:id="rId22"/>
    <p:sldId id="338" r:id="rId23"/>
    <p:sldId id="339" r:id="rId24"/>
    <p:sldId id="372" r:id="rId25"/>
    <p:sldId id="371" r:id="rId26"/>
    <p:sldId id="373" r:id="rId27"/>
    <p:sldId id="341" r:id="rId28"/>
  </p:sldIdLst>
  <p:sldSz cx="9144000" cy="6858000" type="screen4x3"/>
  <p:notesSz cx="9928225"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30" autoAdjust="0"/>
    <p:restoredTop sz="90232" autoAdjust="0"/>
  </p:normalViewPr>
  <p:slideViewPr>
    <p:cSldViewPr>
      <p:cViewPr varScale="1">
        <p:scale>
          <a:sx n="101" d="100"/>
          <a:sy n="101" d="100"/>
        </p:scale>
        <p:origin x="-1830" y="-102"/>
      </p:cViewPr>
      <p:guideLst>
        <p:guide orient="horz" pos="4319"/>
        <p:guide pos="575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rki.local\daten\Projekte\RKI_nCoV-Lage\2.Themen\2.1.Epidemiologie\ZIG_1\Lage-AG\Iran_COVID-19_Epikurv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Tabelle1!$B$1</c:f>
              <c:strCache>
                <c:ptCount val="1"/>
                <c:pt idx="0">
                  <c:v>neue Fälle</c:v>
                </c:pt>
              </c:strCache>
            </c:strRef>
          </c:tx>
          <c:spPr>
            <a:ln>
              <a:solidFill>
                <a:schemeClr val="tx1"/>
              </a:solidFill>
            </a:ln>
          </c:spPr>
          <c:invertIfNegative val="0"/>
          <c:cat>
            <c:numRef>
              <c:f>Tabelle1!$A$2:$A$16</c:f>
              <c:numCache>
                <c:formatCode>[$-407]d/\ mmm/;@</c:formatCode>
                <c:ptCount val="15"/>
                <c:pt idx="0">
                  <c:v>43880</c:v>
                </c:pt>
                <c:pt idx="1">
                  <c:v>43881</c:v>
                </c:pt>
                <c:pt idx="2">
                  <c:v>43882</c:v>
                </c:pt>
                <c:pt idx="3">
                  <c:v>43883</c:v>
                </c:pt>
                <c:pt idx="4">
                  <c:v>43884</c:v>
                </c:pt>
                <c:pt idx="5">
                  <c:v>43885</c:v>
                </c:pt>
                <c:pt idx="6">
                  <c:v>43886</c:v>
                </c:pt>
                <c:pt idx="7">
                  <c:v>43887</c:v>
                </c:pt>
                <c:pt idx="8">
                  <c:v>43888</c:v>
                </c:pt>
                <c:pt idx="9">
                  <c:v>43889</c:v>
                </c:pt>
                <c:pt idx="10">
                  <c:v>43890</c:v>
                </c:pt>
                <c:pt idx="11">
                  <c:v>43891</c:v>
                </c:pt>
                <c:pt idx="12">
                  <c:v>43892</c:v>
                </c:pt>
                <c:pt idx="13">
                  <c:v>43893</c:v>
                </c:pt>
                <c:pt idx="14">
                  <c:v>43894</c:v>
                </c:pt>
              </c:numCache>
            </c:numRef>
          </c:cat>
          <c:val>
            <c:numRef>
              <c:f>Tabelle1!$B$2:$B$16</c:f>
              <c:numCache>
                <c:formatCode>General</c:formatCode>
                <c:ptCount val="15"/>
                <c:pt idx="0">
                  <c:v>2</c:v>
                </c:pt>
                <c:pt idx="1">
                  <c:v>3</c:v>
                </c:pt>
                <c:pt idx="2">
                  <c:v>13</c:v>
                </c:pt>
                <c:pt idx="3">
                  <c:v>10</c:v>
                </c:pt>
                <c:pt idx="4">
                  <c:v>14</c:v>
                </c:pt>
                <c:pt idx="5">
                  <c:v>18</c:v>
                </c:pt>
                <c:pt idx="6">
                  <c:v>34</c:v>
                </c:pt>
                <c:pt idx="7">
                  <c:v>46</c:v>
                </c:pt>
                <c:pt idx="8">
                  <c:v>106</c:v>
                </c:pt>
                <c:pt idx="9">
                  <c:v>143</c:v>
                </c:pt>
                <c:pt idx="10">
                  <c:v>205</c:v>
                </c:pt>
                <c:pt idx="11">
                  <c:v>385</c:v>
                </c:pt>
                <c:pt idx="12">
                  <c:v>523</c:v>
                </c:pt>
                <c:pt idx="13">
                  <c:v>835</c:v>
                </c:pt>
                <c:pt idx="14">
                  <c:v>586</c:v>
                </c:pt>
              </c:numCache>
            </c:numRef>
          </c:val>
        </c:ser>
        <c:ser>
          <c:idx val="1"/>
          <c:order val="1"/>
          <c:tx>
            <c:strRef>
              <c:f>Tabelle1!$C$1</c:f>
              <c:strCache>
                <c:ptCount val="1"/>
                <c:pt idx="0">
                  <c:v>Todesfälle</c:v>
                </c:pt>
              </c:strCache>
            </c:strRef>
          </c:tx>
          <c:spPr>
            <a:ln>
              <a:solidFill>
                <a:schemeClr val="tx1"/>
              </a:solidFill>
            </a:ln>
          </c:spPr>
          <c:invertIfNegative val="0"/>
          <c:cat>
            <c:numRef>
              <c:f>Tabelle1!$A$2:$A$16</c:f>
              <c:numCache>
                <c:formatCode>[$-407]d/\ mmm/;@</c:formatCode>
                <c:ptCount val="15"/>
                <c:pt idx="0">
                  <c:v>43880</c:v>
                </c:pt>
                <c:pt idx="1">
                  <c:v>43881</c:v>
                </c:pt>
                <c:pt idx="2">
                  <c:v>43882</c:v>
                </c:pt>
                <c:pt idx="3">
                  <c:v>43883</c:v>
                </c:pt>
                <c:pt idx="4">
                  <c:v>43884</c:v>
                </c:pt>
                <c:pt idx="5">
                  <c:v>43885</c:v>
                </c:pt>
                <c:pt idx="6">
                  <c:v>43886</c:v>
                </c:pt>
                <c:pt idx="7">
                  <c:v>43887</c:v>
                </c:pt>
                <c:pt idx="8">
                  <c:v>43888</c:v>
                </c:pt>
                <c:pt idx="9">
                  <c:v>43889</c:v>
                </c:pt>
                <c:pt idx="10">
                  <c:v>43890</c:v>
                </c:pt>
                <c:pt idx="11">
                  <c:v>43891</c:v>
                </c:pt>
                <c:pt idx="12">
                  <c:v>43892</c:v>
                </c:pt>
                <c:pt idx="13">
                  <c:v>43893</c:v>
                </c:pt>
                <c:pt idx="14">
                  <c:v>43894</c:v>
                </c:pt>
              </c:numCache>
            </c:numRef>
          </c:cat>
          <c:val>
            <c:numRef>
              <c:f>Tabelle1!$C$2:$C$16</c:f>
              <c:numCache>
                <c:formatCode>General</c:formatCode>
                <c:ptCount val="15"/>
                <c:pt idx="0">
                  <c:v>2</c:v>
                </c:pt>
                <c:pt idx="1">
                  <c:v>0</c:v>
                </c:pt>
                <c:pt idx="2">
                  <c:v>2</c:v>
                </c:pt>
                <c:pt idx="3">
                  <c:v>2</c:v>
                </c:pt>
                <c:pt idx="4">
                  <c:v>2</c:v>
                </c:pt>
                <c:pt idx="5">
                  <c:v>4</c:v>
                </c:pt>
                <c:pt idx="6">
                  <c:v>4</c:v>
                </c:pt>
                <c:pt idx="7">
                  <c:v>3</c:v>
                </c:pt>
                <c:pt idx="8">
                  <c:v>7</c:v>
                </c:pt>
                <c:pt idx="9">
                  <c:v>8</c:v>
                </c:pt>
                <c:pt idx="10">
                  <c:v>9</c:v>
                </c:pt>
                <c:pt idx="11">
                  <c:v>11</c:v>
                </c:pt>
                <c:pt idx="12">
                  <c:v>12</c:v>
                </c:pt>
                <c:pt idx="13">
                  <c:v>11</c:v>
                </c:pt>
                <c:pt idx="14">
                  <c:v>15</c:v>
                </c:pt>
              </c:numCache>
            </c:numRef>
          </c:val>
        </c:ser>
        <c:dLbls>
          <c:showLegendKey val="0"/>
          <c:showVal val="0"/>
          <c:showCatName val="0"/>
          <c:showSerName val="0"/>
          <c:showPercent val="0"/>
          <c:showBubbleSize val="0"/>
        </c:dLbls>
        <c:gapWidth val="0"/>
        <c:overlap val="100"/>
        <c:axId val="79030912"/>
        <c:axId val="79446400"/>
      </c:barChart>
      <c:dateAx>
        <c:axId val="79030912"/>
        <c:scaling>
          <c:orientation val="minMax"/>
        </c:scaling>
        <c:delete val="0"/>
        <c:axPos val="b"/>
        <c:numFmt formatCode="[$-407]d/\ mmm/;@" sourceLinked="1"/>
        <c:majorTickMark val="out"/>
        <c:minorTickMark val="none"/>
        <c:tickLblPos val="nextTo"/>
        <c:txPr>
          <a:bodyPr rot="-3000000" vert="horz"/>
          <a:lstStyle/>
          <a:p>
            <a:pPr>
              <a:defRPr/>
            </a:pPr>
            <a:endParaRPr lang="de-DE"/>
          </a:p>
        </c:txPr>
        <c:crossAx val="79446400"/>
        <c:crosses val="autoZero"/>
        <c:auto val="0"/>
        <c:lblOffset val="100"/>
        <c:baseTimeUnit val="days"/>
        <c:majorUnit val="1"/>
        <c:majorTimeUnit val="days"/>
      </c:dateAx>
      <c:valAx>
        <c:axId val="79446400"/>
        <c:scaling>
          <c:orientation val="minMax"/>
        </c:scaling>
        <c:delete val="0"/>
        <c:axPos val="l"/>
        <c:majorGridlines/>
        <c:numFmt formatCode="General" sourceLinked="1"/>
        <c:majorTickMark val="out"/>
        <c:minorTickMark val="none"/>
        <c:tickLblPos val="nextTo"/>
        <c:crossAx val="79030912"/>
        <c:crosses val="autoZero"/>
        <c:crossBetween val="between"/>
      </c:valAx>
    </c:plotArea>
    <c:legend>
      <c:legendPos val="t"/>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3313" cy="340210"/>
          </a:xfrm>
          <a:prstGeom prst="rect">
            <a:avLst/>
          </a:prstGeom>
        </p:spPr>
        <p:txBody>
          <a:bodyPr vert="horz" lIns="91432" tIns="45715" rIns="91432" bIns="45715" rtlCol="0"/>
          <a:lstStyle>
            <a:lvl1pPr algn="l">
              <a:defRPr sz="1200"/>
            </a:lvl1pPr>
          </a:lstStyle>
          <a:p>
            <a:endParaRPr lang="de-DE"/>
          </a:p>
        </p:txBody>
      </p:sp>
      <p:sp>
        <p:nvSpPr>
          <p:cNvPr id="3" name="Datumsplatzhalter 2"/>
          <p:cNvSpPr>
            <a:spLocks noGrp="1"/>
          </p:cNvSpPr>
          <p:nvPr>
            <p:ph type="dt" sz="quarter" idx="1"/>
          </p:nvPr>
        </p:nvSpPr>
        <p:spPr>
          <a:xfrm>
            <a:off x="5622595" y="0"/>
            <a:ext cx="4303313" cy="340210"/>
          </a:xfrm>
          <a:prstGeom prst="rect">
            <a:avLst/>
          </a:prstGeom>
        </p:spPr>
        <p:txBody>
          <a:bodyPr vert="horz" lIns="91432" tIns="45715" rIns="91432" bIns="45715" rtlCol="0"/>
          <a:lstStyle>
            <a:lvl1pPr algn="r">
              <a:defRPr sz="1200"/>
            </a:lvl1pPr>
          </a:lstStyle>
          <a:p>
            <a:fld id="{A0050C8F-7430-4065-AF7F-F6CF7E4050CF}" type="datetimeFigureOut">
              <a:rPr lang="de-DE" smtClean="0"/>
              <a:t>05.03.2020</a:t>
            </a:fld>
            <a:endParaRPr lang="de-DE"/>
          </a:p>
        </p:txBody>
      </p:sp>
      <p:sp>
        <p:nvSpPr>
          <p:cNvPr id="4" name="Fußzeilenplatzhalter 3"/>
          <p:cNvSpPr>
            <a:spLocks noGrp="1"/>
          </p:cNvSpPr>
          <p:nvPr>
            <p:ph type="ftr" sz="quarter" idx="2"/>
          </p:nvPr>
        </p:nvSpPr>
        <p:spPr>
          <a:xfrm>
            <a:off x="1" y="6456378"/>
            <a:ext cx="4303313" cy="340210"/>
          </a:xfrm>
          <a:prstGeom prst="rect">
            <a:avLst/>
          </a:prstGeom>
        </p:spPr>
        <p:txBody>
          <a:bodyPr vert="horz" lIns="91432" tIns="45715" rIns="91432" bIns="45715" rtlCol="0" anchor="b"/>
          <a:lstStyle>
            <a:lvl1pPr algn="l">
              <a:defRPr sz="1200"/>
            </a:lvl1pPr>
          </a:lstStyle>
          <a:p>
            <a:endParaRPr lang="de-DE"/>
          </a:p>
        </p:txBody>
      </p:sp>
      <p:sp>
        <p:nvSpPr>
          <p:cNvPr id="5" name="Foliennummernplatzhalter 4"/>
          <p:cNvSpPr>
            <a:spLocks noGrp="1"/>
          </p:cNvSpPr>
          <p:nvPr>
            <p:ph type="sldNum" sz="quarter" idx="3"/>
          </p:nvPr>
        </p:nvSpPr>
        <p:spPr>
          <a:xfrm>
            <a:off x="5622595" y="6456378"/>
            <a:ext cx="4303313" cy="340210"/>
          </a:xfrm>
          <a:prstGeom prst="rect">
            <a:avLst/>
          </a:prstGeom>
        </p:spPr>
        <p:txBody>
          <a:bodyPr vert="horz" lIns="91432" tIns="45715" rIns="91432" bIns="45715" rtlCol="0" anchor="b"/>
          <a:lstStyle>
            <a:lvl1pPr algn="r">
              <a:defRPr sz="1200"/>
            </a:lvl1pPr>
          </a:lstStyle>
          <a:p>
            <a:fld id="{C214FDFF-57F4-45F7-9070-06FACBEA3A92}" type="slidenum">
              <a:rPr lang="de-DE" smtClean="0"/>
              <a:t>‹Nr.›</a:t>
            </a:fld>
            <a:endParaRPr lang="de-DE"/>
          </a:p>
        </p:txBody>
      </p:sp>
    </p:spTree>
    <p:extLst>
      <p:ext uri="{BB962C8B-B14F-4D97-AF65-F5344CB8AC3E}">
        <p14:creationId xmlns:p14="http://schemas.microsoft.com/office/powerpoint/2010/main" val="3759692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302125" cy="339725"/>
          </a:xfrm>
          <a:prstGeom prst="rect">
            <a:avLst/>
          </a:prstGeom>
        </p:spPr>
        <p:txBody>
          <a:bodyPr vert="horz" lIns="91432" tIns="45715" rIns="91432" bIns="45715" rtlCol="0"/>
          <a:lstStyle>
            <a:lvl1pPr algn="l">
              <a:defRPr sz="1200"/>
            </a:lvl1pPr>
          </a:lstStyle>
          <a:p>
            <a:endParaRPr lang="de-DE"/>
          </a:p>
        </p:txBody>
      </p:sp>
      <p:sp>
        <p:nvSpPr>
          <p:cNvPr id="3" name="Datumsplatzhalter 2"/>
          <p:cNvSpPr>
            <a:spLocks noGrp="1"/>
          </p:cNvSpPr>
          <p:nvPr>
            <p:ph type="dt" idx="1"/>
          </p:nvPr>
        </p:nvSpPr>
        <p:spPr>
          <a:xfrm>
            <a:off x="5622926" y="1"/>
            <a:ext cx="4303713" cy="339725"/>
          </a:xfrm>
          <a:prstGeom prst="rect">
            <a:avLst/>
          </a:prstGeom>
        </p:spPr>
        <p:txBody>
          <a:bodyPr vert="horz" lIns="91432" tIns="45715" rIns="91432" bIns="45715" rtlCol="0"/>
          <a:lstStyle>
            <a:lvl1pPr algn="r">
              <a:defRPr sz="1200"/>
            </a:lvl1pPr>
          </a:lstStyle>
          <a:p>
            <a:fld id="{5F75C241-34BA-47B5-A481-0FECBE3B4B13}" type="datetimeFigureOut">
              <a:rPr lang="de-DE" smtClean="0"/>
              <a:t>05.03.2020</a:t>
            </a:fld>
            <a:endParaRPr lang="de-DE"/>
          </a:p>
        </p:txBody>
      </p:sp>
      <p:sp>
        <p:nvSpPr>
          <p:cNvPr id="4" name="Folienbildplatzhalt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32" tIns="45715" rIns="91432" bIns="45715" rtlCol="0" anchor="ctr"/>
          <a:lstStyle/>
          <a:p>
            <a:endParaRPr lang="de-DE"/>
          </a:p>
        </p:txBody>
      </p:sp>
      <p:sp>
        <p:nvSpPr>
          <p:cNvPr id="5" name="Notizenplatzhalter 4"/>
          <p:cNvSpPr>
            <a:spLocks noGrp="1"/>
          </p:cNvSpPr>
          <p:nvPr>
            <p:ph type="body" sz="quarter" idx="3"/>
          </p:nvPr>
        </p:nvSpPr>
        <p:spPr>
          <a:xfrm>
            <a:off x="992188" y="3228976"/>
            <a:ext cx="7943850" cy="3059113"/>
          </a:xfrm>
          <a:prstGeom prst="rect">
            <a:avLst/>
          </a:prstGeom>
        </p:spPr>
        <p:txBody>
          <a:bodyPr vert="horz" lIns="91432" tIns="45715" rIns="91432" bIns="45715"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6456364"/>
            <a:ext cx="4302125" cy="339725"/>
          </a:xfrm>
          <a:prstGeom prst="rect">
            <a:avLst/>
          </a:prstGeom>
        </p:spPr>
        <p:txBody>
          <a:bodyPr vert="horz" lIns="91432" tIns="45715" rIns="91432" bIns="45715" rtlCol="0" anchor="b"/>
          <a:lstStyle>
            <a:lvl1pPr algn="l">
              <a:defRPr sz="1200"/>
            </a:lvl1pPr>
          </a:lstStyle>
          <a:p>
            <a:endParaRPr lang="de-DE"/>
          </a:p>
        </p:txBody>
      </p:sp>
      <p:sp>
        <p:nvSpPr>
          <p:cNvPr id="7" name="Foliennummernplatzhalter 6"/>
          <p:cNvSpPr>
            <a:spLocks noGrp="1"/>
          </p:cNvSpPr>
          <p:nvPr>
            <p:ph type="sldNum" sz="quarter" idx="5"/>
          </p:nvPr>
        </p:nvSpPr>
        <p:spPr>
          <a:xfrm>
            <a:off x="5622926" y="6456364"/>
            <a:ext cx="4303713" cy="339725"/>
          </a:xfrm>
          <a:prstGeom prst="rect">
            <a:avLst/>
          </a:prstGeom>
        </p:spPr>
        <p:txBody>
          <a:bodyPr vert="horz" lIns="91432" tIns="45715" rIns="91432" bIns="45715" rtlCol="0" anchor="b"/>
          <a:lstStyle>
            <a:lvl1pPr algn="r">
              <a:defRPr sz="1200"/>
            </a:lvl1pPr>
          </a:lstStyle>
          <a:p>
            <a:fld id="{5D94784D-ACB2-4C06-BA24-2437C87E0754}" type="slidenum">
              <a:rPr lang="de-DE" smtClean="0"/>
              <a:t>‹Nr.›</a:t>
            </a:fld>
            <a:endParaRPr lang="de-DE"/>
          </a:p>
        </p:txBody>
      </p:sp>
    </p:spTree>
    <p:extLst>
      <p:ext uri="{BB962C8B-B14F-4D97-AF65-F5344CB8AC3E}">
        <p14:creationId xmlns:p14="http://schemas.microsoft.com/office/powerpoint/2010/main" val="433175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2</a:t>
            </a:fld>
            <a:endParaRPr lang="de-DE"/>
          </a:p>
        </p:txBody>
      </p:sp>
    </p:spTree>
    <p:extLst>
      <p:ext uri="{BB962C8B-B14F-4D97-AF65-F5344CB8AC3E}">
        <p14:creationId xmlns:p14="http://schemas.microsoft.com/office/powerpoint/2010/main" val="676608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11</a:t>
            </a:fld>
            <a:endParaRPr lang="de-DE"/>
          </a:p>
        </p:txBody>
      </p:sp>
    </p:spTree>
    <p:extLst>
      <p:ext uri="{BB962C8B-B14F-4D97-AF65-F5344CB8AC3E}">
        <p14:creationId xmlns:p14="http://schemas.microsoft.com/office/powerpoint/2010/main" val="2159549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D94784D-ACB2-4C06-BA24-2437C87E0754}" type="slidenum">
              <a:rPr lang="de-DE" smtClean="0"/>
              <a:t>12</a:t>
            </a:fld>
            <a:endParaRPr lang="de-DE"/>
          </a:p>
        </p:txBody>
      </p:sp>
    </p:spTree>
    <p:extLst>
      <p:ext uri="{BB962C8B-B14F-4D97-AF65-F5344CB8AC3E}">
        <p14:creationId xmlns:p14="http://schemas.microsoft.com/office/powerpoint/2010/main" val="2159549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könnte wir ggf. die</a:t>
            </a:r>
            <a:r>
              <a:rPr lang="de-DE" baseline="0" dirty="0" smtClean="0"/>
              <a:t> Trendfolie </a:t>
            </a:r>
            <a:r>
              <a:rPr lang="de-DE" baseline="0" dirty="0" err="1" smtClean="0"/>
              <a:t>enfügen</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13</a:t>
            </a:fld>
            <a:endParaRPr lang="de-DE"/>
          </a:p>
        </p:txBody>
      </p:sp>
    </p:spTree>
    <p:extLst>
      <p:ext uri="{BB962C8B-B14F-4D97-AF65-F5344CB8AC3E}">
        <p14:creationId xmlns:p14="http://schemas.microsoft.com/office/powerpoint/2010/main" val="3564932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könnte wir ggf. die</a:t>
            </a:r>
            <a:r>
              <a:rPr lang="de-DE" baseline="0" dirty="0" smtClean="0"/>
              <a:t> Trendfolie </a:t>
            </a:r>
            <a:r>
              <a:rPr lang="de-DE" baseline="0" dirty="0" err="1" smtClean="0"/>
              <a:t>enfügen</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14</a:t>
            </a:fld>
            <a:endParaRPr lang="de-DE"/>
          </a:p>
        </p:txBody>
      </p:sp>
    </p:spTree>
    <p:extLst>
      <p:ext uri="{BB962C8B-B14F-4D97-AF65-F5344CB8AC3E}">
        <p14:creationId xmlns:p14="http://schemas.microsoft.com/office/powerpoint/2010/main" val="3564932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15</a:t>
            </a:fld>
            <a:endParaRPr lang="de-DE">
              <a:solidFill>
                <a:prstClr val="black"/>
              </a:solidFill>
            </a:endParaRPr>
          </a:p>
        </p:txBody>
      </p:sp>
    </p:spTree>
    <p:extLst>
      <p:ext uri="{BB962C8B-B14F-4D97-AF65-F5344CB8AC3E}">
        <p14:creationId xmlns:p14="http://schemas.microsoft.com/office/powerpoint/2010/main" val="2597070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16</a:t>
            </a:fld>
            <a:endParaRPr lang="de-DE">
              <a:solidFill>
                <a:prstClr val="black"/>
              </a:solidFill>
            </a:endParaRPr>
          </a:p>
        </p:txBody>
      </p:sp>
    </p:spTree>
    <p:extLst>
      <p:ext uri="{BB962C8B-B14F-4D97-AF65-F5344CB8AC3E}">
        <p14:creationId xmlns:p14="http://schemas.microsoft.com/office/powerpoint/2010/main" val="2597070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17</a:t>
            </a:fld>
            <a:endParaRPr lang="de-DE">
              <a:solidFill>
                <a:prstClr val="black"/>
              </a:solidFill>
            </a:endParaRPr>
          </a:p>
        </p:txBody>
      </p:sp>
    </p:spTree>
    <p:extLst>
      <p:ext uri="{BB962C8B-B14F-4D97-AF65-F5344CB8AC3E}">
        <p14:creationId xmlns:p14="http://schemas.microsoft.com/office/powerpoint/2010/main" val="2597070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18</a:t>
            </a:fld>
            <a:endParaRPr lang="de-DE">
              <a:solidFill>
                <a:prstClr val="black"/>
              </a:solidFill>
            </a:endParaRPr>
          </a:p>
        </p:txBody>
      </p:sp>
    </p:spTree>
    <p:extLst>
      <p:ext uri="{BB962C8B-B14F-4D97-AF65-F5344CB8AC3E}">
        <p14:creationId xmlns:p14="http://schemas.microsoft.com/office/powerpoint/2010/main" val="1461266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19</a:t>
            </a:fld>
            <a:endParaRPr lang="de-DE">
              <a:solidFill>
                <a:prstClr val="black"/>
              </a:solidFill>
            </a:endParaRPr>
          </a:p>
        </p:txBody>
      </p:sp>
    </p:spTree>
    <p:extLst>
      <p:ext uri="{BB962C8B-B14F-4D97-AF65-F5344CB8AC3E}">
        <p14:creationId xmlns:p14="http://schemas.microsoft.com/office/powerpoint/2010/main" val="1461266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20</a:t>
            </a:fld>
            <a:endParaRPr lang="de-DE">
              <a:solidFill>
                <a:prstClr val="black"/>
              </a:solidFill>
            </a:endParaRPr>
          </a:p>
        </p:txBody>
      </p:sp>
    </p:spTree>
    <p:extLst>
      <p:ext uri="{BB962C8B-B14F-4D97-AF65-F5344CB8AC3E}">
        <p14:creationId xmlns:p14="http://schemas.microsoft.com/office/powerpoint/2010/main" val="1461266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r>
              <a:rPr lang="de-DE" smtClean="0"/>
              <a:t>growth_2020-03-04</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3</a:t>
            </a:fld>
            <a:endParaRPr lang="de-DE"/>
          </a:p>
        </p:txBody>
      </p:sp>
    </p:spTree>
    <p:extLst>
      <p:ext uri="{BB962C8B-B14F-4D97-AF65-F5344CB8AC3E}">
        <p14:creationId xmlns:p14="http://schemas.microsoft.com/office/powerpoint/2010/main" val="676608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https://en.wikipedia.org/wiki/2020_coronavirus_outbreak_in_Italy</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21</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22</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23</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Wiki: https://fr.wikipedia.org/wiki/%C3%89pid%C3%A9mie_de_maladie_%C3%A0_coronavirus_de_2020_en_France#cite_note-74 </a:t>
            </a:r>
          </a:p>
          <a:p>
            <a:r>
              <a:rPr lang="de-DE" dirty="0" err="1" smtClean="0"/>
              <a:t>Santé</a:t>
            </a:r>
            <a:r>
              <a:rPr lang="de-DE" dirty="0" smtClean="0"/>
              <a:t> </a:t>
            </a:r>
            <a:r>
              <a:rPr lang="de-DE" dirty="0" err="1" smtClean="0"/>
              <a:t>publique</a:t>
            </a:r>
            <a:r>
              <a:rPr lang="de-DE" dirty="0" smtClean="0"/>
              <a:t> </a:t>
            </a:r>
            <a:r>
              <a:rPr lang="de-DE" dirty="0" err="1" smtClean="0"/>
              <a:t>france</a:t>
            </a:r>
            <a:r>
              <a:rPr lang="de-DE" dirty="0" smtClean="0"/>
              <a:t>: https://www.santepubliquefrance.fr/maladies-et-traumatismes/maladies-et-infections-respiratoires/infection-a-coronavirus/articles/infection-au-nouveau-coronavirus-sars-cov-2-covid-19-france-et-monde</a:t>
            </a:r>
          </a:p>
          <a:p>
            <a:r>
              <a:rPr lang="de-DE" dirty="0" smtClean="0"/>
              <a:t>The </a:t>
            </a:r>
            <a:r>
              <a:rPr lang="de-DE" dirty="0" err="1" smtClean="0"/>
              <a:t>Local</a:t>
            </a:r>
            <a:r>
              <a:rPr lang="de-DE" dirty="0" smtClean="0"/>
              <a:t>: https://www.thelocal.fr/20200303/map-which-regions-in-france-are-most-affected-by-coronavirus</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24</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Wiki: https://fr.wikipedia.org/wiki/%C3%89pid%C3%A9mie_de_maladie_%C3%A0_coronavirus_de_2020_en_France#cite_note-74 </a:t>
            </a:r>
          </a:p>
          <a:p>
            <a:r>
              <a:rPr lang="de-DE" dirty="0" smtClean="0"/>
              <a:t>https://www.europe1.fr/sante/en-direct-coronavirus-suivez-levolution-de-la-situation-samedi-29-fevrier-3952347</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25</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Wiki: https://fr.wikipedia.org/wiki/%C3%89pid%C3%A9mie_de_maladie_%C3%A0_coronavirus_de_2020_en_France#cite_note-74 </a:t>
            </a:r>
          </a:p>
          <a:p>
            <a:r>
              <a:rPr lang="de-DE" dirty="0" smtClean="0"/>
              <a:t>https://www.europe1.fr/sante/en-direct-coronavirus-suivez-levolution-de-la-situation-samedi-29-fevrier-3952347</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26</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Provinzen</a:t>
            </a:r>
            <a:r>
              <a:rPr lang="de-DE" baseline="0" dirty="0" smtClean="0"/>
              <a:t> in China mit einer Inzidenz &gt;1 plus Tianjin</a:t>
            </a:r>
            <a:endParaRPr lang="de-DE" dirty="0" smtClean="0"/>
          </a:p>
        </p:txBody>
      </p:sp>
      <p:sp>
        <p:nvSpPr>
          <p:cNvPr id="4" name="Foliennummernplatzhalter 3"/>
          <p:cNvSpPr>
            <a:spLocks noGrp="1"/>
          </p:cNvSpPr>
          <p:nvPr>
            <p:ph type="sldNum" sz="quarter" idx="10"/>
          </p:nvPr>
        </p:nvSpPr>
        <p:spPr/>
        <p:txBody>
          <a:bodyPr/>
          <a:lstStyle/>
          <a:p>
            <a:fld id="{E0AFA927-0DED-4E9D-937D-FD41C51A0169}" type="slidenum">
              <a:rPr lang="de-DE" smtClean="0"/>
              <a:t>4</a:t>
            </a:fld>
            <a:endParaRPr lang="de-DE"/>
          </a:p>
        </p:txBody>
      </p:sp>
    </p:spTree>
    <p:extLst>
      <p:ext uri="{BB962C8B-B14F-4D97-AF65-F5344CB8AC3E}">
        <p14:creationId xmlns:p14="http://schemas.microsoft.com/office/powerpoint/2010/main" val="2817914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Länder außerhalb China (minus Deutschland)</a:t>
            </a:r>
            <a:r>
              <a:rPr lang="de-DE" baseline="0" dirty="0" smtClean="0"/>
              <a:t> mit &gt;250 Fällen</a:t>
            </a:r>
          </a:p>
        </p:txBody>
      </p:sp>
      <p:sp>
        <p:nvSpPr>
          <p:cNvPr id="4" name="Foliennummernplatzhalter 3"/>
          <p:cNvSpPr>
            <a:spLocks noGrp="1"/>
          </p:cNvSpPr>
          <p:nvPr>
            <p:ph type="sldNum" sz="quarter" idx="10"/>
          </p:nvPr>
        </p:nvSpPr>
        <p:spPr/>
        <p:txBody>
          <a:bodyPr/>
          <a:lstStyle/>
          <a:p>
            <a:fld id="{E0AFA927-0DED-4E9D-937D-FD41C51A0169}" type="slidenum">
              <a:rPr lang="de-DE" smtClean="0"/>
              <a:t>5</a:t>
            </a:fld>
            <a:endParaRPr lang="de-DE"/>
          </a:p>
        </p:txBody>
      </p:sp>
    </p:spTree>
    <p:extLst>
      <p:ext uri="{BB962C8B-B14F-4D97-AF65-F5344CB8AC3E}">
        <p14:creationId xmlns:p14="http://schemas.microsoft.com/office/powerpoint/2010/main" val="2817914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Länder außerhalb China (minus Deutschland)</a:t>
            </a:r>
            <a:r>
              <a:rPr lang="de-DE" baseline="0" dirty="0" smtClean="0"/>
              <a:t> mit &gt;5 und &lt;50 Fällen</a:t>
            </a:r>
            <a:endParaRPr lang="de-DE" dirty="0"/>
          </a:p>
        </p:txBody>
      </p:sp>
      <p:sp>
        <p:nvSpPr>
          <p:cNvPr id="4" name="Foliennummernplatzhalter 3"/>
          <p:cNvSpPr>
            <a:spLocks noGrp="1"/>
          </p:cNvSpPr>
          <p:nvPr>
            <p:ph type="sldNum" sz="quarter" idx="10"/>
          </p:nvPr>
        </p:nvSpPr>
        <p:spPr/>
        <p:txBody>
          <a:bodyPr/>
          <a:lstStyle/>
          <a:p>
            <a:fld id="{E0AFA927-0DED-4E9D-937D-FD41C51A0169}" type="slidenum">
              <a:rPr lang="de-DE" smtClean="0"/>
              <a:t>6</a:t>
            </a:fld>
            <a:endParaRPr lang="de-DE"/>
          </a:p>
        </p:txBody>
      </p:sp>
    </p:spTree>
    <p:extLst>
      <p:ext uri="{BB962C8B-B14F-4D97-AF65-F5344CB8AC3E}">
        <p14:creationId xmlns:p14="http://schemas.microsoft.com/office/powerpoint/2010/main" val="2817914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Länder außerhalb China (minus Deutschland)</a:t>
            </a:r>
            <a:r>
              <a:rPr lang="de-DE" baseline="0" dirty="0" smtClean="0"/>
              <a:t> mit &lt;5 Fällen</a:t>
            </a:r>
            <a:endParaRPr lang="de-DE" dirty="0"/>
          </a:p>
        </p:txBody>
      </p:sp>
      <p:sp>
        <p:nvSpPr>
          <p:cNvPr id="4" name="Foliennummernplatzhalter 3"/>
          <p:cNvSpPr>
            <a:spLocks noGrp="1"/>
          </p:cNvSpPr>
          <p:nvPr>
            <p:ph type="sldNum" sz="quarter" idx="10"/>
          </p:nvPr>
        </p:nvSpPr>
        <p:spPr/>
        <p:txBody>
          <a:bodyPr/>
          <a:lstStyle/>
          <a:p>
            <a:fld id="{E0AFA927-0DED-4E9D-937D-FD41C51A0169}" type="slidenum">
              <a:rPr lang="de-DE" smtClean="0"/>
              <a:t>7</a:t>
            </a:fld>
            <a:endParaRPr lang="de-DE"/>
          </a:p>
        </p:txBody>
      </p:sp>
    </p:spTree>
    <p:extLst>
      <p:ext uri="{BB962C8B-B14F-4D97-AF65-F5344CB8AC3E}">
        <p14:creationId xmlns:p14="http://schemas.microsoft.com/office/powerpoint/2010/main" val="2817914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Länder außerhalb China (minus Deutschland)</a:t>
            </a:r>
            <a:r>
              <a:rPr lang="de-DE" baseline="0" dirty="0" smtClean="0"/>
              <a:t> mit &lt;5 Fällen</a:t>
            </a:r>
            <a:endParaRPr lang="de-DE" dirty="0"/>
          </a:p>
        </p:txBody>
      </p:sp>
      <p:sp>
        <p:nvSpPr>
          <p:cNvPr id="4" name="Foliennummernplatzhalter 3"/>
          <p:cNvSpPr>
            <a:spLocks noGrp="1"/>
          </p:cNvSpPr>
          <p:nvPr>
            <p:ph type="sldNum" sz="quarter" idx="10"/>
          </p:nvPr>
        </p:nvSpPr>
        <p:spPr/>
        <p:txBody>
          <a:bodyPr/>
          <a:lstStyle/>
          <a:p>
            <a:fld id="{E0AFA927-0DED-4E9D-937D-FD41C51A0169}" type="slidenum">
              <a:rPr lang="de-DE" smtClean="0"/>
              <a:t>8</a:t>
            </a:fld>
            <a:endParaRPr lang="de-DE"/>
          </a:p>
        </p:txBody>
      </p:sp>
    </p:spTree>
    <p:extLst>
      <p:ext uri="{BB962C8B-B14F-4D97-AF65-F5344CB8AC3E}">
        <p14:creationId xmlns:p14="http://schemas.microsoft.com/office/powerpoint/2010/main" val="2817914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9</a:t>
            </a:fld>
            <a:endParaRPr lang="de-DE"/>
          </a:p>
        </p:txBody>
      </p:sp>
    </p:spTree>
    <p:extLst>
      <p:ext uri="{BB962C8B-B14F-4D97-AF65-F5344CB8AC3E}">
        <p14:creationId xmlns:p14="http://schemas.microsoft.com/office/powerpoint/2010/main" val="2159549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10</a:t>
            </a:fld>
            <a:endParaRPr lang="de-DE"/>
          </a:p>
        </p:txBody>
      </p:sp>
    </p:spTree>
    <p:extLst>
      <p:ext uri="{BB962C8B-B14F-4D97-AF65-F5344CB8AC3E}">
        <p14:creationId xmlns:p14="http://schemas.microsoft.com/office/powerpoint/2010/main" val="2159549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3" name="Rechteck 2"/>
          <p:cNvSpPr/>
          <p:nvPr/>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p:nvSpPr>
        <p:spPr>
          <a:xfrm>
            <a:off x="0" y="1384875"/>
            <a:ext cx="8752360" cy="4355538"/>
          </a:xfrm>
          <a:prstGeom prst="rect">
            <a:avLst/>
          </a:prstGeom>
          <a:solidFill>
            <a:srgbClr val="006EC7"/>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smtClean="0"/>
              <a:t>Titelmasterformat durch Klicken bearbeiten</a:t>
            </a:r>
            <a:endParaRPr lang="de-DE" dirty="0"/>
          </a:p>
        </p:txBody>
      </p:sp>
      <p:cxnSp>
        <p:nvCxnSpPr>
          <p:cNvPr id="11" name="Gerade Verbindung 10"/>
          <p:cNvCxnSpPr/>
          <p:nvPr/>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Rechteck 13"/>
          <p:cNvSpPr/>
          <p:nvPr/>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Bildplatzhalter 14"/>
          <p:cNvSpPr>
            <a:spLocks noGrp="1"/>
          </p:cNvSpPr>
          <p:nvPr>
            <p:ph type="pic" sz="quarter" idx="13"/>
          </p:nvPr>
        </p:nvSpPr>
        <p:spPr>
          <a:xfrm>
            <a:off x="0" y="1384300"/>
            <a:ext cx="3319463" cy="4356100"/>
          </a:xfrm>
        </p:spPr>
        <p:txBody>
          <a:bodyPr/>
          <a:lstStyle/>
          <a:p>
            <a:r>
              <a:rPr lang="de-DE" smtClean="0"/>
              <a:t>Bild durch Klicken auf Symbol hinzufügen</a:t>
            </a:r>
            <a:endParaRPr lang="de-DE"/>
          </a:p>
        </p:txBody>
      </p:sp>
      <p:sp>
        <p:nvSpPr>
          <p:cNvPr id="16" name="Rechteck 15"/>
          <p:cNvSpPr/>
          <p:nvPr/>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smtClean="0"/>
              <a:t>Textmasterformat bearbeiten</a:t>
            </a:r>
          </a:p>
        </p:txBody>
      </p:sp>
      <p:pic>
        <p:nvPicPr>
          <p:cNvPr id="13" name="Bild 12" descr="RKI-Logo_RGB_P300C.tif"/>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148071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_Standardfoto">
    <p:spTree>
      <p:nvGrpSpPr>
        <p:cNvPr id="1" name=""/>
        <p:cNvGrpSpPr/>
        <p:nvPr/>
      </p:nvGrpSpPr>
      <p:grpSpPr>
        <a:xfrm>
          <a:off x="0" y="0"/>
          <a:ext cx="0" cy="0"/>
          <a:chOff x="0" y="0"/>
          <a:chExt cx="0" cy="0"/>
        </a:xfrm>
      </p:grpSpPr>
      <p:sp>
        <p:nvSpPr>
          <p:cNvPr id="13" name="Rechteck 12"/>
          <p:cNvSpPr/>
          <p:nvPr/>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PPT_Background_4zu3_RBGNE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 name="Rechteck 1"/>
          <p:cNvSpPr/>
          <p:nvPr/>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smtClean="0"/>
              <a:t>Titelmasterformat durch Klicken bearbeiten</a:t>
            </a:r>
            <a:endParaRPr lang="de-DE" dirty="0"/>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smtClean="0"/>
              <a:t>Textmasterformat bearbeiten</a:t>
            </a:r>
          </a:p>
        </p:txBody>
      </p:sp>
      <p:pic>
        <p:nvPicPr>
          <p:cNvPr id="12" name="Bild 11" descr="RKI-Logo_RGB_P300C.tif"/>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C18AB66-73C6-482C-A963-78CAF95DF4BE}" type="datetimeFigureOut">
              <a:rPr lang="de-DE" smtClean="0"/>
              <a:t>05.03.2020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AFDD785-DE91-4437-8C59-C2026FC9AFE6}" type="slidenum">
              <a:rPr lang="de-DE" smtClean="0"/>
              <a:t>‹Nr.›</a:t>
            </a:fld>
            <a:endParaRPr lang="de-DE"/>
          </a:p>
        </p:txBody>
      </p:sp>
      <p:sp>
        <p:nvSpPr>
          <p:cNvPr id="11" name="Inhaltsplatzhalter 2"/>
          <p:cNvSpPr>
            <a:spLocks noGrp="1"/>
          </p:cNvSpPr>
          <p:nvPr>
            <p:ph sz="quarter" idx="13"/>
          </p:nvPr>
        </p:nvSpPr>
        <p:spPr>
          <a:xfrm>
            <a:off x="457199" y="1155700"/>
            <a:ext cx="8092593" cy="53022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smtClean="0"/>
              <a:t>Titelmasterformat durch Klicken bearbeiten</a:t>
            </a:r>
            <a:endParaRPr lang="de-DE" dirty="0"/>
          </a:p>
        </p:txBody>
      </p:sp>
    </p:spTree>
    <p:extLst>
      <p:ext uri="{BB962C8B-B14F-4D97-AF65-F5344CB8AC3E}">
        <p14:creationId xmlns:p14="http://schemas.microsoft.com/office/powerpoint/2010/main" val="96019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7C18AB66-73C6-482C-A963-78CAF95DF4BE}" type="datetimeFigureOut">
              <a:rPr lang="de-DE" smtClean="0"/>
              <a:t>05.03.2020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AFDD785-DE91-4437-8C59-C2026FC9AFE6}" type="slidenum">
              <a:rPr lang="de-DE" smtClean="0"/>
              <a:t>‹Nr.›</a:t>
            </a:fld>
            <a:endParaRPr lang="de-DE"/>
          </a:p>
        </p:txBody>
      </p:sp>
      <p:sp>
        <p:nvSpPr>
          <p:cNvPr id="8" name="Inhaltsplatzhalter 7"/>
          <p:cNvSpPr>
            <a:spLocks noGrp="1"/>
          </p:cNvSpPr>
          <p:nvPr>
            <p:ph sz="quarter" idx="13"/>
          </p:nvPr>
        </p:nvSpPr>
        <p:spPr>
          <a:xfrm>
            <a:off x="4606442" y="1155699"/>
            <a:ext cx="3943350" cy="529590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Inhaltsplatzhalter 7"/>
          <p:cNvSpPr>
            <a:spLocks noGrp="1"/>
          </p:cNvSpPr>
          <p:nvPr>
            <p:ph sz="quarter" idx="14"/>
          </p:nvPr>
        </p:nvSpPr>
        <p:spPr>
          <a:xfrm>
            <a:off x="454844" y="1155699"/>
            <a:ext cx="3943350" cy="529590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smtClean="0"/>
              <a:t>Titelmasterformat durch Klicken bearbeiten</a:t>
            </a:r>
            <a:endParaRPr lang="de-DE" dirty="0"/>
          </a:p>
        </p:txBody>
      </p:sp>
    </p:spTree>
    <p:extLst>
      <p:ext uri="{BB962C8B-B14F-4D97-AF65-F5344CB8AC3E}">
        <p14:creationId xmlns:p14="http://schemas.microsoft.com/office/powerpoint/2010/main" val="288002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C18AB66-73C6-482C-A963-78CAF95DF4BE}" type="datetimeFigureOut">
              <a:rPr lang="de-DE" smtClean="0"/>
              <a:t>05.03.2020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AFDD785-DE91-4437-8C59-C2026FC9AFE6}" type="slidenum">
              <a:rPr lang="de-DE" smtClean="0"/>
              <a:t>‹Nr.›</a:t>
            </a:fld>
            <a:endParaRPr lang="de-DE"/>
          </a:p>
        </p:txBody>
      </p:sp>
    </p:spTree>
    <p:extLst>
      <p:ext uri="{BB962C8B-B14F-4D97-AF65-F5344CB8AC3E}">
        <p14:creationId xmlns:p14="http://schemas.microsoft.com/office/powerpoint/2010/main" val="127045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C18AB66-73C6-482C-A963-78CAF95DF4BE}" type="datetimeFigureOut">
              <a:rPr lang="de-DE" smtClean="0"/>
              <a:t>05.03.2020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AFDD785-DE91-4437-8C59-C2026FC9AFE6}" type="slidenum">
              <a:rPr lang="de-DE" smtClean="0"/>
              <a:t>‹Nr.›</a:t>
            </a:fld>
            <a:endParaRPr lang="de-DE"/>
          </a:p>
        </p:txBody>
      </p:sp>
    </p:spTree>
    <p:extLst>
      <p:ext uri="{BB962C8B-B14F-4D97-AF65-F5344CB8AC3E}">
        <p14:creationId xmlns:p14="http://schemas.microsoft.com/office/powerpoint/2010/main" val="365855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C18AB66-73C6-482C-A963-78CAF95DF4BE}" type="datetimeFigureOut">
              <a:rPr lang="de-DE" smtClean="0"/>
              <a:t>05.03.2020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AFDD785-DE91-4437-8C59-C2026FC9AFE6}" type="slidenum">
              <a:rPr lang="de-DE" smtClean="0"/>
              <a:t>‹Nr.›</a:t>
            </a:fld>
            <a:endParaRPr lang="de-DE"/>
          </a:p>
        </p:txBody>
      </p:sp>
    </p:spTree>
    <p:extLst>
      <p:ext uri="{BB962C8B-B14F-4D97-AF65-F5344CB8AC3E}">
        <p14:creationId xmlns:p14="http://schemas.microsoft.com/office/powerpoint/2010/main" val="194861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a:t>Mas</a:t>
            </a:r>
            <a:r>
              <a:rPr lang="en-GB" noProof="0"/>
              <a:t>te</a:t>
            </a:r>
            <a:r>
              <a:rPr lang="de-DE"/>
              <a:t>rtextformat </a:t>
            </a: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fld id="{7C18AB66-73C6-482C-A963-78CAF95DF4BE}" type="datetimeFigureOut">
              <a:rPr lang="de-DE" smtClean="0"/>
              <a:t>05.03.2020</a:t>
            </a:fld>
            <a:endParaRPr lang="de-DE"/>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endParaRPr lang="de-DE"/>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CAFDD785-DE91-4437-8C59-C2026FC9AFE6}" type="slidenum">
              <a:rPr lang="de-DE" smtClean="0"/>
              <a:t>‹Nr.›</a:t>
            </a:fld>
            <a:endParaRPr lang="de-DE"/>
          </a:p>
        </p:txBody>
      </p:sp>
      <p:cxnSp>
        <p:nvCxnSpPr>
          <p:cNvPr id="13" name="Gerade Verbindung 12"/>
          <p:cNvCxnSpPr/>
          <p:nvPr/>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p:nvPicPr>
        <p:blipFill>
          <a:blip r:embed="rId9" cstate="print">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 xmlns:a16="http://schemas.microsoft.com/office/drawing/2014/main" id="{70AD1A4A-F332-C744-8611-64F7E8D2E9C9}"/>
              </a:ext>
            </a:extLst>
          </p:cNvPr>
          <p:cNvCxnSpPr/>
          <p:nvPr/>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kr/board/board.es?mid=a30402000000&amp;bid=0030"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kr/board/board.es?mid=a30402000000&amp;bid=0030"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www.channelnewsasia.com/news/asia/covid19-south-korea-new-cases-deaths-coronavirus-gyeongsan-12503880" TargetMode="External"/><Relationship Id="rId7" Type="http://schemas.openxmlformats.org/officeDocument/2006/relationships/hyperlink" Target="https://www.straitstimes.com/asia/east-asia/coronavirus-south-korea-reports-516-new-cases-bringing-total-to-5328"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internationalsos.com/pandemic-sites/pandemic/home/2019-ncov/ncov-travel-restrictions-flight-operations-and-screening" TargetMode="External"/><Relationship Id="rId5" Type="http://schemas.openxmlformats.org/officeDocument/2006/relationships/hyperlink" Target="https://www.bbc.com/news/world-asia-51733145" TargetMode="External"/><Relationship Id="rId4" Type="http://schemas.openxmlformats.org/officeDocument/2006/relationships/hyperlink" Target="https://edition.cnn.com/2020/03/02/asia/coronavirus-drive-through-south-korea-hnk-intl/index.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piegel.de/politik/ausland/coronavirus-23-abgeordnete-in-iran-sollen-an-covid-19-erkrankt-sein-a-4f3a0596-c32d-41cb-82fd-fbdb99738629" TargetMode="External"/><Relationship Id="rId7" Type="http://schemas.openxmlformats.org/officeDocument/2006/relationships/hyperlink" Target="https://en.wikipedia.org/wiki/2020_coronavirus_outbreak_in_Iran"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2020_coronavirus_outbreak_in_Iran"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www.rnz.co.nz/news/world/410931/coronavirus-iran-temporarily-frees-54-000-prisoners-to-combat-spread"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nc.cdc.gov/travel/notices/warning/coronavirus-iran" TargetMode="External"/><Relationship Id="rId5" Type="http://schemas.openxmlformats.org/officeDocument/2006/relationships/hyperlink" Target="https://www.wsj.com/articles/iran-mobilizes-300-000-people-and-deploys-drones-and-water-cannon-to-halt-the-spread-of-coronavirus-11583157765" TargetMode="External"/><Relationship Id="rId4" Type="http://schemas.openxmlformats.org/officeDocument/2006/relationships/hyperlink" Target="https://www.bbc.com/news/world-middle-east-51642926"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nippon.com/en/japan-data/h00657/coronavirus-cases-in-japan-by-prefecture.htm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hyperlink" Target="https://en.wikipedia.org/wiki/2020_coronavirus_outbreak_in_Japa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ww.mhlw.go.jp/stf/seisakunitsuite/bunya/newpage_00032.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nippon.com/en/japan-data/h00657/coronavirus-cases-in-japan-by-prefecture.html"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en.wikipedia.org/wiki/2020_coronavirus_outbreak_in_Japan" TargetMode="External"/><Relationship Id="rId5" Type="http://schemas.openxmlformats.org/officeDocument/2006/relationships/hyperlink" Target="https://www.japantimes.co.jp/news/2020/02/28/national/hokkaido-emergency-coronavirus/" TargetMode="External"/><Relationship Id="rId4" Type="http://schemas.openxmlformats.org/officeDocument/2006/relationships/hyperlink" Target="https://www.handelsblatt.com/politik/international/coronavirus-die-harten-massnahmen-in-suedkorea-und-japan-haben-einen-hohen-preis/25604192.html?ticket=ST-2284203-gGqzrdEe7vNX5Sp1c5pc-ap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package" Target="../embeddings/Microsoft_Word_Document1.docx"/></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2020_coronavirus_outbreak_in_South_Korea"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457200" y="548680"/>
            <a:ext cx="8092592" cy="369332"/>
          </a:xfrm>
        </p:spPr>
        <p:txBody>
          <a:bodyPr/>
          <a:lstStyle/>
          <a:p>
            <a:r>
              <a:rPr lang="de-DE" sz="2400" dirty="0">
                <a:latin typeface="ScalaSansPro-Bold" pitchFamily="50" charset="0"/>
              </a:rPr>
              <a:t>Update </a:t>
            </a:r>
            <a:r>
              <a:rPr lang="de-DE" sz="2400" dirty="0" smtClean="0">
                <a:latin typeface="ScalaSansPro-Bold" pitchFamily="50" charset="0"/>
              </a:rPr>
              <a:t>zu COVID-19, 5. März </a:t>
            </a:r>
            <a:r>
              <a:rPr lang="de-DE" sz="2400" dirty="0">
                <a:latin typeface="ScalaSansPro-Bold" pitchFamily="50" charset="0"/>
              </a:rPr>
              <a:t>2020</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graphicFrame>
        <p:nvGraphicFramePr>
          <p:cNvPr id="3" name="Tabelle 2"/>
          <p:cNvGraphicFramePr>
            <a:graphicFrameLocks noGrp="1"/>
          </p:cNvGraphicFramePr>
          <p:nvPr>
            <p:extLst>
              <p:ext uri="{D42A27DB-BD31-4B8C-83A1-F6EECF244321}">
                <p14:modId xmlns:p14="http://schemas.microsoft.com/office/powerpoint/2010/main" val="271391286"/>
              </p:ext>
            </p:extLst>
          </p:nvPr>
        </p:nvGraphicFramePr>
        <p:xfrm>
          <a:off x="336259" y="1124744"/>
          <a:ext cx="8327465" cy="2003433"/>
        </p:xfrm>
        <a:graphic>
          <a:graphicData uri="http://schemas.openxmlformats.org/drawingml/2006/table">
            <a:tbl>
              <a:tblPr firstRow="1" firstCol="1" bandRow="1">
                <a:tableStyleId>{3B4B98B0-60AC-42C2-AFA5-B58CD77FA1E5}</a:tableStyleId>
              </a:tblPr>
              <a:tblGrid>
                <a:gridCol w="1298050"/>
                <a:gridCol w="771891"/>
                <a:gridCol w="1102908"/>
                <a:gridCol w="1100017"/>
                <a:gridCol w="1100017"/>
                <a:gridCol w="961251"/>
                <a:gridCol w="1059544"/>
                <a:gridCol w="933787"/>
              </a:tblGrid>
              <a:tr h="633671">
                <a:tc>
                  <a:txBody>
                    <a:bodyPr/>
                    <a:lstStyle/>
                    <a:p>
                      <a:pPr algn="ctr">
                        <a:lnSpc>
                          <a:spcPct val="115000"/>
                        </a:lnSpc>
                        <a:spcAft>
                          <a:spcPts val="0"/>
                        </a:spcAft>
                      </a:pPr>
                      <a:r>
                        <a:rPr lang="de-DE" sz="1400" dirty="0">
                          <a:effectLst/>
                        </a:rPr>
                        <a:t> </a:t>
                      </a:r>
                      <a:endParaRPr lang="de-DE"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Neue Fälle  </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Insgesamt </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Ernsthaft erkrankt</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Calibri"/>
                          <a:ea typeface="Calibri"/>
                          <a:cs typeface="Times New Roman"/>
                        </a:rPr>
                        <a:t>Genesene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Neue Todesfälle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Insgesamt Todesfälle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mn-lt"/>
                          <a:ea typeface="+mn-ea"/>
                          <a:cs typeface="+mn-cs"/>
                        </a:rPr>
                        <a:t>Sterbequote</a:t>
                      </a:r>
                      <a:endParaRPr lang="de-DE" sz="1400" b="1" dirty="0">
                        <a:effectLst/>
                        <a:latin typeface="Calibri"/>
                        <a:ea typeface="Calibri"/>
                        <a:cs typeface="Times New Roman"/>
                      </a:endParaRPr>
                    </a:p>
                  </a:txBody>
                  <a:tcPr marL="68580" marR="68580" marT="0" marB="0"/>
                </a:tc>
              </a:tr>
              <a:tr h="316835">
                <a:tc>
                  <a:txBody>
                    <a:bodyPr/>
                    <a:lstStyle/>
                    <a:p>
                      <a:pPr algn="ctr">
                        <a:lnSpc>
                          <a:spcPct val="115000"/>
                        </a:lnSpc>
                        <a:spcAft>
                          <a:spcPts val="0"/>
                        </a:spcAft>
                      </a:pPr>
                      <a:r>
                        <a:rPr lang="de-DE" sz="1400" b="1" dirty="0">
                          <a:effectLst/>
                        </a:rPr>
                        <a:t>Weltweit</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+2.334</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95.413</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Calibri"/>
                          <a:ea typeface="Calibri"/>
                          <a:cs typeface="Times New Roman"/>
                        </a:rPr>
                        <a:t>6.373</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Calibri"/>
                          <a:ea typeface="Calibri"/>
                          <a:cs typeface="Times New Roman"/>
                        </a:rPr>
                        <a:t>53.305</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+74</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3.203</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3,4%</a:t>
                      </a:r>
                      <a:endParaRPr lang="de-DE" sz="1400" b="1" dirty="0">
                        <a:effectLst/>
                        <a:latin typeface="Calibri"/>
                        <a:ea typeface="Calibri"/>
                        <a:cs typeface="Times New Roman"/>
                      </a:endParaRPr>
                    </a:p>
                  </a:txBody>
                  <a:tcPr marL="68580" marR="68580" marT="0" marB="0"/>
                </a:tc>
              </a:tr>
              <a:tr h="316835">
                <a:tc>
                  <a:txBody>
                    <a:bodyPr/>
                    <a:lstStyle/>
                    <a:p>
                      <a:pPr algn="ctr">
                        <a:lnSpc>
                          <a:spcPct val="115000"/>
                        </a:lnSpc>
                        <a:spcAft>
                          <a:spcPts val="0"/>
                        </a:spcAft>
                      </a:pPr>
                      <a:r>
                        <a:rPr lang="de-DE" sz="1400" b="1" dirty="0" smtClean="0">
                          <a:effectLst/>
                        </a:rPr>
                        <a:t>China</a:t>
                      </a:r>
                    </a:p>
                    <a:p>
                      <a:pPr algn="ctr">
                        <a:lnSpc>
                          <a:spcPct val="115000"/>
                        </a:lnSpc>
                        <a:spcAft>
                          <a:spcPts val="0"/>
                        </a:spcAft>
                      </a:pPr>
                      <a:r>
                        <a:rPr lang="de-DE" sz="1400" b="1" dirty="0" smtClean="0">
                          <a:effectLst/>
                          <a:latin typeface="Calibri"/>
                          <a:ea typeface="Calibri"/>
                          <a:cs typeface="Times New Roman"/>
                        </a:rPr>
                        <a:t>(inkl.</a:t>
                      </a:r>
                      <a:r>
                        <a:rPr lang="de-DE" sz="1400" b="1" baseline="0" dirty="0" smtClean="0">
                          <a:effectLst/>
                          <a:latin typeface="Calibri"/>
                          <a:ea typeface="Calibri"/>
                          <a:cs typeface="Times New Roman"/>
                        </a:rPr>
                        <a:t> </a:t>
                      </a:r>
                      <a:r>
                        <a:rPr lang="de-DE" sz="1400" b="1" dirty="0" smtClean="0">
                          <a:effectLst/>
                          <a:latin typeface="Calibri"/>
                          <a:ea typeface="Calibri"/>
                          <a:cs typeface="Times New Roman"/>
                        </a:rPr>
                        <a:t>HK, Macau)</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+119</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80.520</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mn-lt"/>
                          <a:ea typeface="Calibri"/>
                          <a:cs typeface="Times New Roman"/>
                        </a:rPr>
                        <a:t>5.924</a:t>
                      </a:r>
                      <a:endParaRPr lang="de-DE" sz="1400" b="1" dirty="0">
                        <a:effectLst/>
                        <a:latin typeface="+mn-lt"/>
                        <a:ea typeface="Calibri"/>
                        <a:cs typeface="Times New Roman"/>
                      </a:endParaRPr>
                    </a:p>
                  </a:txBody>
                  <a:tcPr marL="68580" marR="68580" marT="0" marB="0"/>
                </a:tc>
                <a:tc>
                  <a:txBody>
                    <a:bodyPr/>
                    <a:lstStyle/>
                    <a:p>
                      <a:pPr algn="ctr">
                        <a:lnSpc>
                          <a:spcPct val="115000"/>
                        </a:lnSpc>
                        <a:spcAft>
                          <a:spcPts val="0"/>
                        </a:spcAft>
                      </a:pP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+30</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3.014</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3,7%</a:t>
                      </a:r>
                      <a:endParaRPr lang="de-DE" sz="1400" b="1" dirty="0">
                        <a:effectLst/>
                        <a:latin typeface="Calibri"/>
                        <a:ea typeface="Calibri"/>
                        <a:cs typeface="Times New Roman"/>
                      </a:endParaRPr>
                    </a:p>
                  </a:txBody>
                  <a:tcPr marL="68580" marR="68580" marT="0" marB="0"/>
                </a:tc>
              </a:tr>
              <a:tr h="316835">
                <a:tc>
                  <a:txBody>
                    <a:bodyPr/>
                    <a:lstStyle/>
                    <a:p>
                      <a:pPr algn="ctr">
                        <a:lnSpc>
                          <a:spcPct val="115000"/>
                        </a:lnSpc>
                        <a:spcAft>
                          <a:spcPts val="0"/>
                        </a:spcAft>
                      </a:pPr>
                      <a:r>
                        <a:rPr lang="de-DE" sz="1400" b="1" dirty="0" err="1">
                          <a:effectLst/>
                        </a:rPr>
                        <a:t>Hubei</a:t>
                      </a:r>
                      <a:r>
                        <a:rPr lang="de-DE" sz="1400" b="1" dirty="0">
                          <a:effectLst/>
                        </a:rPr>
                        <a:t> </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+134</a:t>
                      </a:r>
                    </a:p>
                  </a:txBody>
                  <a:tcPr marL="68580" marR="68580" marT="0" marB="0"/>
                </a:tc>
                <a:tc>
                  <a:txBody>
                    <a:bodyPr/>
                    <a:lstStyle/>
                    <a:p>
                      <a:pPr algn="ctr">
                        <a:lnSpc>
                          <a:spcPct val="115000"/>
                        </a:lnSpc>
                        <a:spcAft>
                          <a:spcPts val="0"/>
                        </a:spcAft>
                      </a:pPr>
                      <a:r>
                        <a:rPr lang="de-DE" sz="1400" b="1" kern="1200" dirty="0" smtClean="0">
                          <a:effectLst/>
                        </a:rPr>
                        <a:t>67.466</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Calibri"/>
                          <a:ea typeface="Calibri"/>
                          <a:cs typeface="Times New Roman"/>
                        </a:rPr>
                        <a:t>5.788</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Calibri"/>
                          <a:ea typeface="Calibri"/>
                          <a:cs typeface="Times New Roman"/>
                        </a:rPr>
                        <a:t>40.479</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+31</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2.902</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4,3%</a:t>
                      </a:r>
                      <a:endParaRPr lang="de-DE" sz="1400" b="1" dirty="0">
                        <a:effectLst/>
                        <a:latin typeface="Calibri"/>
                        <a:ea typeface="Calibri"/>
                        <a:cs typeface="Times New Roman"/>
                      </a:endParaRPr>
                    </a:p>
                  </a:txBody>
                  <a:tcPr marL="68580" marR="68580" marT="0" marB="0"/>
                </a:tc>
              </a:tr>
            </a:tbl>
          </a:graphicData>
        </a:graphic>
      </p:graphicFrame>
      <p:sp>
        <p:nvSpPr>
          <p:cNvPr id="10" name="Textfeld 9"/>
          <p:cNvSpPr txBox="1"/>
          <p:nvPr/>
        </p:nvSpPr>
        <p:spPr>
          <a:xfrm>
            <a:off x="5724128" y="6550223"/>
            <a:ext cx="3240360" cy="307777"/>
          </a:xfrm>
          <a:prstGeom prst="rect">
            <a:avLst/>
          </a:prstGeom>
          <a:noFill/>
        </p:spPr>
        <p:txBody>
          <a:bodyPr wrap="square" rtlCol="0">
            <a:spAutoFit/>
          </a:bodyPr>
          <a:lstStyle/>
          <a:p>
            <a:pPr algn="r"/>
            <a:r>
              <a:rPr lang="de-DE" sz="1400" b="1" i="1" dirty="0" smtClean="0"/>
              <a:t>ECDC ; </a:t>
            </a:r>
            <a:r>
              <a:rPr lang="de-DE" sz="1400" b="1" i="1" dirty="0"/>
              <a:t>Stand </a:t>
            </a:r>
            <a:r>
              <a:rPr lang="de-DE" sz="1400" b="1" i="1" dirty="0" smtClean="0"/>
              <a:t>04.03.2020</a:t>
            </a:r>
            <a:endParaRPr lang="de-DE" sz="1400" b="1" i="1" dirty="0"/>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3427116"/>
            <a:ext cx="5624013" cy="3242244"/>
          </a:xfrm>
          <a:prstGeom prst="rect">
            <a:avLst/>
          </a:prstGeom>
        </p:spPr>
      </p:pic>
    </p:spTree>
    <p:extLst>
      <p:ext uri="{BB962C8B-B14F-4D97-AF65-F5344CB8AC3E}">
        <p14:creationId xmlns:p14="http://schemas.microsoft.com/office/powerpoint/2010/main" val="622914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707904" y="5806425"/>
            <a:ext cx="5165874" cy="430887"/>
          </a:xfrm>
          <a:prstGeom prst="rect">
            <a:avLst/>
          </a:prstGeom>
          <a:noFill/>
        </p:spPr>
        <p:txBody>
          <a:bodyPr wrap="square" rtlCol="0">
            <a:spAutoFit/>
          </a:bodyPr>
          <a:lstStyle/>
          <a:p>
            <a:r>
              <a:rPr lang="de-DE" sz="1100" dirty="0" smtClean="0"/>
              <a:t>Stand 04.03 </a:t>
            </a:r>
          </a:p>
          <a:p>
            <a:r>
              <a:rPr lang="de-DE" sz="1100" dirty="0"/>
              <a:t>Quelle</a:t>
            </a:r>
            <a:r>
              <a:rPr lang="de-DE" sz="1100" dirty="0" smtClean="0"/>
              <a:t>: KCDC  </a:t>
            </a:r>
            <a:r>
              <a:rPr lang="de-DE" sz="1100" dirty="0" smtClean="0">
                <a:hlinkClick r:id="rId3"/>
              </a:rPr>
              <a:t>https</a:t>
            </a:r>
            <a:r>
              <a:rPr lang="de-DE" sz="1100" dirty="0">
                <a:hlinkClick r:id="rId3"/>
              </a:rPr>
              <a:t>://</a:t>
            </a:r>
            <a:r>
              <a:rPr lang="de-DE" sz="1100" dirty="0" smtClean="0">
                <a:hlinkClick r:id="rId3"/>
              </a:rPr>
              <a:t>www.cdc.go.kr/board/board.es?mid=a30402000000&amp;bid=0030</a:t>
            </a:r>
            <a:r>
              <a:rPr lang="de-DE" sz="1100" dirty="0" smtClean="0"/>
              <a:t> </a:t>
            </a:r>
            <a:endParaRPr lang="de-DE" sz="1100" dirty="0"/>
          </a:p>
        </p:txBody>
      </p:sp>
      <p:sp>
        <p:nvSpPr>
          <p:cNvPr id="6"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Südkorea</a:t>
            </a:r>
            <a:endParaRPr lang="en-GB" sz="2400" dirty="0">
              <a:latin typeface="ScalaSansPro-Bold" pitchFamily="50" charset="0"/>
            </a:endParaRPr>
          </a:p>
        </p:txBody>
      </p:sp>
      <p:cxnSp>
        <p:nvCxnSpPr>
          <p:cNvPr id="7" name="Gerade Verbindung 6"/>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622" y="1386731"/>
            <a:ext cx="8790756" cy="4313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1657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extfeld 11"/>
          <p:cNvSpPr txBox="1"/>
          <p:nvPr/>
        </p:nvSpPr>
        <p:spPr>
          <a:xfrm>
            <a:off x="3707904" y="5806425"/>
            <a:ext cx="5165874" cy="430887"/>
          </a:xfrm>
          <a:prstGeom prst="rect">
            <a:avLst/>
          </a:prstGeom>
          <a:noFill/>
        </p:spPr>
        <p:txBody>
          <a:bodyPr wrap="square" rtlCol="0">
            <a:spAutoFit/>
          </a:bodyPr>
          <a:lstStyle/>
          <a:p>
            <a:r>
              <a:rPr lang="de-DE" sz="1100" dirty="0" smtClean="0"/>
              <a:t>Stand 04.03 </a:t>
            </a:r>
          </a:p>
          <a:p>
            <a:r>
              <a:rPr lang="de-DE" sz="1100" dirty="0"/>
              <a:t>Quelle</a:t>
            </a:r>
            <a:r>
              <a:rPr lang="de-DE" sz="1100" dirty="0" smtClean="0"/>
              <a:t>: KCDC  </a:t>
            </a:r>
            <a:r>
              <a:rPr lang="de-DE" sz="1100" dirty="0" smtClean="0">
                <a:hlinkClick r:id="rId3"/>
              </a:rPr>
              <a:t>https</a:t>
            </a:r>
            <a:r>
              <a:rPr lang="de-DE" sz="1100" dirty="0">
                <a:hlinkClick r:id="rId3"/>
              </a:rPr>
              <a:t>://</a:t>
            </a:r>
            <a:r>
              <a:rPr lang="de-DE" sz="1100" dirty="0" smtClean="0">
                <a:hlinkClick r:id="rId3"/>
              </a:rPr>
              <a:t>www.cdc.go.kr/board/board.es?mid=a30402000000&amp;bid=0030</a:t>
            </a:r>
            <a:r>
              <a:rPr lang="de-DE" sz="1100" dirty="0" smtClean="0"/>
              <a:t> </a:t>
            </a:r>
            <a:endParaRPr lang="de-DE" sz="1100" dirty="0"/>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5000"/>
                    </a14:imgEffect>
                  </a14:imgLayer>
                </a14:imgProps>
              </a:ext>
              <a:ext uri="{28A0092B-C50C-407E-A947-70E740481C1C}">
                <a14:useLocalDpi xmlns:a14="http://schemas.microsoft.com/office/drawing/2010/main" val="0"/>
              </a:ext>
            </a:extLst>
          </a:blip>
          <a:srcRect/>
          <a:stretch>
            <a:fillRect/>
          </a:stretch>
        </p:blipFill>
        <p:spPr bwMode="auto">
          <a:xfrm>
            <a:off x="146125" y="1787123"/>
            <a:ext cx="8851751" cy="4044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Südkorea</a:t>
            </a:r>
            <a:endParaRPr lang="en-GB" sz="2400" dirty="0">
              <a:latin typeface="ScalaSansPro-Bold" pitchFamily="50" charset="0"/>
            </a:endParaRPr>
          </a:p>
        </p:txBody>
      </p:sp>
      <p:cxnSp>
        <p:nvCxnSpPr>
          <p:cNvPr id="7" name="Gerade Verbindung 6"/>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2" name="Textfeld 1"/>
          <p:cNvSpPr txBox="1"/>
          <p:nvPr/>
        </p:nvSpPr>
        <p:spPr>
          <a:xfrm>
            <a:off x="323528" y="6021868"/>
            <a:ext cx="1800200" cy="369332"/>
          </a:xfrm>
          <a:prstGeom prst="rect">
            <a:avLst/>
          </a:prstGeom>
          <a:noFill/>
        </p:spPr>
        <p:txBody>
          <a:bodyPr wrap="square" rtlCol="0">
            <a:spAutoFit/>
          </a:bodyPr>
          <a:lstStyle/>
          <a:p>
            <a:endParaRPr lang="de-DE" dirty="0"/>
          </a:p>
        </p:txBody>
      </p:sp>
      <p:sp>
        <p:nvSpPr>
          <p:cNvPr id="8" name="Rechteck 7"/>
          <p:cNvSpPr/>
          <p:nvPr/>
        </p:nvSpPr>
        <p:spPr>
          <a:xfrm rot="20569400">
            <a:off x="7139835" y="1082114"/>
            <a:ext cx="1717714" cy="369332"/>
          </a:xfrm>
          <a:prstGeom prst="rect">
            <a:avLst/>
          </a:prstGeom>
        </p:spPr>
        <p:txBody>
          <a:bodyPr wrap="none">
            <a:spAutoFit/>
          </a:bodyPr>
          <a:lstStyle/>
          <a:p>
            <a:r>
              <a:rPr lang="de-DE" dirty="0">
                <a:solidFill>
                  <a:srgbClr val="FF0000"/>
                </a:solidFill>
              </a:rPr>
              <a:t>keine Änderung </a:t>
            </a:r>
          </a:p>
        </p:txBody>
      </p:sp>
    </p:spTree>
    <p:extLst>
      <p:ext uri="{BB962C8B-B14F-4D97-AF65-F5344CB8AC3E}">
        <p14:creationId xmlns:p14="http://schemas.microsoft.com/office/powerpoint/2010/main" val="4079330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7544" y="1556792"/>
            <a:ext cx="8208912" cy="4298613"/>
          </a:xfrm>
          <a:prstGeom prst="rect">
            <a:avLst/>
          </a:prstGeom>
          <a:noFill/>
        </p:spPr>
        <p:txBody>
          <a:bodyPr wrap="square" rtlCol="0">
            <a:spAutoFit/>
          </a:bodyPr>
          <a:lstStyle/>
          <a:p>
            <a:pPr>
              <a:spcAft>
                <a:spcPts val="200"/>
              </a:spcAft>
            </a:pPr>
            <a:r>
              <a:rPr lang="de-DE" sz="2000" b="1" dirty="0" smtClean="0"/>
              <a:t>Maßnahmen</a:t>
            </a:r>
            <a:endParaRPr lang="de-DE" sz="2000" dirty="0"/>
          </a:p>
          <a:p>
            <a:pPr marL="342900" indent="-342900">
              <a:spcAft>
                <a:spcPts val="200"/>
              </a:spcAft>
              <a:buFont typeface="Arial" panose="020B0604020202020204" pitchFamily="34" charset="0"/>
              <a:buChar char="•"/>
            </a:pPr>
            <a:r>
              <a:rPr lang="en-US" sz="2000" b="1" dirty="0" err="1" smtClean="0"/>
              <a:t>Neue</a:t>
            </a:r>
            <a:r>
              <a:rPr lang="en-US" sz="2000" b="1" dirty="0" smtClean="0"/>
              <a:t> “special care zone” in </a:t>
            </a:r>
            <a:r>
              <a:rPr lang="en-US" sz="2000" b="1" dirty="0" err="1" smtClean="0"/>
              <a:t>Gyeongsan</a:t>
            </a:r>
            <a:r>
              <a:rPr lang="en-US" sz="2000" b="1" dirty="0" smtClean="0"/>
              <a:t>:  </a:t>
            </a:r>
            <a:r>
              <a:rPr lang="en-US" sz="2000" b="1" dirty="0" err="1" smtClean="0"/>
              <a:t>Priorisierung</a:t>
            </a:r>
            <a:r>
              <a:rPr lang="en-US" sz="2000" b="1" dirty="0" smtClean="0"/>
              <a:t> von </a:t>
            </a:r>
            <a:r>
              <a:rPr lang="en-US" sz="2000" b="1" dirty="0" err="1" smtClean="0"/>
              <a:t>Resourzen</a:t>
            </a:r>
            <a:r>
              <a:rPr lang="en-US" sz="2000" b="1" dirty="0" smtClean="0"/>
              <a:t> (</a:t>
            </a:r>
            <a:r>
              <a:rPr lang="en-US" sz="2000" b="1" dirty="0" err="1" smtClean="0"/>
              <a:t>z.B</a:t>
            </a:r>
            <a:r>
              <a:rPr lang="en-US" sz="2000" b="1" dirty="0" smtClean="0"/>
              <a:t>. </a:t>
            </a:r>
            <a:r>
              <a:rPr lang="en-US" sz="2000" b="1" dirty="0" err="1" smtClean="0"/>
              <a:t>Masken</a:t>
            </a:r>
            <a:r>
              <a:rPr lang="en-US" sz="2000" b="1" dirty="0" smtClean="0"/>
              <a:t>) </a:t>
            </a:r>
            <a:r>
              <a:rPr lang="en-US" sz="2000" b="1" dirty="0" err="1" smtClean="0"/>
              <a:t>sowie</a:t>
            </a:r>
            <a:r>
              <a:rPr lang="en-US" sz="2000" b="1" dirty="0" smtClean="0"/>
              <a:t> </a:t>
            </a:r>
            <a:r>
              <a:rPr lang="en-US" sz="2000" b="1" dirty="0" err="1" smtClean="0"/>
              <a:t>Reisewarnungen</a:t>
            </a:r>
            <a:r>
              <a:rPr lang="en-US" sz="2000" b="1" dirty="0" smtClean="0"/>
              <a:t> f</a:t>
            </a:r>
          </a:p>
          <a:p>
            <a:pPr marL="342900" indent="-342900">
              <a:spcAft>
                <a:spcPts val="200"/>
              </a:spcAft>
              <a:buFont typeface="Arial" panose="020B0604020202020204" pitchFamily="34" charset="0"/>
              <a:buChar char="•"/>
            </a:pPr>
            <a:r>
              <a:rPr lang="en-US" sz="2000" b="1" dirty="0" smtClean="0"/>
              <a:t>Initiative von der </a:t>
            </a:r>
            <a:r>
              <a:rPr lang="en-US" sz="2000" b="1" dirty="0" err="1" smtClean="0"/>
              <a:t>Regierung</a:t>
            </a:r>
            <a:r>
              <a:rPr lang="en-US" sz="2000" b="1" dirty="0" smtClean="0"/>
              <a:t>: “Alerts” auf </a:t>
            </a:r>
            <a:r>
              <a:rPr lang="en-US" sz="2000" b="1" dirty="0" err="1" smtClean="0"/>
              <a:t>Handys</a:t>
            </a:r>
            <a:r>
              <a:rPr lang="en-US" sz="2000" b="1" dirty="0" smtClean="0"/>
              <a:t> </a:t>
            </a:r>
            <a:r>
              <a:rPr lang="en-US" sz="2000" b="1" dirty="0" err="1" smtClean="0"/>
              <a:t>geschickt</a:t>
            </a:r>
            <a:r>
              <a:rPr lang="en-US" sz="2000" b="1" dirty="0" smtClean="0"/>
              <a:t>, die </a:t>
            </a:r>
            <a:r>
              <a:rPr lang="en-US" sz="2000" b="1" dirty="0" err="1" smtClean="0"/>
              <a:t>über</a:t>
            </a:r>
            <a:r>
              <a:rPr lang="en-US" sz="2000" b="1" dirty="0" smtClean="0"/>
              <a:t> </a:t>
            </a:r>
            <a:r>
              <a:rPr lang="en-US" sz="2000" b="1" dirty="0" err="1" smtClean="0"/>
              <a:t>bestätigte</a:t>
            </a:r>
            <a:r>
              <a:rPr lang="en-US" sz="2000" b="1" dirty="0" smtClean="0"/>
              <a:t> </a:t>
            </a:r>
            <a:r>
              <a:rPr lang="en-US" sz="2000" b="1" dirty="0" err="1" smtClean="0"/>
              <a:t>Fälle</a:t>
            </a:r>
            <a:r>
              <a:rPr lang="en-US" sz="2000" b="1" dirty="0" smtClean="0"/>
              <a:t> </a:t>
            </a:r>
            <a:r>
              <a:rPr lang="en-US" sz="2000" b="1" dirty="0" err="1" smtClean="0"/>
              <a:t>informieren</a:t>
            </a:r>
            <a:r>
              <a:rPr lang="en-US" sz="2000" b="1" dirty="0" smtClean="0"/>
              <a:t> (</a:t>
            </a:r>
            <a:r>
              <a:rPr lang="en-US" sz="2000" b="1" dirty="0" err="1" smtClean="0"/>
              <a:t>z.B</a:t>
            </a:r>
            <a:r>
              <a:rPr lang="en-US" sz="2000" b="1" dirty="0" smtClean="0"/>
              <a:t>. </a:t>
            </a:r>
            <a:r>
              <a:rPr lang="en-US" sz="2000" b="1" dirty="0" err="1" smtClean="0"/>
              <a:t>Standorte</a:t>
            </a:r>
            <a:r>
              <a:rPr lang="en-US" sz="2000" b="1" dirty="0" smtClean="0"/>
              <a:t>)</a:t>
            </a:r>
          </a:p>
          <a:p>
            <a:pPr marL="342900" indent="-342900">
              <a:spcAft>
                <a:spcPts val="200"/>
              </a:spcAft>
              <a:buFont typeface="Arial" panose="020B0604020202020204" pitchFamily="34" charset="0"/>
              <a:buChar char="•"/>
            </a:pPr>
            <a:r>
              <a:rPr lang="en-US" sz="2000" b="1" dirty="0" smtClean="0"/>
              <a:t>Drive-Through </a:t>
            </a:r>
            <a:r>
              <a:rPr lang="en-US" sz="2000" b="1" dirty="0" err="1" smtClean="0"/>
              <a:t>Stationen</a:t>
            </a:r>
            <a:r>
              <a:rPr lang="en-US" sz="2000" b="1" dirty="0" smtClean="0"/>
              <a:t> Testing</a:t>
            </a:r>
            <a:endParaRPr lang="en-US" sz="2000" b="1" dirty="0"/>
          </a:p>
          <a:p>
            <a:pPr marL="342900" indent="-342900">
              <a:spcAft>
                <a:spcPts val="200"/>
              </a:spcAft>
              <a:buFont typeface="Arial" panose="020B0604020202020204" pitchFamily="34" charset="0"/>
              <a:buChar char="•"/>
            </a:pPr>
            <a:r>
              <a:rPr lang="en-US" sz="2000" dirty="0" smtClean="0"/>
              <a:t>Der </a:t>
            </a:r>
            <a:r>
              <a:rPr lang="en-US" sz="2000" dirty="0" err="1" smtClean="0"/>
              <a:t>Präsident</a:t>
            </a:r>
            <a:r>
              <a:rPr lang="en-US" sz="2000" dirty="0" smtClean="0"/>
              <a:t> hat die </a:t>
            </a:r>
            <a:r>
              <a:rPr lang="en-US" sz="2000" dirty="0" err="1" smtClean="0"/>
              <a:t>höchste</a:t>
            </a:r>
            <a:r>
              <a:rPr lang="en-US" sz="2000" dirty="0" smtClean="0"/>
              <a:t> </a:t>
            </a:r>
            <a:r>
              <a:rPr lang="en-US" sz="2000" dirty="0" err="1" smtClean="0"/>
              <a:t>Krisenalarmstufe</a:t>
            </a:r>
            <a:r>
              <a:rPr lang="en-US" sz="2000" dirty="0" smtClean="0"/>
              <a:t> </a:t>
            </a:r>
            <a:r>
              <a:rPr lang="en-US" sz="2000" dirty="0" err="1" smtClean="0"/>
              <a:t>ausgerufen</a:t>
            </a:r>
            <a:endParaRPr lang="en-US" sz="2000" dirty="0" smtClean="0"/>
          </a:p>
          <a:p>
            <a:pPr marL="342900" indent="-342900">
              <a:spcAft>
                <a:spcPts val="200"/>
              </a:spcAft>
              <a:buFont typeface="Arial" panose="020B0604020202020204" pitchFamily="34" charset="0"/>
              <a:buChar char="•"/>
            </a:pPr>
            <a:r>
              <a:rPr lang="de-DE" sz="2000" dirty="0" smtClean="0"/>
              <a:t>Mehrere Länder haben Einreiseverbote und Reisebeschränkungen für Reisende aus Südkorea verhängt</a:t>
            </a:r>
          </a:p>
          <a:p>
            <a:pPr marL="342900" indent="-342900">
              <a:spcAft>
                <a:spcPts val="200"/>
              </a:spcAft>
              <a:buFont typeface="Arial" panose="020B0604020202020204" pitchFamily="34" charset="0"/>
              <a:buChar char="•"/>
            </a:pPr>
            <a:r>
              <a:rPr lang="de-DE" sz="2000" dirty="0" smtClean="0"/>
              <a:t>Mehrere Bildungseinrichtungen , Schulen und Kitas sind vorübergehend geschlossen</a:t>
            </a:r>
          </a:p>
          <a:p>
            <a:pPr marL="342900" indent="-342900">
              <a:spcAft>
                <a:spcPts val="200"/>
              </a:spcAft>
              <a:buFont typeface="Arial" panose="020B0604020202020204" pitchFamily="34" charset="0"/>
              <a:buChar char="•"/>
            </a:pPr>
            <a:r>
              <a:rPr lang="de-DE" sz="2000" dirty="0" smtClean="0"/>
              <a:t>Große </a:t>
            </a:r>
            <a:r>
              <a:rPr lang="de-DE" sz="2000" dirty="0"/>
              <a:t>Kirchen haben Gottesdienste eingestellt</a:t>
            </a:r>
          </a:p>
          <a:p>
            <a:pPr marL="342900" indent="-342900">
              <a:spcAft>
                <a:spcPts val="200"/>
              </a:spcAft>
              <a:buFont typeface="Arial" panose="020B0604020202020204" pitchFamily="34" charset="0"/>
              <a:buChar char="•"/>
            </a:pPr>
            <a:r>
              <a:rPr lang="de-DE" sz="2000" dirty="0" smtClean="0"/>
              <a:t>Schutzmaskenmangel</a:t>
            </a:r>
            <a:endParaRPr lang="de-DE" sz="1600" dirty="0" smtClean="0"/>
          </a:p>
        </p:txBody>
      </p:sp>
      <p:sp>
        <p:nvSpPr>
          <p:cNvPr id="3" name="Textfeld 2"/>
          <p:cNvSpPr txBox="1"/>
          <p:nvPr/>
        </p:nvSpPr>
        <p:spPr>
          <a:xfrm>
            <a:off x="11297" y="5855405"/>
            <a:ext cx="7992888" cy="954107"/>
          </a:xfrm>
          <a:prstGeom prst="rect">
            <a:avLst/>
          </a:prstGeom>
          <a:noFill/>
        </p:spPr>
        <p:txBody>
          <a:bodyPr wrap="square" rtlCol="0">
            <a:spAutoFit/>
          </a:bodyPr>
          <a:lstStyle/>
          <a:p>
            <a:r>
              <a:rPr lang="de-DE" sz="800" dirty="0" smtClean="0"/>
              <a:t>Quellen</a:t>
            </a:r>
            <a:r>
              <a:rPr lang="de-DE" sz="800" dirty="0"/>
              <a:t>: </a:t>
            </a:r>
            <a:endParaRPr lang="de-DE" sz="800" dirty="0" smtClean="0"/>
          </a:p>
          <a:p>
            <a:r>
              <a:rPr lang="de-DE" sz="800" dirty="0" smtClean="0"/>
              <a:t>Channel </a:t>
            </a:r>
            <a:r>
              <a:rPr lang="de-DE" sz="800" dirty="0"/>
              <a:t>News </a:t>
            </a:r>
            <a:r>
              <a:rPr lang="de-DE" sz="800" dirty="0" err="1"/>
              <a:t>Asia</a:t>
            </a:r>
            <a:r>
              <a:rPr lang="de-DE" sz="800" dirty="0"/>
              <a:t>: </a:t>
            </a:r>
            <a:r>
              <a:rPr lang="de-DE" sz="800" dirty="0">
                <a:hlinkClick r:id="rId3"/>
              </a:rPr>
              <a:t>https://</a:t>
            </a:r>
            <a:r>
              <a:rPr lang="de-DE" sz="800" dirty="0" smtClean="0">
                <a:hlinkClick r:id="rId3"/>
              </a:rPr>
              <a:t>www.channelnewsasia.com/news/asia/covid19-south-korea-new-cases-deaths-coronavirus-gyeongsan-12503880</a:t>
            </a:r>
            <a:endParaRPr lang="de-DE" sz="800" dirty="0" smtClean="0"/>
          </a:p>
          <a:p>
            <a:r>
              <a:rPr lang="de-DE" sz="800" dirty="0" smtClean="0"/>
              <a:t>CNN</a:t>
            </a:r>
            <a:r>
              <a:rPr lang="de-DE" sz="800" dirty="0"/>
              <a:t>: </a:t>
            </a:r>
            <a:r>
              <a:rPr lang="de-DE" sz="800" dirty="0">
                <a:hlinkClick r:id="rId4"/>
              </a:rPr>
              <a:t>https://</a:t>
            </a:r>
            <a:r>
              <a:rPr lang="de-DE" sz="800" dirty="0" smtClean="0">
                <a:hlinkClick r:id="rId4"/>
              </a:rPr>
              <a:t>edition.cnn.com/2020/03/02/asia/coronavirus-drive-through-south-korea-hnk-intl/index.html</a:t>
            </a:r>
            <a:endParaRPr lang="de-DE" sz="800" dirty="0" smtClean="0"/>
          </a:p>
          <a:p>
            <a:r>
              <a:rPr lang="de-DE" sz="800" dirty="0" smtClean="0"/>
              <a:t>BBC News: </a:t>
            </a:r>
            <a:r>
              <a:rPr lang="de-DE" sz="800" dirty="0" smtClean="0">
                <a:hlinkClick r:id="rId5"/>
              </a:rPr>
              <a:t>https</a:t>
            </a:r>
            <a:r>
              <a:rPr lang="de-DE" sz="800" dirty="0">
                <a:hlinkClick r:id="rId5"/>
              </a:rPr>
              <a:t>://</a:t>
            </a:r>
            <a:r>
              <a:rPr lang="de-DE" sz="800" dirty="0" smtClean="0">
                <a:hlinkClick r:id="rId5"/>
              </a:rPr>
              <a:t>www.bbc.com/news/world-asia-51733145</a:t>
            </a:r>
            <a:endParaRPr lang="de-DE" sz="800" dirty="0" smtClean="0"/>
          </a:p>
          <a:p>
            <a:r>
              <a:rPr lang="de-DE" sz="800" dirty="0" smtClean="0"/>
              <a:t>International SOS:  </a:t>
            </a:r>
            <a:r>
              <a:rPr lang="de-DE" sz="800" dirty="0" smtClean="0">
                <a:hlinkClick r:id="rId6"/>
              </a:rPr>
              <a:t>https://www.internationalsos.com/pandemic-sites/pandemic/home/2019-ncov/ncov-travel-restrictions-flight-operations-and-screening</a:t>
            </a:r>
            <a:endParaRPr lang="de-DE" sz="800" dirty="0" smtClean="0"/>
          </a:p>
          <a:p>
            <a:r>
              <a:rPr lang="de-DE" sz="800" dirty="0" err="1" smtClean="0"/>
              <a:t>Straits</a:t>
            </a:r>
            <a:r>
              <a:rPr lang="de-DE" sz="800" dirty="0" smtClean="0"/>
              <a:t> </a:t>
            </a:r>
            <a:r>
              <a:rPr lang="de-DE" sz="800" dirty="0"/>
              <a:t>Times: </a:t>
            </a:r>
            <a:r>
              <a:rPr lang="de-DE" sz="800" dirty="0">
                <a:hlinkClick r:id="rId7"/>
              </a:rPr>
              <a:t>https://</a:t>
            </a:r>
            <a:r>
              <a:rPr lang="de-DE" sz="800" dirty="0" smtClean="0">
                <a:hlinkClick r:id="rId7"/>
              </a:rPr>
              <a:t>www.straitstimes.com/asia/east-asia/coronavirus-south-korea-reports-516-new-cases-bringing-total-to-5328</a:t>
            </a:r>
            <a:endParaRPr lang="de-DE" sz="800" dirty="0" smtClean="0"/>
          </a:p>
          <a:p>
            <a:endParaRPr lang="de-DE" sz="800" dirty="0" smtClean="0"/>
          </a:p>
        </p:txBody>
      </p:sp>
      <p:sp>
        <p:nvSpPr>
          <p:cNvPr id="6"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Südkorea</a:t>
            </a:r>
            <a:endParaRPr lang="en-GB" sz="2400" dirty="0">
              <a:latin typeface="ScalaSansPro-Bold" pitchFamily="50" charset="0"/>
            </a:endParaRPr>
          </a:p>
        </p:txBody>
      </p:sp>
      <p:cxnSp>
        <p:nvCxnSpPr>
          <p:cNvPr id="7" name="Gerade Verbindung 6"/>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471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012160" y="6371658"/>
            <a:ext cx="2808312" cy="369332"/>
          </a:xfrm>
          <a:prstGeom prst="rect">
            <a:avLst/>
          </a:prstGeom>
          <a:noFill/>
        </p:spPr>
        <p:txBody>
          <a:bodyPr wrap="square" rtlCol="0">
            <a:spAutoFit/>
          </a:bodyPr>
          <a:lstStyle/>
          <a:p>
            <a:r>
              <a:rPr lang="de-DE" dirty="0" smtClean="0"/>
              <a:t>Stand: 04.03, Quelle, KCDC</a:t>
            </a:r>
            <a:endParaRPr lang="de-D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00" y="590710"/>
            <a:ext cx="8258400" cy="5676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3014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940064" y="6372036"/>
            <a:ext cx="2736392" cy="369332"/>
          </a:xfrm>
          <a:prstGeom prst="rect">
            <a:avLst/>
          </a:prstGeom>
          <a:noFill/>
        </p:spPr>
        <p:txBody>
          <a:bodyPr wrap="square" rtlCol="0">
            <a:spAutoFit/>
          </a:bodyPr>
          <a:lstStyle/>
          <a:p>
            <a:r>
              <a:rPr lang="de-DE" dirty="0" smtClean="0"/>
              <a:t>Stand: 04.03., Quelle, KCDC</a:t>
            </a:r>
            <a:endParaRPr lang="de-D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00" y="627856"/>
            <a:ext cx="8258400" cy="5602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5204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p:cNvSpPr>
            <a:spLocks noGrp="1"/>
          </p:cNvSpPr>
          <p:nvPr>
            <p:ph idx="4294967295"/>
          </p:nvPr>
        </p:nvSpPr>
        <p:spPr>
          <a:xfrm>
            <a:off x="460226" y="1196752"/>
            <a:ext cx="8280919" cy="2088232"/>
          </a:xfrm>
          <a:prstGeom prst="rect">
            <a:avLst/>
          </a:prstGeom>
        </p:spPr>
        <p:txBody>
          <a:bodyPr>
            <a:normAutofit lnSpcReduction="10000"/>
          </a:bodyPr>
          <a:lstStyle/>
          <a:p>
            <a:pPr>
              <a:spcBef>
                <a:spcPts val="0"/>
              </a:spcBef>
              <a:spcAft>
                <a:spcPts val="400"/>
              </a:spcAft>
              <a:buClrTx/>
              <a:buFont typeface="Arial" panose="020B0604020202020204" pitchFamily="34" charset="0"/>
              <a:buChar char="•"/>
            </a:pPr>
            <a:r>
              <a:rPr lang="de-DE" sz="2200" b="1" dirty="0" smtClean="0"/>
              <a:t>2.922 (586) Fälle; </a:t>
            </a:r>
            <a:r>
              <a:rPr lang="de-DE" b="1" dirty="0" smtClean="0"/>
              <a:t>92</a:t>
            </a:r>
            <a:r>
              <a:rPr lang="de-DE" sz="2200" b="1" dirty="0" smtClean="0"/>
              <a:t> (+15) Todesfälle</a:t>
            </a:r>
            <a:r>
              <a:rPr lang="de-DE" sz="2200" b="1" dirty="0"/>
              <a:t>; </a:t>
            </a:r>
            <a:r>
              <a:rPr lang="de-DE" sz="2200" b="1" dirty="0" smtClean="0"/>
              <a:t>Sterbequote: 3,1%</a:t>
            </a:r>
            <a:r>
              <a:rPr lang="de-DE" sz="2200" b="1" dirty="0" smtClean="0">
                <a:solidFill>
                  <a:srgbClr val="FF0000"/>
                </a:solidFill>
              </a:rPr>
              <a:t> </a:t>
            </a:r>
            <a:r>
              <a:rPr lang="de-DE" sz="1500" dirty="0" smtClean="0"/>
              <a:t>(BNO News: Stand 05.03, 0815)</a:t>
            </a:r>
          </a:p>
          <a:p>
            <a:pPr>
              <a:spcBef>
                <a:spcPts val="0"/>
              </a:spcBef>
              <a:spcAft>
                <a:spcPts val="400"/>
              </a:spcAft>
              <a:buClrTx/>
              <a:buFont typeface="Arial" panose="020B0604020202020204" pitchFamily="34" charset="0"/>
              <a:buChar char="•"/>
            </a:pPr>
            <a:r>
              <a:rPr lang="de-DE" sz="2000" dirty="0" smtClean="0"/>
              <a:t>Mehrheit der Fälle in </a:t>
            </a:r>
            <a:r>
              <a:rPr lang="de-DE" sz="2000" b="1" dirty="0" smtClean="0"/>
              <a:t>Teheran</a:t>
            </a:r>
            <a:r>
              <a:rPr lang="de-DE" sz="2000" dirty="0" smtClean="0"/>
              <a:t> (n=1296, 44,4%) gefolgt von </a:t>
            </a:r>
            <a:r>
              <a:rPr lang="de-DE" sz="2000" b="1" dirty="0" err="1" smtClean="0"/>
              <a:t>Ghom</a:t>
            </a:r>
            <a:r>
              <a:rPr lang="de-DE" sz="2000" dirty="0" smtClean="0"/>
              <a:t> (n=354, 12,1%) </a:t>
            </a:r>
            <a:r>
              <a:rPr lang="de-DE" sz="1500" dirty="0" smtClean="0"/>
              <a:t>(Stand 04.03)</a:t>
            </a:r>
          </a:p>
          <a:p>
            <a:pPr>
              <a:spcBef>
                <a:spcPts val="0"/>
              </a:spcBef>
              <a:buClrTx/>
              <a:buFont typeface="Arial" panose="020B0604020202020204" pitchFamily="34" charset="0"/>
              <a:buChar char="•"/>
            </a:pPr>
            <a:r>
              <a:rPr lang="de-DE" sz="2000" b="1" dirty="0" smtClean="0"/>
              <a:t>23 Abgeordnete an COVID-19 erkrankt</a:t>
            </a:r>
          </a:p>
          <a:p>
            <a:pPr lvl="1">
              <a:spcBef>
                <a:spcPts val="0"/>
              </a:spcBef>
              <a:buClrTx/>
              <a:buFont typeface="Arial" panose="020B0604020202020204" pitchFamily="34" charset="0"/>
              <a:buChar char="•"/>
            </a:pPr>
            <a:r>
              <a:rPr lang="de-DE" sz="1800" dirty="0"/>
              <a:t>Berater </a:t>
            </a:r>
            <a:r>
              <a:rPr lang="de-DE" sz="1800" dirty="0" smtClean="0"/>
              <a:t>von Ajatollah Ali Khamenei sowie </a:t>
            </a:r>
            <a:r>
              <a:rPr lang="de-DE" sz="1800" dirty="0"/>
              <a:t>einer der Chefs der Justiz </a:t>
            </a:r>
            <a:r>
              <a:rPr lang="de-DE" sz="1800" dirty="0" smtClean="0"/>
              <a:t>sind an </a:t>
            </a:r>
            <a:r>
              <a:rPr lang="de-DE" sz="1800" dirty="0"/>
              <a:t>den Folgen des Virus </a:t>
            </a:r>
            <a:r>
              <a:rPr lang="de-DE" sz="1800" dirty="0" smtClean="0"/>
              <a:t>gestorben </a:t>
            </a:r>
            <a:r>
              <a:rPr lang="de-DE" sz="900" dirty="0" smtClean="0"/>
              <a:t>(</a:t>
            </a:r>
            <a:r>
              <a:rPr lang="de-DE" sz="900" dirty="0" smtClean="0">
                <a:hlinkClick r:id="rId3"/>
              </a:rPr>
              <a:t>https</a:t>
            </a:r>
            <a:r>
              <a:rPr lang="de-DE" sz="900" dirty="0">
                <a:hlinkClick r:id="rId3"/>
              </a:rPr>
              <a:t>://</a:t>
            </a:r>
            <a:r>
              <a:rPr lang="de-DE" sz="900" dirty="0" smtClean="0">
                <a:hlinkClick r:id="rId3"/>
              </a:rPr>
              <a:t>www.spiegel.de/politik/ausland/coronavirus-23-abgeordnete-in-iran-sollen-an-covid-19-erkrankt-sein-a-4f3a0596-c32d-41cb-82fd-fbdb99738629</a:t>
            </a:r>
            <a:r>
              <a:rPr lang="de-DE" sz="900" dirty="0" smtClean="0"/>
              <a:t>)</a:t>
            </a:r>
            <a:endParaRPr lang="de-DE" sz="900" dirty="0"/>
          </a:p>
          <a:p>
            <a:pPr lvl="1">
              <a:spcBef>
                <a:spcPts val="0"/>
              </a:spcBef>
              <a:buClrTx/>
              <a:buFont typeface="Arial" panose="020B0604020202020204" pitchFamily="34" charset="0"/>
              <a:buChar char="•"/>
            </a:pPr>
            <a:endParaRPr lang="de-DE" sz="1500" dirty="0" smtClean="0"/>
          </a:p>
          <a:p>
            <a:pPr>
              <a:spcBef>
                <a:spcPts val="0"/>
              </a:spcBef>
              <a:buClrTx/>
              <a:buFont typeface="Arial" panose="020B0604020202020204" pitchFamily="34" charset="0"/>
              <a:buChar char="•"/>
            </a:pPr>
            <a:endParaRPr lang="de-DE" sz="1500" dirty="0" smtClean="0"/>
          </a:p>
          <a:p>
            <a:pPr marL="0" indent="0">
              <a:buClrTx/>
              <a:buNone/>
            </a:pPr>
            <a:endParaRPr lang="de-DE" sz="2000" dirty="0"/>
          </a:p>
        </p:txBody>
      </p:sp>
      <p:sp>
        <p:nvSpPr>
          <p:cNvPr id="3" name="AutoShape 2" descr="Bildergebnis für Qom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Iran</a:t>
            </a:r>
            <a:endParaRPr lang="en-GB" sz="2400" dirty="0">
              <a:latin typeface="ScalaSansPro-Bold" pitchFamily="50" charset="0"/>
            </a:endParaRPr>
          </a:p>
        </p:txBody>
      </p:sp>
      <p:cxnSp>
        <p:nvCxnSpPr>
          <p:cNvPr id="13" name="Gerade Verbindung 12"/>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graphicFrame>
        <p:nvGraphicFramePr>
          <p:cNvPr id="10" name="Diagramm 9"/>
          <p:cNvGraphicFramePr>
            <a:graphicFrameLocks/>
          </p:cNvGraphicFramePr>
          <p:nvPr>
            <p:extLst>
              <p:ext uri="{D42A27DB-BD31-4B8C-83A1-F6EECF244321}">
                <p14:modId xmlns:p14="http://schemas.microsoft.com/office/powerpoint/2010/main" val="1424534251"/>
              </p:ext>
            </p:extLst>
          </p:nvPr>
        </p:nvGraphicFramePr>
        <p:xfrm>
          <a:off x="5220072" y="3314878"/>
          <a:ext cx="3689003" cy="3309760"/>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uppieren 1"/>
          <p:cNvGrpSpPr/>
          <p:nvPr/>
        </p:nvGrpSpPr>
        <p:grpSpPr>
          <a:xfrm>
            <a:off x="323528" y="3556489"/>
            <a:ext cx="4678742" cy="2937500"/>
            <a:chOff x="412867" y="3371820"/>
            <a:chExt cx="4678742" cy="2937500"/>
          </a:xfrm>
        </p:grpSpPr>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5709" y="4896051"/>
              <a:ext cx="148590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867" y="3371820"/>
              <a:ext cx="3181407" cy="293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Textfeld 4"/>
          <p:cNvSpPr txBox="1"/>
          <p:nvPr/>
        </p:nvSpPr>
        <p:spPr>
          <a:xfrm>
            <a:off x="144205" y="6464369"/>
            <a:ext cx="5075867" cy="276999"/>
          </a:xfrm>
          <a:prstGeom prst="rect">
            <a:avLst/>
          </a:prstGeom>
          <a:noFill/>
        </p:spPr>
        <p:txBody>
          <a:bodyPr wrap="square" rtlCol="0">
            <a:spAutoFit/>
          </a:bodyPr>
          <a:lstStyle/>
          <a:p>
            <a:r>
              <a:rPr lang="de-DE" sz="1200" dirty="0"/>
              <a:t>Quelle: </a:t>
            </a:r>
            <a:r>
              <a:rPr lang="de-DE" sz="1200" dirty="0">
                <a:hlinkClick r:id="rId7"/>
              </a:rPr>
              <a:t>https://</a:t>
            </a:r>
            <a:r>
              <a:rPr lang="de-DE" sz="1200" dirty="0" smtClean="0">
                <a:hlinkClick r:id="rId7"/>
              </a:rPr>
              <a:t>en.wikipedia.org/wiki/2020_coronavirus_outbreak_in_Iran</a:t>
            </a:r>
            <a:endParaRPr lang="de-DE" sz="1200" dirty="0"/>
          </a:p>
        </p:txBody>
      </p:sp>
    </p:spTree>
    <p:extLst>
      <p:ext uri="{BB962C8B-B14F-4D97-AF65-F5344CB8AC3E}">
        <p14:creationId xmlns:p14="http://schemas.microsoft.com/office/powerpoint/2010/main" val="1406157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p:cNvSpPr>
            <a:spLocks noGrp="1"/>
          </p:cNvSpPr>
          <p:nvPr>
            <p:ph idx="4294967295"/>
          </p:nvPr>
        </p:nvSpPr>
        <p:spPr>
          <a:xfrm>
            <a:off x="457200" y="1124744"/>
            <a:ext cx="8280919" cy="1008112"/>
          </a:xfrm>
          <a:prstGeom prst="rect">
            <a:avLst/>
          </a:prstGeom>
        </p:spPr>
        <p:txBody>
          <a:bodyPr>
            <a:normAutofit/>
          </a:bodyPr>
          <a:lstStyle/>
          <a:p>
            <a:pPr marL="0" indent="0">
              <a:lnSpc>
                <a:spcPct val="134000"/>
              </a:lnSpc>
              <a:spcBef>
                <a:spcPts val="0"/>
              </a:spcBef>
              <a:buClrTx/>
              <a:buNone/>
            </a:pPr>
            <a:r>
              <a:rPr lang="de-DE" sz="2000" b="1" dirty="0" smtClean="0"/>
              <a:t>Importierte Fälle aus dem Iran</a:t>
            </a:r>
            <a:endParaRPr lang="de-DE" sz="2000" dirty="0" smtClean="0"/>
          </a:p>
          <a:p>
            <a:pPr>
              <a:buClrTx/>
              <a:buFont typeface="Arial" panose="020B0604020202020204" pitchFamily="34" charset="0"/>
              <a:buChar char="•"/>
            </a:pPr>
            <a:r>
              <a:rPr lang="de-DE" sz="2000" dirty="0" smtClean="0"/>
              <a:t>wenig frei verfügbare Informationen bezüglich Region zu finden</a:t>
            </a:r>
          </a:p>
        </p:txBody>
      </p:sp>
      <p:sp>
        <p:nvSpPr>
          <p:cNvPr id="3" name="AutoShape 2" descr="Bildergebnis für Qom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extfeld 1"/>
          <p:cNvSpPr txBox="1"/>
          <p:nvPr/>
        </p:nvSpPr>
        <p:spPr>
          <a:xfrm>
            <a:off x="522698" y="6313041"/>
            <a:ext cx="5796136" cy="430887"/>
          </a:xfrm>
          <a:prstGeom prst="rect">
            <a:avLst/>
          </a:prstGeom>
          <a:noFill/>
        </p:spPr>
        <p:txBody>
          <a:bodyPr wrap="square" rtlCol="0">
            <a:spAutoFit/>
          </a:bodyPr>
          <a:lstStyle/>
          <a:p>
            <a:r>
              <a:rPr lang="de-DE" sz="1100" dirty="0" smtClean="0">
                <a:solidFill>
                  <a:prstClr val="black"/>
                </a:solidFill>
              </a:rPr>
              <a:t>Quelle: </a:t>
            </a:r>
          </a:p>
          <a:p>
            <a:r>
              <a:rPr lang="de-DE" sz="1100" dirty="0" err="1" smtClean="0">
                <a:solidFill>
                  <a:prstClr val="black"/>
                </a:solidFill>
              </a:rPr>
              <a:t>Coronavirus</a:t>
            </a:r>
            <a:r>
              <a:rPr lang="de-DE" sz="1100" dirty="0" smtClean="0">
                <a:solidFill>
                  <a:prstClr val="black"/>
                </a:solidFill>
              </a:rPr>
              <a:t> </a:t>
            </a:r>
            <a:r>
              <a:rPr lang="de-DE" sz="1100" dirty="0" err="1" smtClean="0">
                <a:solidFill>
                  <a:prstClr val="black"/>
                </a:solidFill>
              </a:rPr>
              <a:t>outbreak</a:t>
            </a:r>
            <a:r>
              <a:rPr lang="de-DE" sz="1100" dirty="0" smtClean="0">
                <a:solidFill>
                  <a:prstClr val="black"/>
                </a:solidFill>
              </a:rPr>
              <a:t> in Iran: </a:t>
            </a:r>
            <a:r>
              <a:rPr lang="de-DE" sz="1100" dirty="0" smtClean="0">
                <a:solidFill>
                  <a:prstClr val="black"/>
                </a:solidFill>
                <a:hlinkClick r:id="rId3"/>
              </a:rPr>
              <a:t>https://en.wikipedia.org/wiki/2020_coronavirus_outbreak_in_Iran</a:t>
            </a:r>
            <a:endParaRPr lang="de-DE" sz="1100" dirty="0">
              <a:solidFill>
                <a:prstClr val="black"/>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40" y="2150044"/>
            <a:ext cx="5758852" cy="3871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4932040" y="6021288"/>
            <a:ext cx="1368152" cy="369332"/>
          </a:xfrm>
          <a:prstGeom prst="rect">
            <a:avLst/>
          </a:prstGeom>
          <a:noFill/>
        </p:spPr>
        <p:txBody>
          <a:bodyPr wrap="square" rtlCol="0">
            <a:spAutoFit/>
          </a:bodyPr>
          <a:lstStyle/>
          <a:p>
            <a:r>
              <a:rPr lang="de-DE" dirty="0" smtClean="0"/>
              <a:t>Stand 03.03</a:t>
            </a:r>
            <a:endParaRPr lang="de-DE" dirty="0"/>
          </a:p>
        </p:txBody>
      </p:sp>
      <p:sp>
        <p:nvSpPr>
          <p:cNvPr id="8"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Iran</a:t>
            </a:r>
            <a:endParaRPr lang="en-GB" sz="2400" dirty="0">
              <a:latin typeface="ScalaSansPro-Bold" pitchFamily="50" charset="0"/>
            </a:endParaRPr>
          </a:p>
        </p:txBody>
      </p:sp>
      <p:cxnSp>
        <p:nvCxnSpPr>
          <p:cNvPr id="11" name="Gerade Verbindung 10"/>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rot="20569400">
            <a:off x="7139835" y="1082114"/>
            <a:ext cx="1717714" cy="369332"/>
          </a:xfrm>
          <a:prstGeom prst="rect">
            <a:avLst/>
          </a:prstGeom>
        </p:spPr>
        <p:txBody>
          <a:bodyPr wrap="none">
            <a:spAutoFit/>
          </a:bodyPr>
          <a:lstStyle/>
          <a:p>
            <a:r>
              <a:rPr lang="de-DE" dirty="0">
                <a:solidFill>
                  <a:srgbClr val="FF0000"/>
                </a:solidFill>
              </a:rPr>
              <a:t>keine Änderung </a:t>
            </a:r>
          </a:p>
        </p:txBody>
      </p:sp>
    </p:spTree>
    <p:extLst>
      <p:ext uri="{BB962C8B-B14F-4D97-AF65-F5344CB8AC3E}">
        <p14:creationId xmlns:p14="http://schemas.microsoft.com/office/powerpoint/2010/main" val="2460257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p:cNvSpPr>
            <a:spLocks noGrp="1"/>
          </p:cNvSpPr>
          <p:nvPr>
            <p:ph idx="4294967295"/>
          </p:nvPr>
        </p:nvSpPr>
        <p:spPr>
          <a:xfrm>
            <a:off x="457200" y="1124744"/>
            <a:ext cx="8280919" cy="3528392"/>
          </a:xfrm>
          <a:prstGeom prst="rect">
            <a:avLst/>
          </a:prstGeom>
        </p:spPr>
        <p:txBody>
          <a:bodyPr>
            <a:noAutofit/>
          </a:bodyPr>
          <a:lstStyle/>
          <a:p>
            <a:pPr marL="0" indent="0">
              <a:spcBef>
                <a:spcPts val="0"/>
              </a:spcBef>
              <a:spcAft>
                <a:spcPts val="400"/>
              </a:spcAft>
              <a:buClrTx/>
              <a:buNone/>
            </a:pPr>
            <a:r>
              <a:rPr lang="de-DE" sz="2000" b="1" dirty="0" smtClean="0"/>
              <a:t>Maßnahmen</a:t>
            </a:r>
            <a:endParaRPr lang="de-DE" sz="2000" dirty="0" smtClean="0"/>
          </a:p>
          <a:p>
            <a:pPr>
              <a:spcBef>
                <a:spcPts val="0"/>
              </a:spcBef>
              <a:spcAft>
                <a:spcPts val="400"/>
              </a:spcAft>
              <a:buClrTx/>
              <a:buFont typeface="Arial" panose="020B0604020202020204" pitchFamily="34" charset="0"/>
              <a:buChar char="•"/>
            </a:pPr>
            <a:r>
              <a:rPr lang="en-US" sz="2000" b="1" dirty="0" smtClean="0"/>
              <a:t>&gt; 54.000 </a:t>
            </a:r>
            <a:r>
              <a:rPr lang="en-US" sz="2000" b="1" dirty="0" err="1" smtClean="0"/>
              <a:t>Gefangene</a:t>
            </a:r>
            <a:r>
              <a:rPr lang="en-US" sz="2000" b="1" dirty="0" smtClean="0"/>
              <a:t> </a:t>
            </a:r>
            <a:r>
              <a:rPr lang="en-US" sz="2000" b="1" dirty="0" err="1" smtClean="0"/>
              <a:t>freigelassen</a:t>
            </a:r>
            <a:r>
              <a:rPr lang="en-US" sz="2000" b="1" dirty="0" smtClean="0"/>
              <a:t>, um die </a:t>
            </a:r>
            <a:r>
              <a:rPr lang="en-US" sz="2000" b="1" dirty="0" err="1" smtClean="0"/>
              <a:t>Ausbreitung</a:t>
            </a:r>
            <a:r>
              <a:rPr lang="en-US" sz="2000" b="1" dirty="0" smtClean="0"/>
              <a:t> von COVID-19 </a:t>
            </a:r>
            <a:r>
              <a:rPr lang="en-US" sz="2000" b="1" dirty="0" err="1" smtClean="0"/>
              <a:t>zu</a:t>
            </a:r>
            <a:r>
              <a:rPr lang="en-US" sz="2000" b="1" dirty="0" smtClean="0"/>
              <a:t> </a:t>
            </a:r>
            <a:r>
              <a:rPr lang="en-US" sz="2000" b="1" dirty="0" err="1" smtClean="0"/>
              <a:t>bekämpfen</a:t>
            </a:r>
            <a:endParaRPr lang="en-US" sz="2000" b="1" dirty="0" smtClean="0"/>
          </a:p>
          <a:p>
            <a:pPr>
              <a:spcBef>
                <a:spcPts val="0"/>
              </a:spcBef>
              <a:spcAft>
                <a:spcPts val="400"/>
              </a:spcAft>
              <a:buClrTx/>
              <a:buFont typeface="Arial" panose="020B0604020202020204" pitchFamily="34" charset="0"/>
              <a:buChar char="•"/>
            </a:pPr>
            <a:r>
              <a:rPr lang="en-US" sz="2000" dirty="0" smtClean="0"/>
              <a:t>300.000 Teams </a:t>
            </a:r>
            <a:r>
              <a:rPr lang="en-US" sz="2000" dirty="0" err="1" smtClean="0"/>
              <a:t>mobilisiert</a:t>
            </a:r>
            <a:r>
              <a:rPr lang="en-US" sz="2000" dirty="0" smtClean="0"/>
              <a:t> um </a:t>
            </a:r>
            <a:r>
              <a:rPr lang="en-US" sz="2000" dirty="0" err="1" smtClean="0"/>
              <a:t>Tür</a:t>
            </a:r>
            <a:r>
              <a:rPr lang="en-US" sz="2000" dirty="0" smtClean="0"/>
              <a:t> </a:t>
            </a:r>
            <a:r>
              <a:rPr lang="en-US" sz="2000" dirty="0" err="1" smtClean="0"/>
              <a:t>zu</a:t>
            </a:r>
            <a:r>
              <a:rPr lang="en-US" sz="2000" dirty="0" smtClean="0"/>
              <a:t> </a:t>
            </a:r>
            <a:r>
              <a:rPr lang="en-US" sz="2000" dirty="0" err="1" smtClean="0"/>
              <a:t>Tür</a:t>
            </a:r>
            <a:r>
              <a:rPr lang="en-US" sz="2000" dirty="0" smtClean="0"/>
              <a:t> </a:t>
            </a:r>
            <a:r>
              <a:rPr lang="en-US" sz="2000" dirty="0" err="1" smtClean="0"/>
              <a:t>Kontrollen</a:t>
            </a:r>
            <a:r>
              <a:rPr lang="en-US" sz="2000" dirty="0" smtClean="0"/>
              <a:t> </a:t>
            </a:r>
            <a:r>
              <a:rPr lang="en-US" sz="2000" dirty="0" err="1" smtClean="0"/>
              <a:t>durchzuführen</a:t>
            </a:r>
            <a:endParaRPr lang="en-US" sz="2000" dirty="0" smtClean="0"/>
          </a:p>
          <a:p>
            <a:pPr>
              <a:spcBef>
                <a:spcPts val="0"/>
              </a:spcBef>
              <a:spcAft>
                <a:spcPts val="400"/>
              </a:spcAft>
              <a:buClrTx/>
              <a:buFont typeface="Arial" panose="020B0604020202020204" pitchFamily="34" charset="0"/>
              <a:buChar char="•"/>
            </a:pPr>
            <a:r>
              <a:rPr lang="en-US" sz="2000" dirty="0" err="1" smtClean="0"/>
              <a:t>Drohnen</a:t>
            </a:r>
            <a:r>
              <a:rPr lang="en-US" sz="2000" dirty="0" smtClean="0"/>
              <a:t> </a:t>
            </a:r>
            <a:r>
              <a:rPr lang="en-US" sz="2000" dirty="0" err="1" smtClean="0"/>
              <a:t>zur</a:t>
            </a:r>
            <a:r>
              <a:rPr lang="en-US" sz="2000" dirty="0" smtClean="0"/>
              <a:t> </a:t>
            </a:r>
            <a:r>
              <a:rPr lang="en-US" sz="2000" dirty="0" err="1" smtClean="0"/>
              <a:t>Desinfektion</a:t>
            </a:r>
            <a:r>
              <a:rPr lang="en-US" sz="2000" dirty="0" smtClean="0"/>
              <a:t> von </a:t>
            </a:r>
            <a:r>
              <a:rPr lang="en-US" sz="2000" dirty="0" err="1" smtClean="0"/>
              <a:t>Straßen</a:t>
            </a:r>
            <a:r>
              <a:rPr lang="en-US" sz="2000" dirty="0" smtClean="0"/>
              <a:t> </a:t>
            </a:r>
            <a:r>
              <a:rPr lang="en-US" sz="2000" dirty="0" err="1" smtClean="0"/>
              <a:t>eingesetzt</a:t>
            </a:r>
            <a:endParaRPr lang="en-US" sz="2000" dirty="0" smtClean="0"/>
          </a:p>
          <a:p>
            <a:pPr>
              <a:spcBef>
                <a:spcPts val="0"/>
              </a:spcBef>
              <a:spcAft>
                <a:spcPts val="400"/>
              </a:spcAft>
              <a:buClrTx/>
              <a:buFont typeface="Arial" panose="020B0604020202020204" pitchFamily="34" charset="0"/>
              <a:buChar char="•"/>
            </a:pPr>
            <a:r>
              <a:rPr lang="en-US" sz="2000" dirty="0" smtClean="0"/>
              <a:t>WHO </a:t>
            </a:r>
            <a:r>
              <a:rPr lang="en-US" sz="2000" dirty="0" err="1" smtClean="0"/>
              <a:t>lieferte</a:t>
            </a:r>
            <a:r>
              <a:rPr lang="en-US" sz="2000" dirty="0" smtClean="0"/>
              <a:t> 7.5 </a:t>
            </a:r>
            <a:r>
              <a:rPr lang="en-US" sz="2000" dirty="0" err="1" smtClean="0"/>
              <a:t>Tonnen</a:t>
            </a:r>
            <a:r>
              <a:rPr lang="en-US" sz="2000" dirty="0" smtClean="0"/>
              <a:t> </a:t>
            </a:r>
            <a:r>
              <a:rPr lang="en-US" sz="2000" dirty="0" err="1" smtClean="0"/>
              <a:t>medizinisches</a:t>
            </a:r>
            <a:r>
              <a:rPr lang="en-US" sz="2000" dirty="0" smtClean="0"/>
              <a:t> Material und 1.000 Test Kits </a:t>
            </a:r>
          </a:p>
          <a:p>
            <a:pPr>
              <a:spcBef>
                <a:spcPts val="0"/>
              </a:spcBef>
              <a:spcAft>
                <a:spcPts val="400"/>
              </a:spcAft>
              <a:buClrTx/>
              <a:buFont typeface="Arial" panose="020B0604020202020204" pitchFamily="34" charset="0"/>
              <a:buChar char="•"/>
            </a:pPr>
            <a:r>
              <a:rPr lang="en-US" sz="2000" dirty="0" err="1" smtClean="0"/>
              <a:t>Präsident</a:t>
            </a:r>
            <a:r>
              <a:rPr lang="en-US" sz="2000" dirty="0" smtClean="0"/>
              <a:t> </a:t>
            </a:r>
            <a:r>
              <a:rPr lang="en-US" sz="2000" dirty="0" err="1" smtClean="0"/>
              <a:t>kündigte</a:t>
            </a:r>
            <a:r>
              <a:rPr lang="en-US" sz="2000" dirty="0" smtClean="0"/>
              <a:t> am 26.02: </a:t>
            </a:r>
            <a:r>
              <a:rPr lang="en-US" sz="2000" dirty="0" err="1"/>
              <a:t>k</a:t>
            </a:r>
            <a:r>
              <a:rPr lang="en-US" sz="2000" dirty="0" err="1" smtClean="0"/>
              <a:t>eine</a:t>
            </a:r>
            <a:r>
              <a:rPr lang="en-US" sz="2000" dirty="0" smtClean="0"/>
              <a:t> </a:t>
            </a:r>
            <a:r>
              <a:rPr lang="en-US" sz="2000" dirty="0" err="1" smtClean="0"/>
              <a:t>Pläne</a:t>
            </a:r>
            <a:r>
              <a:rPr lang="en-US" sz="2000" dirty="0" smtClean="0"/>
              <a:t> </a:t>
            </a:r>
            <a:r>
              <a:rPr lang="en-US" sz="2000" dirty="0" err="1" smtClean="0"/>
              <a:t>Gebiete</a:t>
            </a:r>
            <a:r>
              <a:rPr lang="en-US" sz="2000" dirty="0" smtClean="0"/>
              <a:t> / </a:t>
            </a:r>
            <a:r>
              <a:rPr lang="en-US" sz="2000" dirty="0" err="1" smtClean="0"/>
              <a:t>Städte</a:t>
            </a:r>
            <a:r>
              <a:rPr lang="en-US" sz="2000" dirty="0" smtClean="0"/>
              <a:t> </a:t>
            </a:r>
            <a:r>
              <a:rPr lang="en-US" sz="2000" dirty="0" err="1" smtClean="0"/>
              <a:t>abzuriegeln</a:t>
            </a:r>
            <a:endParaRPr lang="en-US" sz="2000" dirty="0" smtClean="0"/>
          </a:p>
          <a:p>
            <a:pPr>
              <a:spcBef>
                <a:spcPts val="0"/>
              </a:spcBef>
              <a:spcAft>
                <a:spcPts val="400"/>
              </a:spcAft>
              <a:buClrTx/>
              <a:buFont typeface="Arial" panose="020B0604020202020204" pitchFamily="34" charset="0"/>
              <a:buChar char="•"/>
            </a:pPr>
            <a:r>
              <a:rPr lang="de-DE" sz="2000" dirty="0"/>
              <a:t>Alle Landesgrenzen </a:t>
            </a:r>
            <a:r>
              <a:rPr lang="de-DE" sz="2000" dirty="0" smtClean="0"/>
              <a:t>geschlossen</a:t>
            </a:r>
            <a:endParaRPr lang="de-DE" sz="2000" dirty="0"/>
          </a:p>
        </p:txBody>
      </p:sp>
      <p:sp>
        <p:nvSpPr>
          <p:cNvPr id="3" name="AutoShape 2" descr="Bildergebnis für Qom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extfeld 1"/>
          <p:cNvSpPr txBox="1"/>
          <p:nvPr/>
        </p:nvSpPr>
        <p:spPr>
          <a:xfrm>
            <a:off x="91410" y="5373216"/>
            <a:ext cx="8136904" cy="1107996"/>
          </a:xfrm>
          <a:prstGeom prst="rect">
            <a:avLst/>
          </a:prstGeom>
          <a:noFill/>
        </p:spPr>
        <p:txBody>
          <a:bodyPr wrap="square" rtlCol="0">
            <a:spAutoFit/>
          </a:bodyPr>
          <a:lstStyle/>
          <a:p>
            <a:r>
              <a:rPr lang="de-DE" sz="1100" dirty="0" smtClean="0">
                <a:solidFill>
                  <a:prstClr val="black"/>
                </a:solidFill>
              </a:rPr>
              <a:t>Quellen: </a:t>
            </a:r>
          </a:p>
          <a:p>
            <a:r>
              <a:rPr lang="de-DE" sz="1100" dirty="0">
                <a:solidFill>
                  <a:prstClr val="black"/>
                </a:solidFill>
              </a:rPr>
              <a:t>RNZ: </a:t>
            </a:r>
            <a:r>
              <a:rPr lang="de-DE" sz="1100" dirty="0">
                <a:solidFill>
                  <a:prstClr val="black"/>
                </a:solidFill>
                <a:hlinkClick r:id="rId3"/>
              </a:rPr>
              <a:t>https://</a:t>
            </a:r>
            <a:r>
              <a:rPr lang="de-DE" sz="1100" dirty="0" smtClean="0">
                <a:solidFill>
                  <a:prstClr val="black"/>
                </a:solidFill>
                <a:hlinkClick r:id="rId3"/>
              </a:rPr>
              <a:t>www.rnz.co.nz/news/world/410931/coronavirus-iran-temporarily-frees-54-000-prisoners-to-combat-spread</a:t>
            </a:r>
            <a:endParaRPr lang="de-DE" sz="1100" dirty="0" smtClean="0">
              <a:solidFill>
                <a:prstClr val="black"/>
              </a:solidFill>
            </a:endParaRPr>
          </a:p>
          <a:p>
            <a:r>
              <a:rPr lang="de-DE" sz="1100" dirty="0" smtClean="0">
                <a:solidFill>
                  <a:prstClr val="black"/>
                </a:solidFill>
              </a:rPr>
              <a:t>BBC </a:t>
            </a:r>
            <a:r>
              <a:rPr lang="de-DE" sz="1100" dirty="0">
                <a:solidFill>
                  <a:prstClr val="black"/>
                </a:solidFill>
              </a:rPr>
              <a:t>News: </a:t>
            </a:r>
            <a:r>
              <a:rPr lang="de-DE" sz="1100" dirty="0">
                <a:solidFill>
                  <a:prstClr val="black"/>
                </a:solidFill>
                <a:hlinkClick r:id="rId4"/>
              </a:rPr>
              <a:t>https://</a:t>
            </a:r>
            <a:r>
              <a:rPr lang="de-DE" sz="1100" dirty="0" smtClean="0">
                <a:solidFill>
                  <a:prstClr val="black"/>
                </a:solidFill>
                <a:hlinkClick r:id="rId4"/>
              </a:rPr>
              <a:t>www.bbc.com/news/world-middle-east-51642926</a:t>
            </a:r>
            <a:endParaRPr lang="de-DE" sz="1100" dirty="0" smtClean="0">
              <a:solidFill>
                <a:prstClr val="black"/>
              </a:solidFill>
            </a:endParaRPr>
          </a:p>
          <a:p>
            <a:r>
              <a:rPr lang="de-DE" sz="1100" dirty="0" smtClean="0">
                <a:solidFill>
                  <a:prstClr val="black"/>
                </a:solidFill>
              </a:rPr>
              <a:t>Wall </a:t>
            </a:r>
            <a:r>
              <a:rPr lang="de-DE" sz="1100" dirty="0">
                <a:solidFill>
                  <a:prstClr val="black"/>
                </a:solidFill>
              </a:rPr>
              <a:t>Street Journal: </a:t>
            </a:r>
            <a:r>
              <a:rPr lang="de-DE" sz="1100" dirty="0">
                <a:solidFill>
                  <a:prstClr val="black"/>
                </a:solidFill>
                <a:hlinkClick r:id="rId5"/>
              </a:rPr>
              <a:t>https://</a:t>
            </a:r>
            <a:r>
              <a:rPr lang="de-DE" sz="1100" dirty="0" smtClean="0">
                <a:solidFill>
                  <a:prstClr val="black"/>
                </a:solidFill>
                <a:hlinkClick r:id="rId5"/>
              </a:rPr>
              <a:t>www.wsj.com/articles/iran-mobilizes-300-000-people-and-deploys-drones-and-water-cannon-to-halt-the-spread-of-coronavirus-11583157765</a:t>
            </a:r>
            <a:endParaRPr lang="de-DE" sz="1100" dirty="0" smtClean="0">
              <a:solidFill>
                <a:prstClr val="black"/>
              </a:solidFill>
            </a:endParaRPr>
          </a:p>
          <a:p>
            <a:r>
              <a:rPr lang="de-DE" sz="1100" dirty="0">
                <a:solidFill>
                  <a:prstClr val="black"/>
                </a:solidFill>
              </a:rPr>
              <a:t>CDC: </a:t>
            </a:r>
            <a:r>
              <a:rPr lang="de-DE" sz="1100" dirty="0">
                <a:solidFill>
                  <a:prstClr val="black"/>
                </a:solidFill>
                <a:hlinkClick r:id="rId6"/>
              </a:rPr>
              <a:t>https://</a:t>
            </a:r>
            <a:r>
              <a:rPr lang="de-DE" sz="1100" dirty="0" smtClean="0">
                <a:solidFill>
                  <a:prstClr val="black"/>
                </a:solidFill>
                <a:hlinkClick r:id="rId6"/>
              </a:rPr>
              <a:t>wwwnc.cdc.gov/travel/notices/warning/coronavirus-iran</a:t>
            </a:r>
            <a:endParaRPr lang="de-DE" sz="1100" dirty="0">
              <a:solidFill>
                <a:prstClr val="black"/>
              </a:solidFill>
            </a:endParaRPr>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Iran</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918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539551" y="1268758"/>
            <a:ext cx="8208911" cy="1512169"/>
          </a:xfrm>
          <a:prstGeom prst="rect">
            <a:avLst/>
          </a:prstGeom>
        </p:spPr>
        <p:txBody>
          <a:bodyPr>
            <a:noAutofit/>
          </a:bodyPr>
          <a:lstStyle/>
          <a:p>
            <a:pPr>
              <a:spcBef>
                <a:spcPts val="0"/>
              </a:spcBef>
              <a:spcAft>
                <a:spcPts val="1800"/>
              </a:spcAft>
              <a:buClrTx/>
              <a:buFont typeface="Arial" panose="020B0604020202020204" pitchFamily="34" charset="0"/>
              <a:buChar char="•"/>
            </a:pPr>
            <a:r>
              <a:rPr lang="de-DE" sz="2000" b="1" dirty="0" smtClean="0"/>
              <a:t>331 (+33), </a:t>
            </a:r>
            <a:r>
              <a:rPr lang="de-DE" sz="2000" b="1" dirty="0"/>
              <a:t>6</a:t>
            </a:r>
            <a:r>
              <a:rPr lang="de-DE" sz="2000" b="1" dirty="0" smtClean="0"/>
              <a:t> Todesfälle (+0), Sterbequote 1,8% </a:t>
            </a:r>
            <a:r>
              <a:rPr lang="de-DE" sz="1400" dirty="0" smtClean="0"/>
              <a:t>(BNO News: Stand 05.03., 0815)</a:t>
            </a:r>
          </a:p>
          <a:p>
            <a:pPr>
              <a:spcBef>
                <a:spcPts val="0"/>
              </a:spcBef>
              <a:spcAft>
                <a:spcPts val="1200"/>
              </a:spcAft>
              <a:buClrTx/>
              <a:buFont typeface="Arial" panose="020B0604020202020204" pitchFamily="34" charset="0"/>
              <a:buChar char="•"/>
            </a:pPr>
            <a:r>
              <a:rPr lang="de-DE" sz="2000" dirty="0" smtClean="0"/>
              <a:t>Mehrheit der Fälle auf </a:t>
            </a:r>
            <a:r>
              <a:rPr lang="de-DE" sz="2000" b="1" dirty="0" err="1" smtClean="0"/>
              <a:t>Hokkaido</a:t>
            </a:r>
            <a:r>
              <a:rPr lang="de-DE" sz="2000" dirty="0" smtClean="0"/>
              <a:t> (n=82, 33,3%), gefolgt von </a:t>
            </a:r>
            <a:r>
              <a:rPr lang="de-DE" sz="2000" b="1" dirty="0" smtClean="0"/>
              <a:t>Tokyo</a:t>
            </a:r>
            <a:r>
              <a:rPr lang="de-DE" sz="2000" dirty="0" smtClean="0"/>
              <a:t> (n=44, 17,9%), </a:t>
            </a:r>
            <a:r>
              <a:rPr lang="de-DE" sz="2000" b="1" dirty="0" err="1" smtClean="0"/>
              <a:t>Aichi</a:t>
            </a:r>
            <a:r>
              <a:rPr lang="de-DE" sz="2000" dirty="0" smtClean="0"/>
              <a:t> (n=41,16,6% ) und </a:t>
            </a:r>
            <a:r>
              <a:rPr lang="de-DE" sz="2000" b="1" dirty="0" err="1" smtClean="0"/>
              <a:t>Kanagawa</a:t>
            </a:r>
            <a:r>
              <a:rPr lang="de-DE" sz="2000" dirty="0" smtClean="0"/>
              <a:t> (n=32, 13,0%) </a:t>
            </a:r>
            <a:r>
              <a:rPr lang="de-DE" sz="1400" dirty="0" smtClean="0"/>
              <a:t>(Stand 04.03)</a:t>
            </a:r>
          </a:p>
          <a:p>
            <a:pPr>
              <a:spcBef>
                <a:spcPts val="0"/>
              </a:spcBef>
              <a:spcAft>
                <a:spcPts val="200"/>
              </a:spcAft>
              <a:buClrTx/>
              <a:buFont typeface="Arial" panose="020B0604020202020204" pitchFamily="34" charset="0"/>
              <a:buChar char="•"/>
            </a:pPr>
            <a:r>
              <a:rPr lang="de-DE" sz="2000" dirty="0" smtClean="0"/>
              <a:t>Todesfälle: </a:t>
            </a:r>
            <a:r>
              <a:rPr lang="de-DE" sz="2000" dirty="0" err="1" smtClean="0"/>
              <a:t>Hokkaido</a:t>
            </a:r>
            <a:r>
              <a:rPr lang="de-DE" sz="2000" dirty="0" smtClean="0"/>
              <a:t> (3), </a:t>
            </a:r>
            <a:r>
              <a:rPr lang="de-DE" sz="2000" dirty="0" err="1" smtClean="0"/>
              <a:t>Kanagawa</a:t>
            </a:r>
            <a:r>
              <a:rPr lang="de-DE" sz="2000" dirty="0" smtClean="0"/>
              <a:t> (1), Tokyo (1), </a:t>
            </a:r>
            <a:r>
              <a:rPr lang="de-DE" sz="2000" dirty="0" err="1" smtClean="0"/>
              <a:t>Wakamaya</a:t>
            </a:r>
            <a:r>
              <a:rPr lang="de-DE" sz="2000" dirty="0" smtClean="0"/>
              <a:t> (1)</a:t>
            </a:r>
          </a:p>
          <a:p>
            <a:pPr lvl="1"/>
            <a:endParaRPr lang="de-DE" sz="2000" dirty="0"/>
          </a:p>
          <a:p>
            <a:pPr>
              <a:buClrTx/>
              <a:buFont typeface="Arial" panose="020B0604020202020204" pitchFamily="34" charset="0"/>
              <a:buChar char="•"/>
            </a:pPr>
            <a:endParaRPr lang="de-DE" sz="2000" dirty="0"/>
          </a:p>
          <a:p>
            <a:pPr marL="0" indent="0">
              <a:buClrTx/>
              <a:buNone/>
            </a:pPr>
            <a:endParaRPr lang="de-DE" sz="2000" dirty="0"/>
          </a:p>
        </p:txBody>
      </p:sp>
      <p:sp>
        <p:nvSpPr>
          <p:cNvPr id="17" name="Textfeld 16"/>
          <p:cNvSpPr txBox="1"/>
          <p:nvPr/>
        </p:nvSpPr>
        <p:spPr>
          <a:xfrm>
            <a:off x="-5793" y="6271438"/>
            <a:ext cx="5795754" cy="553998"/>
          </a:xfrm>
          <a:prstGeom prst="rect">
            <a:avLst/>
          </a:prstGeom>
          <a:noFill/>
        </p:spPr>
        <p:txBody>
          <a:bodyPr wrap="square" rtlCol="0">
            <a:spAutoFit/>
          </a:bodyPr>
          <a:lstStyle/>
          <a:p>
            <a:r>
              <a:rPr lang="de-DE" sz="1000" dirty="0" smtClean="0">
                <a:solidFill>
                  <a:prstClr val="black"/>
                </a:solidFill>
              </a:rPr>
              <a:t>Quellen:</a:t>
            </a:r>
          </a:p>
          <a:p>
            <a:r>
              <a:rPr lang="de-DE" sz="1000" dirty="0">
                <a:solidFill>
                  <a:prstClr val="black"/>
                </a:solidFill>
              </a:rPr>
              <a:t>Nippon: </a:t>
            </a:r>
            <a:r>
              <a:rPr lang="de-DE" sz="1000" dirty="0">
                <a:solidFill>
                  <a:prstClr val="black"/>
                </a:solidFill>
                <a:hlinkClick r:id="rId3"/>
              </a:rPr>
              <a:t>https://</a:t>
            </a:r>
            <a:r>
              <a:rPr lang="de-DE" sz="1000" dirty="0" smtClean="0">
                <a:solidFill>
                  <a:prstClr val="black"/>
                </a:solidFill>
                <a:hlinkClick r:id="rId3"/>
              </a:rPr>
              <a:t>www.nippon.com/en/japan-data/h00657/coronavirus-cases-in-japan-by-prefecture.html</a:t>
            </a:r>
            <a:endParaRPr lang="de-DE" sz="1000" dirty="0" smtClean="0">
              <a:solidFill>
                <a:prstClr val="black"/>
              </a:solidFill>
            </a:endParaRPr>
          </a:p>
          <a:p>
            <a:r>
              <a:rPr lang="de-DE" sz="1000" dirty="0" smtClean="0">
                <a:solidFill>
                  <a:prstClr val="black"/>
                </a:solidFill>
              </a:rPr>
              <a:t>2020 </a:t>
            </a:r>
            <a:r>
              <a:rPr lang="de-DE" sz="1000" dirty="0" err="1" smtClean="0">
                <a:solidFill>
                  <a:prstClr val="black"/>
                </a:solidFill>
              </a:rPr>
              <a:t>Coronavirus</a:t>
            </a:r>
            <a:r>
              <a:rPr lang="de-DE" sz="1000" dirty="0" smtClean="0">
                <a:solidFill>
                  <a:prstClr val="black"/>
                </a:solidFill>
              </a:rPr>
              <a:t> </a:t>
            </a:r>
            <a:r>
              <a:rPr lang="de-DE" sz="1000" dirty="0" err="1" smtClean="0">
                <a:solidFill>
                  <a:prstClr val="black"/>
                </a:solidFill>
              </a:rPr>
              <a:t>Outbeak</a:t>
            </a:r>
            <a:r>
              <a:rPr lang="de-DE" sz="1000" dirty="0" smtClean="0">
                <a:solidFill>
                  <a:prstClr val="black"/>
                </a:solidFill>
              </a:rPr>
              <a:t> in Japan: </a:t>
            </a:r>
            <a:r>
              <a:rPr lang="de-DE" sz="1000" dirty="0">
                <a:solidFill>
                  <a:prstClr val="black"/>
                </a:solidFill>
                <a:hlinkClick r:id="rId4"/>
              </a:rPr>
              <a:t>https://</a:t>
            </a:r>
            <a:r>
              <a:rPr lang="de-DE" sz="1000" dirty="0" smtClean="0">
                <a:solidFill>
                  <a:prstClr val="black"/>
                </a:solidFill>
                <a:hlinkClick r:id="rId4"/>
              </a:rPr>
              <a:t>en.wikipedia.org/wiki/2020_coronavirus_outbreak_in_Japan</a:t>
            </a:r>
            <a:endParaRPr lang="de-DE" sz="1000" dirty="0" smtClean="0">
              <a:solidFill>
                <a:prstClr val="black"/>
              </a:solidFill>
            </a:endParaRPr>
          </a:p>
        </p:txBody>
      </p:sp>
      <p:sp>
        <p:nvSpPr>
          <p:cNvPr id="9"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Japan</a:t>
            </a:r>
            <a:endParaRPr lang="en-GB" sz="2400" dirty="0">
              <a:latin typeface="ScalaSansPro-Bold" pitchFamily="50" charset="0"/>
            </a:endParaRPr>
          </a:p>
        </p:txBody>
      </p:sp>
      <p:cxnSp>
        <p:nvCxnSpPr>
          <p:cNvPr id="10" name="Gerade Verbindung 9"/>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5633" y="3140968"/>
            <a:ext cx="2981325"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0540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Japan</a:t>
            </a:r>
            <a:endParaRPr lang="en-GB" sz="2400" dirty="0">
              <a:latin typeface="ScalaSansPro-Bold" pitchFamily="50" charset="0"/>
            </a:endParaRPr>
          </a:p>
        </p:txBody>
      </p:sp>
      <p:cxnSp>
        <p:nvCxnSpPr>
          <p:cNvPr id="10" name="Gerade Verbindung 9"/>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20" y="1453451"/>
            <a:ext cx="7948761" cy="4711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3203848" y="6244069"/>
            <a:ext cx="5726731" cy="276999"/>
          </a:xfrm>
          <a:prstGeom prst="rect">
            <a:avLst/>
          </a:prstGeom>
          <a:noFill/>
        </p:spPr>
        <p:txBody>
          <a:bodyPr wrap="square" rtlCol="0">
            <a:spAutoFit/>
          </a:bodyPr>
          <a:lstStyle/>
          <a:p>
            <a:r>
              <a:rPr lang="de-DE" sz="1200" dirty="0" smtClean="0"/>
              <a:t>Quelle</a:t>
            </a:r>
            <a:r>
              <a:rPr lang="de-DE" sz="1200" dirty="0"/>
              <a:t>: </a:t>
            </a:r>
            <a:r>
              <a:rPr lang="de-DE" sz="1200" dirty="0" err="1"/>
              <a:t>MoH</a:t>
            </a:r>
            <a:r>
              <a:rPr lang="de-DE" sz="1200" dirty="0"/>
              <a:t> </a:t>
            </a:r>
            <a:r>
              <a:rPr lang="de-DE" sz="1200" dirty="0">
                <a:hlinkClick r:id="rId4"/>
              </a:rPr>
              <a:t>https://</a:t>
            </a:r>
            <a:r>
              <a:rPr lang="de-DE" sz="1200" dirty="0" smtClean="0">
                <a:hlinkClick r:id="rId4"/>
              </a:rPr>
              <a:t>www.mhlw.go.jp/stf/seisakunitsuite/bunya/newpage_00032.html</a:t>
            </a:r>
            <a:endParaRPr lang="de-DE" sz="1200" dirty="0"/>
          </a:p>
        </p:txBody>
      </p:sp>
      <p:sp>
        <p:nvSpPr>
          <p:cNvPr id="5" name="Textfeld 4"/>
          <p:cNvSpPr txBox="1"/>
          <p:nvPr/>
        </p:nvSpPr>
        <p:spPr>
          <a:xfrm>
            <a:off x="7092280" y="5661248"/>
            <a:ext cx="1368152" cy="369332"/>
          </a:xfrm>
          <a:prstGeom prst="rect">
            <a:avLst/>
          </a:prstGeom>
          <a:noFill/>
        </p:spPr>
        <p:txBody>
          <a:bodyPr wrap="square" rtlCol="0">
            <a:spAutoFit/>
          </a:bodyPr>
          <a:lstStyle/>
          <a:p>
            <a:r>
              <a:rPr lang="de-DE" dirty="0" smtClean="0"/>
              <a:t>Stand 04.03</a:t>
            </a:r>
            <a:endParaRPr lang="de-DE" dirty="0"/>
          </a:p>
        </p:txBody>
      </p:sp>
    </p:spTree>
    <p:extLst>
      <p:ext uri="{BB962C8B-B14F-4D97-AF65-F5344CB8AC3E}">
        <p14:creationId xmlns:p14="http://schemas.microsoft.com/office/powerpoint/2010/main" val="968442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4"/>
          <p:cNvSpPr>
            <a:spLocks noGrp="1"/>
          </p:cNvSpPr>
          <p:nvPr>
            <p:ph type="title"/>
          </p:nvPr>
        </p:nvSpPr>
        <p:spPr>
          <a:xfrm>
            <a:off x="457200" y="548680"/>
            <a:ext cx="8092592" cy="369332"/>
          </a:xfrm>
        </p:spPr>
        <p:txBody>
          <a:bodyPr/>
          <a:lstStyle/>
          <a:p>
            <a:r>
              <a:rPr lang="de-DE" sz="2400" dirty="0">
                <a:latin typeface="ScalaSansPro-Bold" pitchFamily="50" charset="0"/>
              </a:rPr>
              <a:t>Update </a:t>
            </a:r>
            <a:r>
              <a:rPr lang="de-DE" sz="2400" dirty="0" smtClean="0">
                <a:latin typeface="ScalaSansPro-Bold" pitchFamily="50" charset="0"/>
              </a:rPr>
              <a:t>zu COVID-19, </a:t>
            </a:r>
            <a:r>
              <a:rPr lang="de-DE" sz="2400" dirty="0">
                <a:latin typeface="ScalaSansPro-Bold" pitchFamily="50" charset="0"/>
              </a:rPr>
              <a:t>5</a:t>
            </a:r>
            <a:r>
              <a:rPr lang="de-DE" sz="2400" dirty="0" smtClean="0">
                <a:latin typeface="ScalaSansPro-Bold" pitchFamily="50" charset="0"/>
              </a:rPr>
              <a:t>. </a:t>
            </a:r>
            <a:r>
              <a:rPr lang="de-DE" sz="2400" dirty="0">
                <a:latin typeface="ScalaSansPro-Bold" pitchFamily="50" charset="0"/>
              </a:rPr>
              <a:t>März 2020</a:t>
            </a:r>
            <a:endParaRPr lang="en-GB" sz="2400" dirty="0">
              <a:latin typeface="ScalaSansPro-Bold" pitchFamily="50" charset="0"/>
            </a:endParaRPr>
          </a:p>
        </p:txBody>
      </p:sp>
      <p:cxnSp>
        <p:nvCxnSpPr>
          <p:cNvPr id="11" name="Gerade Verbindung 10"/>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2" name="AutoShape 2" descr="Distribution of COVID-19 cases by continent (except China), as of 24 February 2020 (according to the applied case definition in the countr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1095510869"/>
              </p:ext>
            </p:extLst>
          </p:nvPr>
        </p:nvGraphicFramePr>
        <p:xfrm>
          <a:off x="191576" y="1052736"/>
          <a:ext cx="8664900" cy="1567012"/>
        </p:xfrm>
        <a:graphic>
          <a:graphicData uri="http://schemas.openxmlformats.org/drawingml/2006/table">
            <a:tbl>
              <a:tblPr firstRow="1" firstCol="1" bandRow="1">
                <a:tableStyleId>{3B4B98B0-60AC-42C2-AFA5-B58CD77FA1E5}</a:tableStyleId>
              </a:tblPr>
              <a:tblGrid>
                <a:gridCol w="1427209"/>
                <a:gridCol w="717249"/>
                <a:gridCol w="1142367"/>
                <a:gridCol w="1143173"/>
                <a:gridCol w="1143173"/>
                <a:gridCol w="1028695"/>
                <a:gridCol w="1142367"/>
                <a:gridCol w="920667"/>
              </a:tblGrid>
              <a:tr h="537232">
                <a:tc>
                  <a:txBody>
                    <a:bodyPr/>
                    <a:lstStyle/>
                    <a:p>
                      <a:pPr algn="ctr">
                        <a:lnSpc>
                          <a:spcPct val="115000"/>
                        </a:lnSpc>
                        <a:spcAft>
                          <a:spcPts val="0"/>
                        </a:spcAft>
                      </a:pPr>
                      <a:r>
                        <a:rPr lang="de-DE" sz="1600" dirty="0">
                          <a:effectLst/>
                        </a:rPr>
                        <a:t> </a:t>
                      </a:r>
                      <a:endParaRPr lang="de-DE"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Neue Fälle*  </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Insgesamt</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Ernsthaft erkrankt</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Calibri"/>
                          <a:ea typeface="Calibri"/>
                          <a:cs typeface="Times New Roman"/>
                        </a:rPr>
                        <a:t>Genesene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Neue Todesfälle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Insgesamt Todesfälle**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mn-lt"/>
                          <a:ea typeface="+mn-ea"/>
                          <a:cs typeface="+mn-cs"/>
                        </a:rPr>
                        <a:t>Sterbequote</a:t>
                      </a:r>
                      <a:endParaRPr lang="de-DE" sz="1400" b="1" dirty="0">
                        <a:effectLst/>
                        <a:latin typeface="+mn-lt"/>
                        <a:ea typeface="Calibri"/>
                        <a:cs typeface="Times New Roman"/>
                      </a:endParaRPr>
                    </a:p>
                  </a:txBody>
                  <a:tcPr marL="68580" marR="68580" marT="0" marB="0"/>
                </a:tc>
              </a:tr>
              <a:tr h="537232">
                <a:tc>
                  <a:txBody>
                    <a:bodyPr/>
                    <a:lstStyle/>
                    <a:p>
                      <a:pPr algn="ctr">
                        <a:lnSpc>
                          <a:spcPct val="115000"/>
                        </a:lnSpc>
                        <a:spcAft>
                          <a:spcPts val="0"/>
                        </a:spcAft>
                      </a:pPr>
                      <a:r>
                        <a:rPr lang="de-DE" sz="1400" dirty="0">
                          <a:effectLst/>
                        </a:rPr>
                        <a:t>Außerhalb China</a:t>
                      </a:r>
                    </a:p>
                    <a:p>
                      <a:pPr algn="ctr">
                        <a:lnSpc>
                          <a:spcPct val="115000"/>
                        </a:lnSpc>
                        <a:spcAft>
                          <a:spcPts val="0"/>
                        </a:spcAft>
                      </a:pPr>
                      <a:r>
                        <a:rPr lang="de-DE" sz="1400" dirty="0" smtClean="0">
                          <a:effectLst/>
                        </a:rPr>
                        <a:t>(80 Länder</a:t>
                      </a:r>
                    </a:p>
                    <a:p>
                      <a:pPr algn="ctr">
                        <a:lnSpc>
                          <a:spcPct val="115000"/>
                        </a:lnSpc>
                        <a:spcAft>
                          <a:spcPts val="0"/>
                        </a:spcAft>
                      </a:pPr>
                      <a:r>
                        <a:rPr lang="de-DE" sz="1400" dirty="0" smtClean="0">
                          <a:effectLst/>
                        </a:rPr>
                        <a:t>inkl. Taiwan)</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+2.215</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mn-lt"/>
                          <a:ea typeface="+mn-ea"/>
                          <a:cs typeface="+mn-cs"/>
                        </a:rPr>
                        <a:t>14.893</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mn-lt"/>
                          <a:ea typeface="+mn-ea"/>
                          <a:cs typeface="+mn-cs"/>
                        </a:rPr>
                        <a:t>mind. 419</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Calibri"/>
                          <a:ea typeface="Calibri"/>
                          <a:cs typeface="Times New Roman"/>
                        </a:rPr>
                        <a:t>1218</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rPr>
                        <a:t>+49</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mn-lt"/>
                          <a:ea typeface="+mn-ea"/>
                          <a:cs typeface="+mn-cs"/>
                        </a:rPr>
                        <a:t>271</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rPr>
                        <a:t>1,82 %</a:t>
                      </a:r>
                      <a:endParaRPr lang="de-DE" sz="1400" b="1" dirty="0">
                        <a:effectLst/>
                        <a:latin typeface="Calibri"/>
                        <a:ea typeface="Calibri"/>
                        <a:cs typeface="Times New Roman"/>
                      </a:endParaRPr>
                    </a:p>
                  </a:txBody>
                  <a:tcPr marL="68580" marR="68580" marT="0" marB="0" anchor="ctr"/>
                </a:tc>
              </a:tr>
              <a:tr h="293688">
                <a:tc>
                  <a:txBody>
                    <a:bodyPr/>
                    <a:lstStyle/>
                    <a:p>
                      <a:pPr algn="ctr">
                        <a:lnSpc>
                          <a:spcPct val="115000"/>
                        </a:lnSpc>
                        <a:spcAft>
                          <a:spcPts val="0"/>
                        </a:spcAft>
                      </a:pPr>
                      <a:r>
                        <a:rPr lang="de-DE" sz="1400" dirty="0" smtClean="0">
                          <a:effectLst/>
                        </a:rPr>
                        <a:t>WHO</a:t>
                      </a:r>
                      <a:r>
                        <a:rPr lang="de-DE" sz="1400" baseline="0" dirty="0" smtClean="0">
                          <a:effectLst/>
                        </a:rPr>
                        <a:t> EURO</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+976</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Calibri"/>
                          <a:ea typeface="Calibri"/>
                          <a:cs typeface="Times New Roman"/>
                        </a:rPr>
                        <a:t>4.354</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mn-lt"/>
                          <a:ea typeface="+mn-ea"/>
                          <a:cs typeface="+mn-cs"/>
                        </a:rPr>
                        <a:t>324</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Calibri"/>
                          <a:ea typeface="Calibri"/>
                          <a:cs typeface="Times New Roman"/>
                        </a:rPr>
                        <a:t>318</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a:effectLst/>
                        </a:rPr>
                        <a:t> </a:t>
                      </a:r>
                      <a:r>
                        <a:rPr lang="de-DE" sz="1400" b="1" dirty="0" smtClean="0">
                          <a:effectLst/>
                        </a:rPr>
                        <a:t>+29</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mn-lt"/>
                          <a:ea typeface="+mn-ea"/>
                          <a:cs typeface="+mn-cs"/>
                        </a:rPr>
                        <a:t>114</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rPr>
                        <a:t>2,62 %</a:t>
                      </a:r>
                      <a:endParaRPr lang="de-DE" sz="1400" b="1" dirty="0">
                        <a:effectLst/>
                        <a:latin typeface="Calibri"/>
                        <a:ea typeface="Calibri"/>
                        <a:cs typeface="Times New Roman"/>
                      </a:endParaRPr>
                    </a:p>
                  </a:txBody>
                  <a:tcPr marL="68580" marR="68580" marT="0" marB="0" anchor="ctr"/>
                </a:tc>
              </a:tr>
            </a:tbl>
          </a:graphicData>
        </a:graphic>
      </p:graphicFrame>
      <p:sp>
        <p:nvSpPr>
          <p:cNvPr id="3" name="Rechteck 2"/>
          <p:cNvSpPr/>
          <p:nvPr/>
        </p:nvSpPr>
        <p:spPr>
          <a:xfrm>
            <a:off x="155575" y="2780928"/>
            <a:ext cx="8736903" cy="1384995"/>
          </a:xfrm>
          <a:prstGeom prst="rect">
            <a:avLst/>
          </a:prstGeom>
        </p:spPr>
        <p:txBody>
          <a:bodyPr wrap="square">
            <a:spAutoFit/>
          </a:bodyPr>
          <a:lstStyle/>
          <a:p>
            <a:r>
              <a:rPr lang="de-DE" sz="1400" dirty="0"/>
              <a:t>*neue Fälle in </a:t>
            </a:r>
            <a:r>
              <a:rPr lang="en-US" sz="1400" dirty="0"/>
              <a:t>Iran (586), Italy (587), South Korea (438), France (73), Germany (59), Spain (51), Switzerland (43), Japan (38), United Kingdom (34), United States (34), India (24), Norway (23), Sweden (22), Netherlands (15), Malaysia (14), Iceland (12), Australia (18), </a:t>
            </a:r>
            <a:r>
              <a:rPr lang="en-US" sz="1400" dirty="0" err="1"/>
              <a:t>alle</a:t>
            </a:r>
            <a:r>
              <a:rPr lang="en-US" sz="1400" dirty="0"/>
              <a:t> </a:t>
            </a:r>
            <a:r>
              <a:rPr lang="en-US" sz="1400" dirty="0" err="1"/>
              <a:t>weiteren</a:t>
            </a:r>
            <a:r>
              <a:rPr lang="en-US" sz="1400" dirty="0"/>
              <a:t> </a:t>
            </a:r>
            <a:r>
              <a:rPr lang="en-US" sz="1400" dirty="0" err="1"/>
              <a:t>Länder</a:t>
            </a:r>
            <a:r>
              <a:rPr lang="en-US" sz="1400" dirty="0"/>
              <a:t> </a:t>
            </a:r>
            <a:r>
              <a:rPr lang="en-US" sz="1400" dirty="0" err="1"/>
              <a:t>weniger</a:t>
            </a:r>
            <a:r>
              <a:rPr lang="en-US" sz="1400" dirty="0"/>
              <a:t> </a:t>
            </a:r>
            <a:r>
              <a:rPr lang="en-US" sz="1400" dirty="0" err="1"/>
              <a:t>als</a:t>
            </a:r>
            <a:r>
              <a:rPr lang="en-US" sz="1400" dirty="0"/>
              <a:t> 11 </a:t>
            </a:r>
            <a:r>
              <a:rPr lang="en-US" sz="1400" dirty="0" err="1"/>
              <a:t>neue</a:t>
            </a:r>
            <a:r>
              <a:rPr lang="en-US" sz="1400" dirty="0"/>
              <a:t> </a:t>
            </a:r>
            <a:r>
              <a:rPr lang="en-US" sz="1400" dirty="0" err="1"/>
              <a:t>Fälle</a:t>
            </a:r>
            <a:endParaRPr lang="de-DE" sz="1400" dirty="0"/>
          </a:p>
          <a:p>
            <a:pPr marL="0" lvl="1"/>
            <a:r>
              <a:rPr lang="de-DE" sz="1400" dirty="0"/>
              <a:t>**Todesfälle kumulativ: </a:t>
            </a:r>
            <a:r>
              <a:rPr lang="de-DE" sz="1400" dirty="0" err="1"/>
              <a:t>Italy</a:t>
            </a:r>
            <a:r>
              <a:rPr lang="de-DE" sz="1400" dirty="0"/>
              <a:t> (107), Iran (92), South Korea (35), United States (11), Japan (6), Diamond </a:t>
            </a:r>
            <a:r>
              <a:rPr lang="de-DE" sz="1400" dirty="0" err="1"/>
              <a:t>Princess</a:t>
            </a:r>
            <a:r>
              <a:rPr lang="de-DE" sz="1400" dirty="0"/>
              <a:t> (6), France (4), Hong Kong (2), Taiwan (1), Spain (2), Irak (2), </a:t>
            </a:r>
            <a:r>
              <a:rPr lang="de-DE" sz="1400" dirty="0" err="1"/>
              <a:t>Australia</a:t>
            </a:r>
            <a:r>
              <a:rPr lang="de-DE" sz="1400" dirty="0"/>
              <a:t> (2), Philippines (1), San Marino (1), Thailand (1) Taiwan (1)</a:t>
            </a:r>
            <a:endParaRPr lang="de-DE" sz="1400" dirty="0">
              <a:solidFill>
                <a:srgbClr val="FF0000"/>
              </a:solidFill>
            </a:endParaRPr>
          </a:p>
        </p:txBody>
      </p:sp>
      <p:sp>
        <p:nvSpPr>
          <p:cNvPr id="9" name="Textfeld 8"/>
          <p:cNvSpPr txBox="1"/>
          <p:nvPr/>
        </p:nvSpPr>
        <p:spPr>
          <a:xfrm>
            <a:off x="307975" y="6487030"/>
            <a:ext cx="3111897" cy="307777"/>
          </a:xfrm>
          <a:prstGeom prst="rect">
            <a:avLst/>
          </a:prstGeom>
          <a:noFill/>
        </p:spPr>
        <p:txBody>
          <a:bodyPr wrap="square" rtlCol="0">
            <a:spAutoFit/>
          </a:bodyPr>
          <a:lstStyle/>
          <a:p>
            <a:pPr algn="r"/>
            <a:r>
              <a:rPr lang="de-DE" sz="1400" b="1" i="1" dirty="0" smtClean="0"/>
              <a:t>WHO </a:t>
            </a:r>
            <a:r>
              <a:rPr lang="de-DE" sz="1400" b="1" i="1" dirty="0" err="1" smtClean="0"/>
              <a:t>Sitrep</a:t>
            </a:r>
            <a:r>
              <a:rPr lang="de-DE" sz="1400" b="1" i="1" dirty="0" smtClean="0"/>
              <a:t> 44 ; </a:t>
            </a:r>
            <a:r>
              <a:rPr lang="de-DE" sz="1400" b="1" i="1" dirty="0"/>
              <a:t>Stand </a:t>
            </a:r>
            <a:r>
              <a:rPr lang="de-DE" sz="1400" b="1" i="1" dirty="0" smtClean="0"/>
              <a:t>04.03.2020</a:t>
            </a:r>
            <a:endParaRPr lang="de-DE" sz="1400" b="1" i="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4165923"/>
            <a:ext cx="3146739" cy="2644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744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p:cNvSpPr txBox="1"/>
          <p:nvPr/>
        </p:nvSpPr>
        <p:spPr>
          <a:xfrm>
            <a:off x="0" y="5836910"/>
            <a:ext cx="8267459" cy="1015663"/>
          </a:xfrm>
          <a:prstGeom prst="rect">
            <a:avLst/>
          </a:prstGeom>
          <a:noFill/>
        </p:spPr>
        <p:txBody>
          <a:bodyPr wrap="square" rtlCol="0">
            <a:spAutoFit/>
          </a:bodyPr>
          <a:lstStyle/>
          <a:p>
            <a:r>
              <a:rPr lang="de-DE" sz="1000" dirty="0" smtClean="0">
                <a:solidFill>
                  <a:prstClr val="black"/>
                </a:solidFill>
              </a:rPr>
              <a:t>Quellen: </a:t>
            </a:r>
          </a:p>
          <a:p>
            <a:r>
              <a:rPr lang="de-DE" sz="1000" dirty="0">
                <a:solidFill>
                  <a:prstClr val="black"/>
                </a:solidFill>
              </a:rPr>
              <a:t>Nippon: </a:t>
            </a:r>
            <a:r>
              <a:rPr lang="de-DE" sz="1000" dirty="0">
                <a:solidFill>
                  <a:prstClr val="black"/>
                </a:solidFill>
                <a:hlinkClick r:id="rId3"/>
              </a:rPr>
              <a:t>https://</a:t>
            </a:r>
            <a:r>
              <a:rPr lang="de-DE" sz="1000" dirty="0" smtClean="0">
                <a:solidFill>
                  <a:prstClr val="black"/>
                </a:solidFill>
                <a:hlinkClick r:id="rId3"/>
              </a:rPr>
              <a:t>www.nippon.com/en/japan-data/h00657/coronavirus-cases-in-japan-by-prefecture.html</a:t>
            </a:r>
            <a:endParaRPr lang="de-DE" sz="1000" dirty="0" smtClean="0">
              <a:solidFill>
                <a:prstClr val="black"/>
              </a:solidFill>
            </a:endParaRPr>
          </a:p>
          <a:p>
            <a:r>
              <a:rPr lang="de-DE" sz="1000" dirty="0" smtClean="0">
                <a:solidFill>
                  <a:prstClr val="black"/>
                </a:solidFill>
              </a:rPr>
              <a:t>Handelsblatt</a:t>
            </a:r>
            <a:r>
              <a:rPr lang="de-DE" sz="1000" dirty="0">
                <a:solidFill>
                  <a:prstClr val="black"/>
                </a:solidFill>
              </a:rPr>
              <a:t>: </a:t>
            </a:r>
            <a:r>
              <a:rPr lang="de-DE" sz="1000" dirty="0">
                <a:solidFill>
                  <a:prstClr val="black"/>
                </a:solidFill>
                <a:hlinkClick r:id="rId4"/>
              </a:rPr>
              <a:t>https://</a:t>
            </a:r>
            <a:r>
              <a:rPr lang="de-DE" sz="1000" dirty="0" smtClean="0">
                <a:solidFill>
                  <a:prstClr val="black"/>
                </a:solidFill>
                <a:hlinkClick r:id="rId4"/>
              </a:rPr>
              <a:t>www.handelsblatt.com/politik/international/coronavirus-die-harten-massnahmen-in-suedkorea-und-japan-haben-einen-hohen-preis/25604192.html?ticket=ST-2284203-gGqzrdEe7vNX5Sp1c5pc-ap4</a:t>
            </a:r>
            <a:endParaRPr lang="de-DE" sz="1000" dirty="0" smtClean="0">
              <a:solidFill>
                <a:prstClr val="black"/>
              </a:solidFill>
            </a:endParaRPr>
          </a:p>
          <a:p>
            <a:r>
              <a:rPr lang="de-DE" sz="1000" dirty="0" smtClean="0">
                <a:solidFill>
                  <a:prstClr val="black"/>
                </a:solidFill>
              </a:rPr>
              <a:t>Japan </a:t>
            </a:r>
            <a:r>
              <a:rPr lang="de-DE" sz="1000" dirty="0">
                <a:solidFill>
                  <a:prstClr val="black"/>
                </a:solidFill>
              </a:rPr>
              <a:t>Times: </a:t>
            </a:r>
            <a:r>
              <a:rPr lang="de-DE" sz="1000" dirty="0">
                <a:solidFill>
                  <a:prstClr val="black"/>
                </a:solidFill>
                <a:hlinkClick r:id="rId5"/>
              </a:rPr>
              <a:t>https://www.japantimes.co.jp/news/2020/02/28/national/hokkaido-emergency-coronavirus</a:t>
            </a:r>
            <a:r>
              <a:rPr lang="de-DE" sz="1000" dirty="0" smtClean="0">
                <a:solidFill>
                  <a:prstClr val="black"/>
                </a:solidFill>
                <a:hlinkClick r:id="rId5"/>
              </a:rPr>
              <a:t>/</a:t>
            </a:r>
            <a:endParaRPr lang="de-DE" sz="1000" dirty="0" smtClean="0">
              <a:solidFill>
                <a:prstClr val="black"/>
              </a:solidFill>
            </a:endParaRPr>
          </a:p>
          <a:p>
            <a:r>
              <a:rPr lang="de-DE" sz="1000" dirty="0" smtClean="0">
                <a:solidFill>
                  <a:prstClr val="black"/>
                </a:solidFill>
              </a:rPr>
              <a:t>2020 </a:t>
            </a:r>
            <a:r>
              <a:rPr lang="de-DE" sz="1000" dirty="0" err="1" smtClean="0">
                <a:solidFill>
                  <a:prstClr val="black"/>
                </a:solidFill>
              </a:rPr>
              <a:t>Coronavirus</a:t>
            </a:r>
            <a:r>
              <a:rPr lang="de-DE" sz="1000" dirty="0" smtClean="0">
                <a:solidFill>
                  <a:prstClr val="black"/>
                </a:solidFill>
              </a:rPr>
              <a:t> </a:t>
            </a:r>
            <a:r>
              <a:rPr lang="de-DE" sz="1000" dirty="0" err="1" smtClean="0">
                <a:solidFill>
                  <a:prstClr val="black"/>
                </a:solidFill>
              </a:rPr>
              <a:t>Outbeak</a:t>
            </a:r>
            <a:r>
              <a:rPr lang="de-DE" sz="1000" dirty="0" smtClean="0">
                <a:solidFill>
                  <a:prstClr val="black"/>
                </a:solidFill>
              </a:rPr>
              <a:t> in Japan: </a:t>
            </a:r>
            <a:r>
              <a:rPr lang="de-DE" sz="1000" dirty="0">
                <a:solidFill>
                  <a:prstClr val="black"/>
                </a:solidFill>
                <a:hlinkClick r:id="rId6"/>
              </a:rPr>
              <a:t>https://</a:t>
            </a:r>
            <a:r>
              <a:rPr lang="de-DE" sz="1000" dirty="0" smtClean="0">
                <a:solidFill>
                  <a:prstClr val="black"/>
                </a:solidFill>
                <a:hlinkClick r:id="rId6"/>
              </a:rPr>
              <a:t>en.wikipedia.org/wiki/2020_coronavirus_outbreak_in_Japan</a:t>
            </a:r>
            <a:endParaRPr lang="de-DE" sz="1000" dirty="0" smtClean="0">
              <a:solidFill>
                <a:prstClr val="black"/>
              </a:solidFill>
            </a:endParaRPr>
          </a:p>
        </p:txBody>
      </p:sp>
      <p:sp>
        <p:nvSpPr>
          <p:cNvPr id="7" name="Inhaltsplatzhalter 2"/>
          <p:cNvSpPr>
            <a:spLocks noGrp="1"/>
          </p:cNvSpPr>
          <p:nvPr>
            <p:ph idx="4294967295"/>
          </p:nvPr>
        </p:nvSpPr>
        <p:spPr>
          <a:xfrm>
            <a:off x="395536" y="1124744"/>
            <a:ext cx="8280919" cy="4176464"/>
          </a:xfrm>
          <a:prstGeom prst="rect">
            <a:avLst/>
          </a:prstGeom>
        </p:spPr>
        <p:txBody>
          <a:bodyPr>
            <a:noAutofit/>
          </a:bodyPr>
          <a:lstStyle/>
          <a:p>
            <a:pPr marL="0" indent="0">
              <a:spcBef>
                <a:spcPts val="0"/>
              </a:spcBef>
              <a:spcAft>
                <a:spcPts val="400"/>
              </a:spcAft>
              <a:buClrTx/>
              <a:buNone/>
            </a:pPr>
            <a:r>
              <a:rPr lang="de-DE" sz="2000" b="1" dirty="0" smtClean="0"/>
              <a:t>Maßnahmen</a:t>
            </a:r>
            <a:endParaRPr lang="de-DE" sz="2000" dirty="0" smtClean="0"/>
          </a:p>
          <a:p>
            <a:pPr>
              <a:spcBef>
                <a:spcPts val="0"/>
              </a:spcBef>
              <a:buClrTx/>
              <a:buFont typeface="Arial" panose="020B0604020202020204" pitchFamily="34" charset="0"/>
              <a:buChar char="•"/>
            </a:pPr>
            <a:r>
              <a:rPr lang="de-DE" sz="2000" dirty="0" smtClean="0"/>
              <a:t>Die Regierung (mit einer Notstandsgesetzgebung) hat angeordnet, dass </a:t>
            </a:r>
            <a:r>
              <a:rPr lang="de-DE" sz="2000" dirty="0"/>
              <a:t>Maskenhersteller ihre Produkte an den Staat verkaufen </a:t>
            </a:r>
            <a:r>
              <a:rPr lang="de-DE" sz="2000" dirty="0" smtClean="0"/>
              <a:t>müssen</a:t>
            </a:r>
          </a:p>
          <a:p>
            <a:pPr lvl="1">
              <a:spcBef>
                <a:spcPts val="0"/>
              </a:spcBef>
              <a:spcAft>
                <a:spcPts val="400"/>
              </a:spcAft>
              <a:buClrTx/>
              <a:buFont typeface="Symbol" panose="05050102010706020507" pitchFamily="18" charset="2"/>
              <a:buChar char="-"/>
            </a:pPr>
            <a:r>
              <a:rPr lang="de-DE" dirty="0" smtClean="0"/>
              <a:t>Masken werden an </a:t>
            </a:r>
            <a:r>
              <a:rPr lang="de-DE" dirty="0" err="1" smtClean="0"/>
              <a:t>Hokkaido</a:t>
            </a:r>
            <a:r>
              <a:rPr lang="de-DE" dirty="0" smtClean="0"/>
              <a:t> </a:t>
            </a:r>
            <a:r>
              <a:rPr lang="de-DE" dirty="0"/>
              <a:t>Gemeinden mit zahlreichen Infektionen </a:t>
            </a:r>
            <a:r>
              <a:rPr lang="de-DE" dirty="0" smtClean="0"/>
              <a:t>geliefert. </a:t>
            </a:r>
            <a:endParaRPr lang="de-DE" dirty="0"/>
          </a:p>
          <a:p>
            <a:pPr>
              <a:spcBef>
                <a:spcPts val="0"/>
              </a:spcBef>
              <a:spcAft>
                <a:spcPts val="400"/>
              </a:spcAft>
              <a:buClrTx/>
              <a:buFont typeface="Arial" panose="020B0604020202020204" pitchFamily="34" charset="0"/>
              <a:buChar char="•"/>
            </a:pPr>
            <a:r>
              <a:rPr lang="de-DE" sz="2000" dirty="0"/>
              <a:t>Grundschulen in Japan sollen ab </a:t>
            </a:r>
            <a:r>
              <a:rPr lang="de-DE" sz="2000" dirty="0" smtClean="0"/>
              <a:t>02.02. </a:t>
            </a:r>
            <a:r>
              <a:rPr lang="de-DE" sz="2000" dirty="0"/>
              <a:t>bis Ende März geschlossen bleiben.</a:t>
            </a:r>
          </a:p>
          <a:p>
            <a:pPr>
              <a:spcBef>
                <a:spcPts val="0"/>
              </a:spcBef>
              <a:spcAft>
                <a:spcPts val="400"/>
              </a:spcAft>
              <a:buClrTx/>
              <a:buFont typeface="Arial" panose="020B0604020202020204" pitchFamily="34" charset="0"/>
              <a:buChar char="•"/>
            </a:pPr>
            <a:r>
              <a:rPr lang="de-DE" sz="2000" dirty="0"/>
              <a:t>Tokyo Disneyland, Tokyo Disney </a:t>
            </a:r>
            <a:r>
              <a:rPr lang="de-DE" sz="2000" dirty="0" err="1"/>
              <a:t>Sea</a:t>
            </a:r>
            <a:r>
              <a:rPr lang="de-DE" sz="2000" dirty="0"/>
              <a:t> und Tokyo Disney Resort sind vorübergehend ab </a:t>
            </a:r>
            <a:r>
              <a:rPr lang="de-DE" sz="2000" dirty="0" smtClean="0"/>
              <a:t>29.02. </a:t>
            </a:r>
            <a:r>
              <a:rPr lang="de-DE" sz="2000" dirty="0"/>
              <a:t>bis </a:t>
            </a:r>
            <a:r>
              <a:rPr lang="de-DE" sz="2000" dirty="0" smtClean="0"/>
              <a:t>16.03. geschlossen</a:t>
            </a:r>
          </a:p>
          <a:p>
            <a:pPr>
              <a:spcBef>
                <a:spcPts val="0"/>
              </a:spcBef>
              <a:buClrTx/>
              <a:buFont typeface="Arial" panose="020B0604020202020204" pitchFamily="34" charset="0"/>
              <a:buChar char="•"/>
            </a:pPr>
            <a:r>
              <a:rPr lang="de-DE" sz="2000" b="1" dirty="0" smtClean="0"/>
              <a:t>Mehrere Sportveranstaltungen sind entweder abgesagt oder finden „</a:t>
            </a:r>
            <a:r>
              <a:rPr lang="de-DE" sz="2000" b="1" dirty="0" err="1" smtClean="0"/>
              <a:t>behind</a:t>
            </a:r>
            <a:r>
              <a:rPr lang="de-DE" sz="2000" b="1" dirty="0" smtClean="0"/>
              <a:t> </a:t>
            </a:r>
            <a:r>
              <a:rPr lang="de-DE" sz="2000" b="1" dirty="0" err="1" smtClean="0"/>
              <a:t>closed</a:t>
            </a:r>
            <a:r>
              <a:rPr lang="de-DE" sz="2000" b="1" dirty="0" smtClean="0"/>
              <a:t> </a:t>
            </a:r>
            <a:r>
              <a:rPr lang="de-DE" sz="2000" b="1" dirty="0" err="1" smtClean="0"/>
              <a:t>doors</a:t>
            </a:r>
            <a:r>
              <a:rPr lang="de-DE" sz="2000" b="1" dirty="0" smtClean="0"/>
              <a:t>“ statt</a:t>
            </a:r>
          </a:p>
          <a:p>
            <a:pPr>
              <a:buClrTx/>
              <a:buFont typeface="Arial" panose="020B0604020202020204" pitchFamily="34" charset="0"/>
              <a:buChar char="•"/>
            </a:pPr>
            <a:endParaRPr lang="de-DE" sz="2000" dirty="0" smtClean="0"/>
          </a:p>
          <a:p>
            <a:pPr>
              <a:buClrTx/>
              <a:buFont typeface="Arial" panose="020B0604020202020204" pitchFamily="34" charset="0"/>
              <a:buChar char="•"/>
            </a:pPr>
            <a:endParaRPr lang="de-DE" sz="2000" dirty="0"/>
          </a:p>
        </p:txBody>
      </p:sp>
      <p:sp>
        <p:nvSpPr>
          <p:cNvPr id="9" name="Titel 4"/>
          <p:cNvSpPr>
            <a:spLocks noGrp="1"/>
          </p:cNvSpPr>
          <p:nvPr>
            <p:ph type="title"/>
          </p:nvPr>
        </p:nvSpPr>
        <p:spPr>
          <a:xfrm>
            <a:off x="457200" y="548680"/>
            <a:ext cx="8092592" cy="369332"/>
          </a:xfrm>
        </p:spPr>
        <p:txBody>
          <a:bodyPr/>
          <a:lstStyle/>
          <a:p>
            <a:r>
              <a:rPr lang="de-DE" sz="2400" dirty="0" smtClean="0">
                <a:latin typeface="ScalaSansPro-Bold" pitchFamily="50" charset="0"/>
              </a:rPr>
              <a:t>COVID-19/ Japan</a:t>
            </a:r>
            <a:endParaRPr lang="en-GB" sz="2400" dirty="0">
              <a:latin typeface="ScalaSansPro-Bold" pitchFamily="50" charset="0"/>
            </a:endParaRPr>
          </a:p>
        </p:txBody>
      </p:sp>
      <p:cxnSp>
        <p:nvCxnSpPr>
          <p:cNvPr id="10" name="Gerade Verbindung 9"/>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5467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515802" y="2276872"/>
            <a:ext cx="4378996" cy="3689753"/>
          </a:xfrm>
          <a:prstGeom prst="rect">
            <a:avLst/>
          </a:prstGeom>
        </p:spPr>
        <p:txBody>
          <a:bodyPr>
            <a:noAutofit/>
          </a:bodyPr>
          <a:lstStyle/>
          <a:p>
            <a:pPr marL="0" indent="0">
              <a:buNone/>
            </a:pPr>
            <a:r>
              <a:rPr lang="de-DE" sz="1400" b="1" u="sng" dirty="0" smtClean="0"/>
              <a:t>Cluster Lombardei </a:t>
            </a:r>
          </a:p>
          <a:p>
            <a:r>
              <a:rPr lang="de-DE" sz="1400" dirty="0" smtClean="0"/>
              <a:t>Bis </a:t>
            </a:r>
            <a:r>
              <a:rPr lang="de-DE" sz="1400" dirty="0"/>
              <a:t>zum </a:t>
            </a:r>
            <a:r>
              <a:rPr lang="de-DE" sz="1400" dirty="0" smtClean="0"/>
              <a:t>04.03. gab </a:t>
            </a:r>
            <a:r>
              <a:rPr lang="de-DE" sz="1400" dirty="0"/>
              <a:t>es in der Lombardei </a:t>
            </a:r>
            <a:r>
              <a:rPr lang="de-DE" sz="1400" dirty="0" smtClean="0"/>
              <a:t>1.820 (+300) </a:t>
            </a:r>
            <a:r>
              <a:rPr lang="de-DE" sz="1400" dirty="0"/>
              <a:t>bestätigte Fälle und </a:t>
            </a:r>
            <a:r>
              <a:rPr lang="de-DE" sz="1400" dirty="0" smtClean="0"/>
              <a:t>73 Todesfälle.</a:t>
            </a:r>
          </a:p>
          <a:p>
            <a:pPr lvl="1"/>
            <a:r>
              <a:rPr lang="de-DE" sz="1200" dirty="0" smtClean="0"/>
              <a:t>Davon sind 250 genesen</a:t>
            </a:r>
          </a:p>
          <a:p>
            <a:r>
              <a:rPr lang="de-DE" sz="1400" dirty="0" smtClean="0"/>
              <a:t>Derzeit sind 7 von 11 Provinzen in Lombardei betroffen: </a:t>
            </a:r>
            <a:r>
              <a:rPr lang="de-DE" sz="1400" dirty="0" smtClean="0">
                <a:solidFill>
                  <a:srgbClr val="00B050"/>
                </a:solidFill>
              </a:rPr>
              <a:t>Bergamo, Cremona, Lodi, Mailand, Monza und </a:t>
            </a:r>
            <a:r>
              <a:rPr lang="de-DE" sz="1400" dirty="0" err="1" smtClean="0">
                <a:solidFill>
                  <a:srgbClr val="00B050"/>
                </a:solidFill>
              </a:rPr>
              <a:t>Brianza</a:t>
            </a:r>
            <a:r>
              <a:rPr lang="de-DE" sz="1400" dirty="0" smtClean="0">
                <a:solidFill>
                  <a:srgbClr val="00B050"/>
                </a:solidFill>
              </a:rPr>
              <a:t>, Pavia und </a:t>
            </a:r>
            <a:r>
              <a:rPr lang="de-DE" sz="1400" dirty="0" err="1" smtClean="0">
                <a:solidFill>
                  <a:srgbClr val="00B050"/>
                </a:solidFill>
              </a:rPr>
              <a:t>Sondrio</a:t>
            </a:r>
            <a:r>
              <a:rPr lang="de-DE" sz="1400" dirty="0" smtClean="0"/>
              <a:t>.</a:t>
            </a:r>
          </a:p>
          <a:p>
            <a:pPr marL="0" lvl="0" indent="0">
              <a:buNone/>
            </a:pPr>
            <a:r>
              <a:rPr lang="de-DE" sz="1400" b="1" u="sng" dirty="0" smtClean="0">
                <a:solidFill>
                  <a:prstClr val="black"/>
                </a:solidFill>
              </a:rPr>
              <a:t>Cluster Venetien </a:t>
            </a:r>
            <a:r>
              <a:rPr lang="de-DE" sz="1400" b="1" u="sng" dirty="0">
                <a:solidFill>
                  <a:prstClr val="black"/>
                </a:solidFill>
              </a:rPr>
              <a:t>(Veneto):</a:t>
            </a:r>
          </a:p>
          <a:p>
            <a:pPr lvl="0"/>
            <a:r>
              <a:rPr lang="de-DE" sz="1400" dirty="0">
                <a:solidFill>
                  <a:prstClr val="black"/>
                </a:solidFill>
              </a:rPr>
              <a:t>Bis zum  </a:t>
            </a:r>
            <a:r>
              <a:rPr lang="de-DE" sz="1400" dirty="0" smtClean="0">
                <a:solidFill>
                  <a:prstClr val="black"/>
                </a:solidFill>
              </a:rPr>
              <a:t>04.03. gab </a:t>
            </a:r>
            <a:r>
              <a:rPr lang="de-DE" sz="1400" dirty="0">
                <a:solidFill>
                  <a:prstClr val="black"/>
                </a:solidFill>
              </a:rPr>
              <a:t>es </a:t>
            </a:r>
            <a:r>
              <a:rPr lang="de-DE" sz="1400" dirty="0" smtClean="0">
                <a:solidFill>
                  <a:prstClr val="black"/>
                </a:solidFill>
              </a:rPr>
              <a:t>360 (+53) </a:t>
            </a:r>
            <a:r>
              <a:rPr lang="de-DE" sz="1400" dirty="0">
                <a:solidFill>
                  <a:prstClr val="black"/>
                </a:solidFill>
              </a:rPr>
              <a:t>bestätigte Fälle in Venetien, </a:t>
            </a:r>
            <a:r>
              <a:rPr lang="de-DE" sz="1400" dirty="0" smtClean="0">
                <a:solidFill>
                  <a:prstClr val="black"/>
                </a:solidFill>
              </a:rPr>
              <a:t>und 6 Todesfälle in </a:t>
            </a:r>
            <a:r>
              <a:rPr lang="de-DE" sz="1400" dirty="0">
                <a:solidFill>
                  <a:prstClr val="black"/>
                </a:solidFill>
              </a:rPr>
              <a:t>der Gemeinde </a:t>
            </a:r>
            <a:r>
              <a:rPr lang="de-DE" sz="1400" dirty="0" err="1">
                <a:solidFill>
                  <a:prstClr val="black"/>
                </a:solidFill>
              </a:rPr>
              <a:t>Vo</a:t>
            </a:r>
            <a:r>
              <a:rPr lang="de-DE" sz="1400" dirty="0" smtClean="0">
                <a:solidFill>
                  <a:prstClr val="black"/>
                </a:solidFill>
              </a:rPr>
              <a:t>'.</a:t>
            </a:r>
          </a:p>
          <a:p>
            <a:pPr lvl="1"/>
            <a:r>
              <a:rPr lang="de-DE" sz="1200" dirty="0" smtClean="0">
                <a:solidFill>
                  <a:prstClr val="black"/>
                </a:solidFill>
              </a:rPr>
              <a:t>Davon sind 9 genesen</a:t>
            </a:r>
          </a:p>
          <a:p>
            <a:pPr lvl="0"/>
            <a:r>
              <a:rPr lang="de-DE" sz="1400" dirty="0" smtClean="0">
                <a:solidFill>
                  <a:prstClr val="black"/>
                </a:solidFill>
              </a:rPr>
              <a:t>Betroffene Provinzen sind </a:t>
            </a:r>
            <a:r>
              <a:rPr lang="de-DE" sz="1400" dirty="0" smtClean="0">
                <a:solidFill>
                  <a:srgbClr val="00B050"/>
                </a:solidFill>
              </a:rPr>
              <a:t>Padua</a:t>
            </a:r>
            <a:r>
              <a:rPr lang="de-DE" sz="1400" dirty="0" smtClean="0">
                <a:solidFill>
                  <a:prstClr val="black"/>
                </a:solidFill>
              </a:rPr>
              <a:t>, </a:t>
            </a:r>
            <a:r>
              <a:rPr lang="de-DE" sz="1400" dirty="0" smtClean="0">
                <a:solidFill>
                  <a:srgbClr val="00B050"/>
                </a:solidFill>
              </a:rPr>
              <a:t>Treviso</a:t>
            </a:r>
            <a:r>
              <a:rPr lang="de-DE" sz="1400" dirty="0" smtClean="0">
                <a:solidFill>
                  <a:prstClr val="black"/>
                </a:solidFill>
              </a:rPr>
              <a:t> und die Metropolitan Stadt </a:t>
            </a:r>
            <a:r>
              <a:rPr lang="de-DE" sz="1400" dirty="0" smtClean="0">
                <a:solidFill>
                  <a:srgbClr val="00B050"/>
                </a:solidFill>
              </a:rPr>
              <a:t>Venedig</a:t>
            </a:r>
            <a:r>
              <a:rPr lang="de-DE" sz="1400" dirty="0" smtClean="0">
                <a:solidFill>
                  <a:prstClr val="black"/>
                </a:solidFill>
              </a:rPr>
              <a:t>.</a:t>
            </a:r>
          </a:p>
          <a:p>
            <a:pPr lvl="0"/>
            <a:endParaRPr lang="de-DE" sz="1400" dirty="0">
              <a:solidFill>
                <a:prstClr val="black"/>
              </a:solidFill>
            </a:endParaRPr>
          </a:p>
          <a:p>
            <a:pPr marL="0" indent="0">
              <a:buNone/>
            </a:pPr>
            <a:endParaRPr lang="de-DE" sz="1600" b="1" dirty="0" smtClean="0">
              <a:solidFill>
                <a:schemeClr val="tx2"/>
              </a:solidFill>
            </a:endParaRPr>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Italien</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7596336" y="908720"/>
            <a:ext cx="1368152" cy="122413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feld 5"/>
          <p:cNvSpPr txBox="1"/>
          <p:nvPr/>
        </p:nvSpPr>
        <p:spPr>
          <a:xfrm>
            <a:off x="539552" y="1196752"/>
            <a:ext cx="4095062" cy="954107"/>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de-DE" sz="1400" b="1" dirty="0" smtClean="0">
                <a:latin typeface="ScalaSansPro-Bold" pitchFamily="50" charset="0"/>
              </a:rPr>
              <a:t>3.089 (+342) Fälle; davon 1.820 (59%) in Lombardei, 273 (9%) in Venetien und 544 (18%) in Emilia-Romagna</a:t>
            </a:r>
          </a:p>
          <a:p>
            <a:pPr marL="285750" indent="-285750">
              <a:buFont typeface="Wingdings" panose="05000000000000000000" pitchFamily="2" charset="2"/>
              <a:buChar char="Ø"/>
            </a:pPr>
            <a:r>
              <a:rPr lang="de-DE" sz="1400" b="1" dirty="0" smtClean="0">
                <a:latin typeface="ScalaSansPro-Bold" pitchFamily="50" charset="0"/>
              </a:rPr>
              <a:t>107 Todesfälle (Sterbequote 3,5%) </a:t>
            </a:r>
            <a:endParaRPr lang="de-DE" sz="1400" b="1" dirty="0">
              <a:latin typeface="ScalaSansPro-Bold" pitchFamily="50"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5321" y="1196752"/>
            <a:ext cx="4171597" cy="17319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4">
            <a:clrChange>
              <a:clrFrom>
                <a:srgbClr val="F8F9FA"/>
              </a:clrFrom>
              <a:clrTo>
                <a:srgbClr val="F8F9FA">
                  <a:alpha val="0"/>
                </a:srgbClr>
              </a:clrTo>
            </a:clrChange>
            <a:extLst>
              <a:ext uri="{28A0092B-C50C-407E-A947-70E740481C1C}">
                <a14:useLocalDpi xmlns:a14="http://schemas.microsoft.com/office/drawing/2010/main" val="0"/>
              </a:ext>
            </a:extLst>
          </a:blip>
          <a:srcRect/>
          <a:stretch>
            <a:fillRect/>
          </a:stretch>
        </p:blipFill>
        <p:spPr bwMode="auto">
          <a:xfrm>
            <a:off x="6836678" y="2932148"/>
            <a:ext cx="2160240" cy="38458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49815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553043" y="1196752"/>
            <a:ext cx="7619357" cy="1728192"/>
          </a:xfrm>
          <a:prstGeom prst="rect">
            <a:avLst/>
          </a:prstGeom>
        </p:spPr>
        <p:txBody>
          <a:bodyPr>
            <a:noAutofit/>
          </a:bodyPr>
          <a:lstStyle/>
          <a:p>
            <a:pPr marL="0" indent="0">
              <a:buNone/>
            </a:pPr>
            <a:r>
              <a:rPr lang="de-DE" sz="1400" b="1" u="sng" dirty="0" smtClean="0"/>
              <a:t>Emilia-Romagna</a:t>
            </a:r>
            <a:r>
              <a:rPr lang="de-DE" sz="1400" u="sng" dirty="0" smtClean="0"/>
              <a:t>:</a:t>
            </a:r>
          </a:p>
          <a:p>
            <a:r>
              <a:rPr lang="de-DE" sz="1400" dirty="0"/>
              <a:t>Bis zum </a:t>
            </a:r>
            <a:r>
              <a:rPr lang="de-DE" sz="1400" dirty="0" smtClean="0"/>
              <a:t>04.03. wurden 544 (+124) Fälle gemeldet und 22 Todesfälle. </a:t>
            </a:r>
          </a:p>
          <a:p>
            <a:pPr lvl="1"/>
            <a:r>
              <a:rPr lang="de-DE" sz="1200" dirty="0" smtClean="0"/>
              <a:t>Davon sind 6 genesen</a:t>
            </a:r>
          </a:p>
          <a:p>
            <a:r>
              <a:rPr lang="de-DE" sz="1400" dirty="0"/>
              <a:t>Betroffen in der Emilia-Romagna war zunächst nur die Provinz </a:t>
            </a:r>
            <a:r>
              <a:rPr lang="de-DE" sz="1400" dirty="0">
                <a:solidFill>
                  <a:srgbClr val="00B050"/>
                </a:solidFill>
              </a:rPr>
              <a:t>Piacenza</a:t>
            </a:r>
            <a:r>
              <a:rPr lang="de-DE" sz="1400" dirty="0"/>
              <a:t>. In der Folgezeit wurden </a:t>
            </a:r>
            <a:r>
              <a:rPr lang="de-DE" sz="1400" dirty="0" smtClean="0"/>
              <a:t>Fälle auch </a:t>
            </a:r>
            <a:r>
              <a:rPr lang="de-DE" sz="1400" dirty="0"/>
              <a:t>aus den Provinzen </a:t>
            </a:r>
            <a:r>
              <a:rPr lang="de-DE" sz="1400" dirty="0">
                <a:solidFill>
                  <a:srgbClr val="00B050"/>
                </a:solidFill>
              </a:rPr>
              <a:t>Parma</a:t>
            </a:r>
            <a:r>
              <a:rPr lang="de-DE" sz="1400" dirty="0"/>
              <a:t>, </a:t>
            </a:r>
            <a:r>
              <a:rPr lang="de-DE" sz="1400" dirty="0">
                <a:solidFill>
                  <a:srgbClr val="00B050"/>
                </a:solidFill>
              </a:rPr>
              <a:t>Modena</a:t>
            </a:r>
            <a:r>
              <a:rPr lang="de-DE" sz="1400" dirty="0"/>
              <a:t> und </a:t>
            </a:r>
            <a:r>
              <a:rPr lang="de-DE" sz="1400" dirty="0">
                <a:solidFill>
                  <a:srgbClr val="00B050"/>
                </a:solidFill>
              </a:rPr>
              <a:t>Rimini</a:t>
            </a:r>
            <a:r>
              <a:rPr lang="de-DE" sz="1400" dirty="0"/>
              <a:t> gemeldet</a:t>
            </a:r>
            <a:r>
              <a:rPr lang="de-DE" sz="1400" dirty="0" smtClean="0"/>
              <a:t>.</a:t>
            </a:r>
          </a:p>
          <a:p>
            <a:pPr marL="0" indent="0">
              <a:buNone/>
            </a:pPr>
            <a:r>
              <a:rPr lang="de-DE" sz="1400" b="1" u="sng" dirty="0" smtClean="0">
                <a:ea typeface="Calibri"/>
                <a:cs typeface="Times New Roman"/>
              </a:rPr>
              <a:t>Verbreitung außerhalb  </a:t>
            </a:r>
            <a:r>
              <a:rPr lang="de-DE" sz="1400" b="1" u="sng" dirty="0">
                <a:ea typeface="Calibri"/>
                <a:cs typeface="Times New Roman"/>
              </a:rPr>
              <a:t>Italien </a:t>
            </a:r>
            <a:endParaRPr lang="de-DE" sz="1400" b="1" u="sng" dirty="0" smtClean="0">
              <a:ea typeface="Calibri"/>
              <a:cs typeface="Times New Roman"/>
            </a:endParaRPr>
          </a:p>
          <a:p>
            <a:r>
              <a:rPr lang="de-DE" sz="1400" dirty="0" smtClean="0">
                <a:ea typeface="Calibri"/>
                <a:cs typeface="Times New Roman"/>
              </a:rPr>
              <a:t>Importierte Fälle aus Italien wurden in 44 Länder gemeldet </a:t>
            </a:r>
            <a:endParaRPr lang="de-DE" sz="1800" dirty="0" smtClean="0"/>
          </a:p>
          <a:p>
            <a:endParaRPr lang="de-DE" sz="1800" dirty="0" smtClean="0"/>
          </a:p>
          <a:p>
            <a:endParaRPr lang="de-DE" sz="1800" dirty="0" smtClean="0"/>
          </a:p>
          <a:p>
            <a:endParaRPr lang="de-DE" sz="1800" dirty="0"/>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Italien</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377" y="3068960"/>
            <a:ext cx="7164288" cy="3502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2814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553043" y="1196752"/>
            <a:ext cx="5387109" cy="5400600"/>
          </a:xfrm>
          <a:prstGeom prst="rect">
            <a:avLst/>
          </a:prstGeom>
        </p:spPr>
        <p:txBody>
          <a:bodyPr>
            <a:noAutofit/>
          </a:bodyPr>
          <a:lstStyle/>
          <a:p>
            <a:pPr marL="0" indent="0">
              <a:buNone/>
            </a:pPr>
            <a:r>
              <a:rPr lang="de-DE" sz="1600" b="1" u="sng" dirty="0" smtClean="0"/>
              <a:t>Maßnahmen</a:t>
            </a:r>
            <a:r>
              <a:rPr lang="de-DE" sz="1800" u="sng" dirty="0" smtClean="0">
                <a:solidFill>
                  <a:schemeClr val="tx2"/>
                </a:solidFill>
              </a:rPr>
              <a:t>:</a:t>
            </a:r>
          </a:p>
          <a:p>
            <a:r>
              <a:rPr lang="de-DE" sz="1400" dirty="0" smtClean="0"/>
              <a:t>Quarantäne </a:t>
            </a:r>
            <a:r>
              <a:rPr lang="de-DE" sz="1400" dirty="0"/>
              <a:t>von mehr als 50.000 Menschen aus 11 verschiedenen Gemeinden </a:t>
            </a:r>
            <a:r>
              <a:rPr lang="de-DE" sz="1400" dirty="0" smtClean="0"/>
              <a:t>in Norditalien. </a:t>
            </a:r>
            <a:r>
              <a:rPr lang="de-DE" sz="1400" dirty="0"/>
              <a:t>Die Strafen für Verstöße reichten von einer Geldstrafe von 206 € bis zu drei Monaten </a:t>
            </a:r>
            <a:r>
              <a:rPr lang="de-DE" sz="1400" dirty="0" smtClean="0"/>
              <a:t>Haft. Das </a:t>
            </a:r>
            <a:r>
              <a:rPr lang="de-DE" sz="1400" dirty="0"/>
              <a:t>italienische Militär und die Strafverfolgungsbehörden wurden angewiesen, die Abriegelung zu sichern und durchzuführen.</a:t>
            </a:r>
          </a:p>
          <a:p>
            <a:r>
              <a:rPr lang="de-DE" sz="1400" dirty="0" smtClean="0"/>
              <a:t>In </a:t>
            </a:r>
            <a:r>
              <a:rPr lang="de-DE" sz="1400" dirty="0"/>
              <a:t>zehn Gemeinden in der Lombardei, einer im Veneto und einer in der Emilia Romagna wurden Schulen geschlossen. </a:t>
            </a:r>
            <a:r>
              <a:rPr lang="de-DE" sz="1400" dirty="0" smtClean="0"/>
              <a:t>Alle </a:t>
            </a:r>
            <a:r>
              <a:rPr lang="de-DE" sz="1400" dirty="0"/>
              <a:t>religiösen Dienste wurden </a:t>
            </a:r>
            <a:r>
              <a:rPr lang="de-DE" sz="1400" dirty="0" smtClean="0"/>
              <a:t>gestrichen. Der </a:t>
            </a:r>
            <a:r>
              <a:rPr lang="de-DE" sz="1400" dirty="0"/>
              <a:t>Regionalzugverkehr zu den am stärksten betroffenen Gebieten wurde </a:t>
            </a:r>
            <a:r>
              <a:rPr lang="de-DE" sz="1400" dirty="0" smtClean="0"/>
              <a:t>eingestellt</a:t>
            </a:r>
            <a:r>
              <a:rPr lang="de-DE" sz="1400" dirty="0"/>
              <a:t>.</a:t>
            </a:r>
            <a:endParaRPr lang="de-DE" sz="1400" dirty="0" smtClean="0"/>
          </a:p>
          <a:p>
            <a:r>
              <a:rPr lang="de-DE" sz="1400" dirty="0"/>
              <a:t>Die Behörden in Venetien haben die letzten zwei Tage des Karnevals von Venedig </a:t>
            </a:r>
            <a:r>
              <a:rPr lang="de-DE" sz="1400" dirty="0" smtClean="0"/>
              <a:t>abgesagt. Die </a:t>
            </a:r>
            <a:r>
              <a:rPr lang="de-DE" sz="1400" dirty="0"/>
              <a:t>Behörden im Piemont haben die letzten drei Tage des Karnevals von </a:t>
            </a:r>
            <a:r>
              <a:rPr lang="de-DE" sz="1400" dirty="0" err="1"/>
              <a:t>Ivrea</a:t>
            </a:r>
            <a:r>
              <a:rPr lang="de-DE" sz="1400" dirty="0"/>
              <a:t> </a:t>
            </a:r>
            <a:r>
              <a:rPr lang="de-DE" sz="1400" dirty="0" smtClean="0"/>
              <a:t>abgesagt.</a:t>
            </a:r>
          </a:p>
          <a:p>
            <a:pPr marL="0" indent="0">
              <a:buNone/>
            </a:pPr>
            <a:r>
              <a:rPr lang="de-DE" sz="1400" b="1" u="sng" dirty="0" smtClean="0"/>
              <a:t>Internationales Reaktionen: </a:t>
            </a:r>
          </a:p>
          <a:p>
            <a:r>
              <a:rPr lang="de-DE" sz="1400" dirty="0" smtClean="0"/>
              <a:t>Die folgende </a:t>
            </a:r>
            <a:r>
              <a:rPr lang="de-DE" sz="1400" dirty="0"/>
              <a:t>Länder </a:t>
            </a:r>
            <a:r>
              <a:rPr lang="de-DE" sz="1400" dirty="0" smtClean="0"/>
              <a:t>haben beschlossen</a:t>
            </a:r>
            <a:r>
              <a:rPr lang="de-DE" sz="1400" dirty="0"/>
              <a:t>, einreisende Italiener 14 Tage in Quarantäne zu halten: China, Kasachstan und Kirgisistan</a:t>
            </a:r>
            <a:r>
              <a:rPr lang="de-DE" sz="1400" dirty="0" smtClean="0"/>
              <a:t>.</a:t>
            </a:r>
          </a:p>
          <a:p>
            <a:r>
              <a:rPr lang="de-DE" sz="1400" dirty="0"/>
              <a:t>Argentinien, Frankreich, Kroatien, Ägypten, Griechenland, Irland, Israel, Lettland, Litauen, Ukraine, Serbien und Südafrika haben eine 14-tägige Quarantäne für Personen aus der Lombardei und dem Venetien erlassen</a:t>
            </a:r>
            <a:endParaRPr lang="de-DE" sz="1400" dirty="0" smtClean="0"/>
          </a:p>
          <a:p>
            <a:r>
              <a:rPr lang="de-DE" sz="1400" dirty="0"/>
              <a:t>Island und Malta verlangen eine „freiwilligen Quarantäne“ für alle Bürger aus Emilia-Romagna, Lombardei, Piemont und Venetien</a:t>
            </a:r>
            <a:r>
              <a:rPr lang="de-DE" sz="1400" dirty="0" smtClean="0"/>
              <a:t>.</a:t>
            </a:r>
          </a:p>
          <a:p>
            <a:r>
              <a:rPr lang="de-DE" sz="1400" dirty="0"/>
              <a:t>Frankreich, Griechenland, Irland, Kroatien, Russland, Spanien und die Türkei raten von Reisen nach Italien ab</a:t>
            </a:r>
            <a:endParaRPr lang="de-DE" sz="1400" dirty="0" smtClean="0"/>
          </a:p>
          <a:p>
            <a:endParaRPr lang="de-DE" sz="1400" dirty="0" smtClean="0"/>
          </a:p>
          <a:p>
            <a:endParaRPr lang="de-DE" sz="1800" dirty="0" smtClean="0"/>
          </a:p>
          <a:p>
            <a:endParaRPr lang="de-DE" sz="1800" dirty="0" smtClean="0"/>
          </a:p>
          <a:p>
            <a:endParaRPr lang="de-DE" sz="1800" dirty="0"/>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Italien</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graphicFrame>
        <p:nvGraphicFramePr>
          <p:cNvPr id="9" name="Objekt 8"/>
          <p:cNvGraphicFramePr>
            <a:graphicFrameLocks noChangeAspect="1"/>
          </p:cNvGraphicFramePr>
          <p:nvPr>
            <p:extLst>
              <p:ext uri="{D42A27DB-BD31-4B8C-83A1-F6EECF244321}">
                <p14:modId xmlns:p14="http://schemas.microsoft.com/office/powerpoint/2010/main" val="3856398261"/>
              </p:ext>
            </p:extLst>
          </p:nvPr>
        </p:nvGraphicFramePr>
        <p:xfrm>
          <a:off x="6084168" y="2950497"/>
          <a:ext cx="3888432" cy="3904079"/>
        </p:xfrm>
        <a:graphic>
          <a:graphicData uri="http://schemas.openxmlformats.org/presentationml/2006/ole">
            <mc:AlternateContent xmlns:mc="http://schemas.openxmlformats.org/markup-compatibility/2006">
              <mc:Choice xmlns:v="urn:schemas-microsoft-com:vml" Requires="v">
                <p:oleObj spid="_x0000_s1056" name="Dokument" r:id="rId4" imgW="5910921" imgH="4701409" progId="Word.Document.12">
                  <p:embed/>
                </p:oleObj>
              </mc:Choice>
              <mc:Fallback>
                <p:oleObj name="Dokument" r:id="rId4" imgW="5910921" imgH="4701409" progId="Word.Document.12">
                  <p:embed/>
                  <p:pic>
                    <p:nvPicPr>
                      <p:cNvPr id="0" name=""/>
                      <p:cNvPicPr/>
                      <p:nvPr/>
                    </p:nvPicPr>
                    <p:blipFill>
                      <a:blip r:embed="rId5"/>
                      <a:stretch>
                        <a:fillRect/>
                      </a:stretch>
                    </p:blipFill>
                    <p:spPr>
                      <a:xfrm>
                        <a:off x="6084168" y="2950497"/>
                        <a:ext cx="3888432" cy="3904079"/>
                      </a:xfrm>
                      <a:prstGeom prst="rect">
                        <a:avLst/>
                      </a:prstGeom>
                    </p:spPr>
                  </p:pic>
                </p:oleObj>
              </mc:Fallback>
            </mc:AlternateContent>
          </a:graphicData>
        </a:graphic>
      </p:graphicFrame>
      <p:sp>
        <p:nvSpPr>
          <p:cNvPr id="3" name="Rechteck 2"/>
          <p:cNvSpPr/>
          <p:nvPr/>
        </p:nvSpPr>
        <p:spPr>
          <a:xfrm rot="20569400">
            <a:off x="6444208" y="1484784"/>
            <a:ext cx="1717714" cy="369332"/>
          </a:xfrm>
          <a:prstGeom prst="rect">
            <a:avLst/>
          </a:prstGeom>
        </p:spPr>
        <p:txBody>
          <a:bodyPr wrap="none">
            <a:spAutoFit/>
          </a:bodyPr>
          <a:lstStyle/>
          <a:p>
            <a:r>
              <a:rPr lang="de-DE" dirty="0">
                <a:solidFill>
                  <a:srgbClr val="FF0000"/>
                </a:solidFill>
              </a:rPr>
              <a:t>keine Änderung </a:t>
            </a:r>
          </a:p>
        </p:txBody>
      </p:sp>
    </p:spTree>
    <p:extLst>
      <p:ext uri="{BB962C8B-B14F-4D97-AF65-F5344CB8AC3E}">
        <p14:creationId xmlns:p14="http://schemas.microsoft.com/office/powerpoint/2010/main" val="3027026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p:cNvGrpSpPr/>
          <p:nvPr/>
        </p:nvGrpSpPr>
        <p:grpSpPr>
          <a:xfrm>
            <a:off x="3129331" y="3716389"/>
            <a:ext cx="3291719" cy="3006919"/>
            <a:chOff x="1043608" y="3288779"/>
            <a:chExt cx="3291719" cy="3006919"/>
          </a:xfrm>
        </p:grpSpPr>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288779"/>
              <a:ext cx="3291719" cy="2822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1717359" y="5834033"/>
              <a:ext cx="1944216" cy="461665"/>
            </a:xfrm>
            <a:prstGeom prst="rect">
              <a:avLst/>
            </a:prstGeom>
            <a:noFill/>
          </p:spPr>
          <p:txBody>
            <a:bodyPr wrap="square" rtlCol="0">
              <a:spAutoFit/>
            </a:bodyPr>
            <a:lstStyle/>
            <a:p>
              <a:r>
                <a:rPr lang="de-DE" sz="1200" dirty="0" err="1" smtClean="0"/>
                <a:t>Départements</a:t>
              </a:r>
              <a:r>
                <a:rPr lang="de-DE" sz="1200" dirty="0" smtClean="0"/>
                <a:t> mit Clusters, 04.03.2020</a:t>
              </a:r>
              <a:endParaRPr lang="de-DE" sz="1200" dirty="0"/>
            </a:p>
          </p:txBody>
        </p:sp>
      </p:grpSp>
      <p:grpSp>
        <p:nvGrpSpPr>
          <p:cNvPr id="9" name="Gruppieren 8"/>
          <p:cNvGrpSpPr/>
          <p:nvPr/>
        </p:nvGrpSpPr>
        <p:grpSpPr>
          <a:xfrm>
            <a:off x="6400587" y="1080671"/>
            <a:ext cx="2542320" cy="3209876"/>
            <a:chOff x="6613780" y="764703"/>
            <a:chExt cx="2542320" cy="3209876"/>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3780" y="764703"/>
              <a:ext cx="2542320" cy="2763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uppieren 3"/>
            <p:cNvGrpSpPr/>
            <p:nvPr/>
          </p:nvGrpSpPr>
          <p:grpSpPr>
            <a:xfrm>
              <a:off x="7236296" y="3288779"/>
              <a:ext cx="1634778" cy="685800"/>
              <a:chOff x="7282659" y="3812654"/>
              <a:chExt cx="1972269" cy="819150"/>
            </a:xfrm>
          </p:grpSpPr>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2659" y="3812654"/>
                <a:ext cx="19526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2778" y="4107929"/>
                <a:ext cx="19621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8250" y="4365104"/>
                <a:ext cx="184785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2" name="Inhaltsplatzhalter 1"/>
          <p:cNvSpPr>
            <a:spLocks noGrp="1"/>
          </p:cNvSpPr>
          <p:nvPr>
            <p:ph sz="quarter" idx="4294967295"/>
          </p:nvPr>
        </p:nvSpPr>
        <p:spPr>
          <a:xfrm>
            <a:off x="553043" y="1772816"/>
            <a:ext cx="6251205" cy="2880320"/>
          </a:xfrm>
          <a:prstGeom prst="rect">
            <a:avLst/>
          </a:prstGeom>
        </p:spPr>
        <p:txBody>
          <a:bodyPr>
            <a:noAutofit/>
          </a:bodyPr>
          <a:lstStyle/>
          <a:p>
            <a:r>
              <a:rPr lang="de-DE" sz="1800" dirty="0" smtClean="0"/>
              <a:t>Insgesamt 6 Cluster:</a:t>
            </a:r>
          </a:p>
          <a:p>
            <a:pPr lvl="1"/>
            <a:r>
              <a:rPr lang="de-DE" sz="1600" dirty="0" err="1" smtClean="0"/>
              <a:t>Crépy</a:t>
            </a:r>
            <a:r>
              <a:rPr lang="de-DE" sz="1600" dirty="0" smtClean="0"/>
              <a:t>-en-</a:t>
            </a:r>
            <a:r>
              <a:rPr lang="de-DE" sz="1600" dirty="0" err="1" smtClean="0"/>
              <a:t>Valoi</a:t>
            </a:r>
            <a:r>
              <a:rPr lang="de-DE" sz="1600" dirty="0" smtClean="0"/>
              <a:t> (Oise): 99 Fälle, 1 Todesfall</a:t>
            </a:r>
          </a:p>
          <a:p>
            <a:pPr lvl="1"/>
            <a:r>
              <a:rPr lang="de-DE" sz="1600" dirty="0" smtClean="0"/>
              <a:t>La </a:t>
            </a:r>
            <a:r>
              <a:rPr lang="de-DE" sz="1600" dirty="0" err="1" smtClean="0"/>
              <a:t>Balme</a:t>
            </a:r>
            <a:r>
              <a:rPr lang="de-DE" sz="1600" dirty="0" smtClean="0"/>
              <a:t> de </a:t>
            </a:r>
            <a:r>
              <a:rPr lang="de-DE" sz="1600" dirty="0" err="1" smtClean="0"/>
              <a:t>Salligny</a:t>
            </a:r>
            <a:r>
              <a:rPr lang="de-DE" sz="1600" dirty="0" smtClean="0"/>
              <a:t> </a:t>
            </a:r>
            <a:r>
              <a:rPr lang="de-DE" sz="1600" dirty="0"/>
              <a:t>(Haute-Savoie</a:t>
            </a:r>
            <a:r>
              <a:rPr lang="de-DE" sz="1600" dirty="0" smtClean="0"/>
              <a:t>): 30 Fälle</a:t>
            </a:r>
            <a:endParaRPr lang="de-DE" sz="1400" dirty="0"/>
          </a:p>
          <a:p>
            <a:pPr lvl="1"/>
            <a:r>
              <a:rPr lang="de-DE" sz="1600" dirty="0" smtClean="0"/>
              <a:t>Les </a:t>
            </a:r>
            <a:r>
              <a:rPr lang="de-DE" sz="1600" dirty="0" err="1" smtClean="0"/>
              <a:t>Contamines-Montjoie</a:t>
            </a:r>
            <a:r>
              <a:rPr lang="de-DE" sz="1600" dirty="0"/>
              <a:t> (</a:t>
            </a:r>
            <a:r>
              <a:rPr lang="de-DE" sz="1600" dirty="0" smtClean="0"/>
              <a:t>Haute-Savoie, Skigebiet): 6 Fälle (+6UK)</a:t>
            </a:r>
          </a:p>
          <a:p>
            <a:pPr lvl="1"/>
            <a:r>
              <a:rPr lang="de-DE" sz="1600" dirty="0" smtClean="0"/>
              <a:t>Mulhouse (Haut-Rhin, Kirche): 10 Fälle</a:t>
            </a:r>
            <a:endParaRPr lang="de-DE" sz="1600" dirty="0"/>
          </a:p>
          <a:p>
            <a:pPr lvl="1"/>
            <a:r>
              <a:rPr lang="de-DE" sz="1600" dirty="0" smtClean="0"/>
              <a:t>Morbihan: 14 Fälle</a:t>
            </a:r>
          </a:p>
          <a:p>
            <a:pPr lvl="1"/>
            <a:r>
              <a:rPr lang="de-DE" sz="1600" dirty="0" smtClean="0"/>
              <a:t>Ex Ägypten: 13 Fälle </a:t>
            </a:r>
          </a:p>
          <a:p>
            <a:r>
              <a:rPr lang="de-DE" sz="1800" dirty="0" smtClean="0"/>
              <a:t>39 reiseassoziiert</a:t>
            </a:r>
          </a:p>
          <a:p>
            <a:r>
              <a:rPr lang="de-DE" sz="1800" dirty="0" smtClean="0"/>
              <a:t>74 werden aufgeklärt</a:t>
            </a:r>
            <a:endParaRPr lang="de-DE" sz="1800" dirty="0"/>
          </a:p>
          <a:p>
            <a:endParaRPr lang="de-DE" sz="1800" dirty="0" smtClean="0"/>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Frankreich</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539552" y="1196752"/>
            <a:ext cx="4095062" cy="523220"/>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de-DE" sz="1400" b="1" dirty="0" smtClean="0">
                <a:latin typeface="ScalaSansPro-Bold" pitchFamily="50" charset="0"/>
              </a:rPr>
              <a:t>285 Fälle, 4 Todesfälle (Sterbequote 1,4 %)</a:t>
            </a:r>
          </a:p>
          <a:p>
            <a:r>
              <a:rPr lang="de-DE" sz="1400" b="1" dirty="0" smtClean="0">
                <a:latin typeface="ScalaSansPro-Bold" pitchFamily="50" charset="0"/>
              </a:rPr>
              <a:t>(Datenstand: 04.03.2020, 16:00) </a:t>
            </a:r>
            <a:endParaRPr lang="de-DE" sz="1400" b="1" dirty="0">
              <a:latin typeface="ScalaSansPro-Bold" pitchFamily="50" charset="0"/>
            </a:endParaRPr>
          </a:p>
        </p:txBody>
      </p:sp>
    </p:spTree>
    <p:extLst>
      <p:ext uri="{BB962C8B-B14F-4D97-AF65-F5344CB8AC3E}">
        <p14:creationId xmlns:p14="http://schemas.microsoft.com/office/powerpoint/2010/main" val="4083450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553043" y="1196752"/>
            <a:ext cx="8267429" cy="5400600"/>
          </a:xfrm>
          <a:prstGeom prst="rect">
            <a:avLst/>
          </a:prstGeom>
        </p:spPr>
        <p:txBody>
          <a:bodyPr>
            <a:noAutofit/>
          </a:bodyPr>
          <a:lstStyle/>
          <a:p>
            <a:pPr marL="0" indent="0">
              <a:buNone/>
            </a:pPr>
            <a:r>
              <a:rPr lang="de-DE" sz="1600" b="1" u="sng" dirty="0" smtClean="0"/>
              <a:t>Maßnahmen</a:t>
            </a:r>
            <a:r>
              <a:rPr lang="de-DE" sz="1800" u="sng" dirty="0" smtClean="0">
                <a:solidFill>
                  <a:schemeClr val="tx2"/>
                </a:solidFill>
              </a:rPr>
              <a:t>:</a:t>
            </a:r>
          </a:p>
          <a:p>
            <a:r>
              <a:rPr lang="de-DE" sz="1400" dirty="0" smtClean="0"/>
              <a:t>2. Stadium der Epidemie seit dem 28.02.2020 (keine Quarantäne bei Reiserückkehrern aus Risikogebieten mehr)</a:t>
            </a:r>
          </a:p>
          <a:p>
            <a:r>
              <a:rPr lang="de-DE" sz="1400" dirty="0" smtClean="0"/>
              <a:t>Einsetzen von Public Health Reservisten</a:t>
            </a:r>
          </a:p>
          <a:p>
            <a:r>
              <a:rPr lang="de-DE" sz="1400" dirty="0" smtClean="0"/>
              <a:t>Seit dem 29.02.2020 Verbot von Innenveranstaltungen mit &gt;5.000 Besuchern</a:t>
            </a:r>
          </a:p>
          <a:p>
            <a:r>
              <a:rPr lang="de-DE" sz="1400" dirty="0" smtClean="0"/>
              <a:t>Verbot von Außenveranstaltungen, wenn Besucher aus Regionen erwartet sind, in denen es vermutlich „</a:t>
            </a:r>
            <a:r>
              <a:rPr lang="de-DE" sz="1400" dirty="0" err="1" smtClean="0"/>
              <a:t>community</a:t>
            </a:r>
            <a:r>
              <a:rPr lang="de-DE" sz="1400" dirty="0" smtClean="0"/>
              <a:t> </a:t>
            </a:r>
            <a:r>
              <a:rPr lang="de-DE" sz="1400" dirty="0" err="1" smtClean="0"/>
              <a:t>transmission</a:t>
            </a:r>
            <a:r>
              <a:rPr lang="de-DE" sz="1400" dirty="0" smtClean="0"/>
              <a:t>“ gibt</a:t>
            </a:r>
          </a:p>
          <a:p>
            <a:r>
              <a:rPr lang="de-DE" sz="1400" dirty="0" smtClean="0"/>
              <a:t>Alle Versammlungen sind im Departement Oise untersagt</a:t>
            </a:r>
          </a:p>
          <a:p>
            <a:r>
              <a:rPr lang="de-DE" sz="1400" dirty="0" smtClean="0"/>
              <a:t>5 Gemeinden in Oise und eine in Haute-Savoie sind unter „Quarantäne“ (Schulschließungen + Eingeschränkte Bewegungsmöglichkeiten für Bürger)</a:t>
            </a:r>
          </a:p>
          <a:p>
            <a:r>
              <a:rPr lang="de-DE" sz="1400" dirty="0" smtClean="0"/>
              <a:t>1 Referenzkrankenhaus pro Region für COVID-19</a:t>
            </a:r>
          </a:p>
          <a:p>
            <a:r>
              <a:rPr lang="de-DE" sz="1400" dirty="0" smtClean="0"/>
              <a:t>Regierung beschlagnahmt FFP2 Masken für Krankenhäuser (03.03.2020)</a:t>
            </a:r>
          </a:p>
          <a:p>
            <a:pPr marL="0" indent="0">
              <a:buNone/>
            </a:pPr>
            <a:endParaRPr lang="de-DE" sz="1400" dirty="0" smtClean="0"/>
          </a:p>
          <a:p>
            <a:pPr marL="0" indent="0">
              <a:buNone/>
            </a:pPr>
            <a:r>
              <a:rPr lang="de-DE" sz="1400" b="1" u="sng" dirty="0" smtClean="0"/>
              <a:t>Export von Fällen: </a:t>
            </a:r>
          </a:p>
          <a:p>
            <a:r>
              <a:rPr lang="de-DE" sz="1400" dirty="0" smtClean="0"/>
              <a:t>2 in Algerien (2 hatten Kontakt mit Franzosen, die später positiv getestet wurden)</a:t>
            </a:r>
          </a:p>
          <a:p>
            <a:r>
              <a:rPr lang="de-DE" sz="1400" dirty="0" smtClean="0"/>
              <a:t>1 in Belgien</a:t>
            </a:r>
          </a:p>
          <a:p>
            <a:r>
              <a:rPr lang="de-DE" sz="1400" dirty="0"/>
              <a:t>1 in Senegal</a:t>
            </a:r>
          </a:p>
          <a:p>
            <a:endParaRPr lang="de-DE" sz="1800" dirty="0" smtClean="0"/>
          </a:p>
          <a:p>
            <a:endParaRPr lang="de-DE" sz="1800" dirty="0"/>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Frankreich</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924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553043" y="1196752"/>
            <a:ext cx="8267429" cy="5400600"/>
          </a:xfrm>
          <a:prstGeom prst="rect">
            <a:avLst/>
          </a:prstGeom>
        </p:spPr>
        <p:txBody>
          <a:bodyPr>
            <a:noAutofit/>
          </a:bodyPr>
          <a:lstStyle/>
          <a:p>
            <a:pPr marL="0" indent="0">
              <a:buNone/>
            </a:pPr>
            <a:r>
              <a:rPr lang="en-US" sz="2000" b="1" dirty="0" smtClean="0"/>
              <a:t>Exposition:</a:t>
            </a:r>
          </a:p>
          <a:p>
            <a:r>
              <a:rPr lang="en-US" sz="2000" dirty="0" smtClean="0"/>
              <a:t>15 had </a:t>
            </a:r>
            <a:r>
              <a:rPr lang="en-US" sz="2000" dirty="0"/>
              <a:t>a direct or indirect travel history to Wuhan, China</a:t>
            </a:r>
          </a:p>
          <a:p>
            <a:r>
              <a:rPr lang="en-US" sz="2000" dirty="0"/>
              <a:t>10 cases are associated with the Diamond Princess cruise ship repatriation flight from Japan </a:t>
            </a:r>
            <a:r>
              <a:rPr lang="en-US" sz="2000" dirty="0" smtClean="0"/>
              <a:t>(1 death)</a:t>
            </a:r>
            <a:endParaRPr lang="en-US" sz="2000" dirty="0"/>
          </a:p>
          <a:p>
            <a:r>
              <a:rPr lang="en-US" sz="2000" dirty="0" smtClean="0"/>
              <a:t>12</a:t>
            </a:r>
            <a:r>
              <a:rPr lang="en-US" sz="2000" dirty="0"/>
              <a:t> cases </a:t>
            </a:r>
            <a:r>
              <a:rPr lang="en-US" sz="2000" dirty="0" smtClean="0"/>
              <a:t>had </a:t>
            </a:r>
            <a:r>
              <a:rPr lang="en-US" sz="2000" dirty="0"/>
              <a:t>a direct or indirect travel history to Iran</a:t>
            </a:r>
          </a:p>
          <a:p>
            <a:r>
              <a:rPr lang="en-US" sz="2000" dirty="0"/>
              <a:t>6 cases </a:t>
            </a:r>
            <a:r>
              <a:rPr lang="en-US" sz="2000" dirty="0" smtClean="0"/>
              <a:t>had </a:t>
            </a:r>
            <a:r>
              <a:rPr lang="en-US" sz="2000" dirty="0"/>
              <a:t>a travel history to countries including Singapore, Europe, the United Arab Emirates, Japan and South Korea</a:t>
            </a:r>
          </a:p>
          <a:p>
            <a:r>
              <a:rPr lang="en-US" sz="2000" dirty="0"/>
              <a:t>6 cases did not have a reported history of overseas </a:t>
            </a:r>
            <a:r>
              <a:rPr lang="en-US" sz="2000" dirty="0" smtClean="0"/>
              <a:t>travel</a:t>
            </a:r>
          </a:p>
          <a:p>
            <a:pPr lvl="1"/>
            <a:r>
              <a:rPr lang="en-US" sz="1800" dirty="0" smtClean="0"/>
              <a:t>4 </a:t>
            </a:r>
            <a:r>
              <a:rPr lang="en-US" sz="1800" dirty="0"/>
              <a:t>of these cases associated with an aged care facility in </a:t>
            </a:r>
            <a:r>
              <a:rPr lang="en-US" sz="1800" dirty="0" smtClean="0"/>
              <a:t>NSW (1 death)</a:t>
            </a:r>
          </a:p>
          <a:p>
            <a:pPr lvl="1"/>
            <a:r>
              <a:rPr lang="en-US" sz="1800" dirty="0" smtClean="0"/>
              <a:t>2 </a:t>
            </a:r>
            <a:r>
              <a:rPr lang="en-US" sz="1800" dirty="0"/>
              <a:t>cases reported as health care workers at other health care facilities in NSW </a:t>
            </a:r>
          </a:p>
          <a:p>
            <a:r>
              <a:rPr lang="en-US" sz="2000" dirty="0" smtClean="0"/>
              <a:t>the </a:t>
            </a:r>
            <a:r>
              <a:rPr lang="en-US" sz="2000" dirty="0"/>
              <a:t>source of infection for the remaining 3 cases is currently under investigation</a:t>
            </a:r>
          </a:p>
          <a:p>
            <a:endParaRPr lang="de-DE" sz="1800" dirty="0" smtClean="0"/>
          </a:p>
          <a:p>
            <a:endParaRPr lang="de-DE" sz="1800" dirty="0"/>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Australien</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994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WHO Definition (</a:t>
            </a:r>
            <a:r>
              <a:rPr lang="de-DE" dirty="0" err="1" smtClean="0"/>
              <a:t>SitRep</a:t>
            </a:r>
            <a:r>
              <a:rPr lang="de-DE" dirty="0" smtClean="0"/>
              <a:t>)</a:t>
            </a:r>
            <a:endParaRPr lang="de-DE" dirty="0"/>
          </a:p>
        </p:txBody>
      </p:sp>
      <p:sp>
        <p:nvSpPr>
          <p:cNvPr id="5" name="Textfeld 4"/>
          <p:cNvSpPr txBox="1"/>
          <p:nvPr/>
        </p:nvSpPr>
        <p:spPr>
          <a:xfrm>
            <a:off x="611560" y="3140968"/>
            <a:ext cx="4247320" cy="646331"/>
          </a:xfrm>
          <a:prstGeom prst="rect">
            <a:avLst/>
          </a:prstGeom>
          <a:solidFill>
            <a:schemeClr val="bg2"/>
          </a:solidFill>
        </p:spPr>
        <p:txBody>
          <a:bodyPr wrap="square" rtlCol="0">
            <a:spAutoFit/>
          </a:bodyPr>
          <a:lstStyle/>
          <a:p>
            <a:r>
              <a:rPr lang="de-DE" dirty="0" smtClean="0"/>
              <a:t>Kein Land mit „</a:t>
            </a:r>
            <a:r>
              <a:rPr lang="de-DE" dirty="0" err="1" smtClean="0"/>
              <a:t>Communtiy</a:t>
            </a:r>
            <a:r>
              <a:rPr lang="de-DE" dirty="0" smtClean="0"/>
              <a:t> </a:t>
            </a:r>
            <a:r>
              <a:rPr lang="de-DE" dirty="0" err="1" smtClean="0"/>
              <a:t>transmission</a:t>
            </a:r>
            <a:r>
              <a:rPr lang="de-DE" dirty="0" smtClean="0"/>
              <a:t>“</a:t>
            </a:r>
          </a:p>
          <a:p>
            <a:r>
              <a:rPr lang="de-DE" dirty="0" smtClean="0"/>
              <a:t>26  Länder mit „</a:t>
            </a:r>
            <a:r>
              <a:rPr lang="de-DE" dirty="0" err="1" smtClean="0"/>
              <a:t>Local</a:t>
            </a:r>
            <a:r>
              <a:rPr lang="de-DE" dirty="0" smtClean="0"/>
              <a:t> Transmission“</a:t>
            </a:r>
            <a:endParaRPr lang="de-DE" dirty="0"/>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8093075" cy="13681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0995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457200" y="548680"/>
            <a:ext cx="8092592" cy="369332"/>
          </a:xfrm>
        </p:spPr>
        <p:txBody>
          <a:bodyPr/>
          <a:lstStyle/>
          <a:p>
            <a:r>
              <a:rPr lang="de-DE" sz="2400" dirty="0">
                <a:latin typeface="ScalaSansPro-Bold" pitchFamily="50" charset="0"/>
              </a:rPr>
              <a:t>Update </a:t>
            </a:r>
            <a:r>
              <a:rPr lang="de-DE" sz="2400" dirty="0" smtClean="0">
                <a:latin typeface="ScalaSansPro-Bold" pitchFamily="50" charset="0"/>
              </a:rPr>
              <a:t>zu COVID-19, 5. </a:t>
            </a:r>
            <a:r>
              <a:rPr lang="de-DE" sz="2400" dirty="0">
                <a:latin typeface="ScalaSansPro-Bold" pitchFamily="50" charset="0"/>
              </a:rPr>
              <a:t>März 2020</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6084168" y="6546830"/>
            <a:ext cx="1944216" cy="307777"/>
          </a:xfrm>
          <a:prstGeom prst="rect">
            <a:avLst/>
          </a:prstGeom>
          <a:noFill/>
        </p:spPr>
        <p:txBody>
          <a:bodyPr wrap="square" rtlCol="0">
            <a:spAutoFit/>
          </a:bodyPr>
          <a:lstStyle>
            <a:defPPr>
              <a:defRPr lang="de-DE"/>
            </a:defPPr>
            <a:lvl1pPr algn="r">
              <a:defRPr sz="1400" b="1" i="1"/>
            </a:lvl1pPr>
          </a:lstStyle>
          <a:p>
            <a:r>
              <a:rPr lang="de-DE" dirty="0"/>
              <a:t>Stand: </a:t>
            </a:r>
            <a:r>
              <a:rPr lang="de-DE" dirty="0" smtClean="0"/>
              <a:t>05.03.2020</a:t>
            </a:r>
            <a:endParaRPr lang="de-DE" dirty="0"/>
          </a:p>
        </p:txBody>
      </p:sp>
      <p:graphicFrame>
        <p:nvGraphicFramePr>
          <p:cNvPr id="2" name="Tabelle 1"/>
          <p:cNvGraphicFramePr>
            <a:graphicFrameLocks noGrp="1"/>
          </p:cNvGraphicFramePr>
          <p:nvPr>
            <p:extLst>
              <p:ext uri="{D42A27DB-BD31-4B8C-83A1-F6EECF244321}">
                <p14:modId xmlns:p14="http://schemas.microsoft.com/office/powerpoint/2010/main" val="3051830004"/>
              </p:ext>
            </p:extLst>
          </p:nvPr>
        </p:nvGraphicFramePr>
        <p:xfrm>
          <a:off x="467544" y="1412776"/>
          <a:ext cx="7937950" cy="4890486"/>
        </p:xfrm>
        <a:graphic>
          <a:graphicData uri="http://schemas.openxmlformats.org/drawingml/2006/table">
            <a:tbl>
              <a:tblPr firstRow="1" firstCol="1" bandRow="1"/>
              <a:tblGrid>
                <a:gridCol w="1826071"/>
                <a:gridCol w="1078719"/>
                <a:gridCol w="1193696"/>
                <a:gridCol w="1161399"/>
                <a:gridCol w="1121997"/>
                <a:gridCol w="1556068"/>
              </a:tblGrid>
              <a:tr h="601179">
                <a:tc>
                  <a:txBody>
                    <a:bodyPr/>
                    <a:lstStyle/>
                    <a:p>
                      <a:pPr>
                        <a:lnSpc>
                          <a:spcPct val="115000"/>
                        </a:lnSpc>
                        <a:spcAft>
                          <a:spcPts val="0"/>
                        </a:spcAft>
                      </a:pPr>
                      <a:r>
                        <a:rPr lang="de-DE" sz="1100" b="1" dirty="0">
                          <a:effectLst/>
                          <a:latin typeface="Cambria"/>
                          <a:ea typeface="Times New Roman"/>
                          <a:cs typeface="Times New Roman"/>
                        </a:rPr>
                        <a:t>Provinz</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b="1">
                          <a:effectLst/>
                          <a:latin typeface="Cambria"/>
                          <a:ea typeface="Times New Roman"/>
                          <a:cs typeface="Times New Roman"/>
                        </a:rPr>
                        <a:t>Kumulative Inzidenz /100.000 EW</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b="1" dirty="0">
                          <a:effectLst/>
                          <a:latin typeface="Cambria"/>
                          <a:ea typeface="Times New Roman"/>
                          <a:cs typeface="Times New Roman"/>
                        </a:rPr>
                        <a:t>Δ </a:t>
                      </a:r>
                      <a:endParaRPr lang="de-DE" sz="1100" dirty="0">
                        <a:effectLst/>
                        <a:latin typeface="Calibri"/>
                        <a:ea typeface="Calibri"/>
                        <a:cs typeface="Times New Roman"/>
                      </a:endParaRPr>
                    </a:p>
                    <a:p>
                      <a:pPr algn="ctr">
                        <a:lnSpc>
                          <a:spcPct val="115000"/>
                        </a:lnSpc>
                        <a:spcAft>
                          <a:spcPts val="0"/>
                        </a:spcAft>
                      </a:pPr>
                      <a:r>
                        <a:rPr lang="de-DE" sz="1000" dirty="0">
                          <a:effectLst/>
                          <a:latin typeface="Cambria"/>
                          <a:ea typeface="Times New Roman"/>
                          <a:cs typeface="Times New Roman"/>
                        </a:rPr>
                        <a:t>(zum Vortag, absolut)</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b="1">
                          <a:effectLst/>
                          <a:latin typeface="Cambria"/>
                          <a:ea typeface="Times New Roman"/>
                          <a:cs typeface="Times New Roman"/>
                        </a:rPr>
                        <a:t>Trend</a:t>
                      </a:r>
                      <a:endParaRPr lang="de-DE" sz="1100">
                        <a:effectLst/>
                        <a:latin typeface="Calibri"/>
                        <a:ea typeface="Calibri"/>
                        <a:cs typeface="Times New Roman"/>
                      </a:endParaRPr>
                    </a:p>
                    <a:p>
                      <a:pPr>
                        <a:lnSpc>
                          <a:spcPct val="115000"/>
                        </a:lnSpc>
                        <a:spcAft>
                          <a:spcPts val="0"/>
                        </a:spcAft>
                      </a:pPr>
                      <a:r>
                        <a:rPr lang="de-DE" sz="1000">
                          <a:effectLst/>
                          <a:latin typeface="Cambria"/>
                          <a:ea typeface="Times New Roman"/>
                          <a:cs typeface="Times New Roman"/>
                        </a:rPr>
                        <a:t>(exponentieller Anstieg)</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b="1">
                          <a:effectLst/>
                          <a:latin typeface="Cambria"/>
                          <a:ea typeface="Times New Roman"/>
                          <a:cs typeface="Times New Roman"/>
                        </a:rPr>
                        <a:t>Maßnahmen</a:t>
                      </a:r>
                      <a:r>
                        <a:rPr lang="de-DE" sz="1100" b="1" baseline="30000">
                          <a:effectLst/>
                          <a:latin typeface="Cambria"/>
                          <a:ea typeface="Times New Roman"/>
                          <a:cs typeface="Times New Roman"/>
                        </a:rPr>
                        <a:t>1</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b="1">
                          <a:effectLst/>
                          <a:latin typeface="Cambria"/>
                          <a:ea typeface="Times New Roman"/>
                          <a:cs typeface="Times New Roman"/>
                        </a:rPr>
                        <a:t>Bekannte exportierte Fälle ins Ausland</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200393">
                <a:tc>
                  <a:txBody>
                    <a:bodyPr/>
                    <a:lstStyle/>
                    <a:p>
                      <a:pPr>
                        <a:lnSpc>
                          <a:spcPct val="115000"/>
                        </a:lnSpc>
                        <a:spcAft>
                          <a:spcPts val="0"/>
                        </a:spcAft>
                      </a:pPr>
                      <a:r>
                        <a:rPr lang="de-DE" sz="1100" b="1">
                          <a:effectLst/>
                          <a:latin typeface="Cambria"/>
                          <a:ea typeface="Times New Roman"/>
                          <a:cs typeface="Times New Roman"/>
                        </a:rPr>
                        <a:t>CHINA </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smtClean="0">
                          <a:effectLst/>
                          <a:latin typeface="Calibri"/>
                          <a:ea typeface="Calibri"/>
                          <a:cs typeface="Times New Roman"/>
                        </a:rPr>
                        <a:t>5,66</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mn-lt"/>
                          <a:ea typeface="Calibri"/>
                          <a:cs typeface="Calibri"/>
                        </a:rPr>
                        <a:t>+</a:t>
                      </a:r>
                      <a:r>
                        <a:rPr lang="en-US" sz="1100" b="1" dirty="0" smtClean="0">
                          <a:effectLst/>
                          <a:latin typeface="+mn-lt"/>
                          <a:ea typeface="Calibri"/>
                          <a:cs typeface="Calibri"/>
                        </a:rPr>
                        <a:t>125</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US" sz="1100">
                          <a:effectLst/>
                          <a:latin typeface="Calibri"/>
                          <a:ea typeface="Calibri"/>
                          <a:cs typeface="Times New Roman"/>
                        </a:rPr>
                        <a:t> </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US" sz="1100">
                          <a:effectLst/>
                          <a:latin typeface="Calibri"/>
                          <a:ea typeface="Calibri"/>
                          <a:cs typeface="Times New Roman"/>
                        </a:rPr>
                        <a:t>Ja (multiple)</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en-US" sz="1100" b="1">
                          <a:solidFill>
                            <a:srgbClr val="FF0000"/>
                          </a:solidFill>
                          <a:effectLst/>
                          <a:latin typeface="Cambria"/>
                          <a:ea typeface="Times New Roman"/>
                          <a:cs typeface="Times New Roman"/>
                        </a:rPr>
                        <a:t>Hubei </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dirty="0" smtClean="0">
                          <a:effectLst/>
                          <a:latin typeface="Calibri"/>
                          <a:ea typeface="Calibri"/>
                          <a:cs typeface="Times New Roman"/>
                        </a:rPr>
                        <a:t>114,1</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dirty="0" smtClean="0">
                          <a:effectLst/>
                          <a:latin typeface="+mn-lt"/>
                          <a:ea typeface="Calibri"/>
                          <a:cs typeface="Calibri"/>
                        </a:rPr>
                        <a:t>+</a:t>
                      </a:r>
                      <a:r>
                        <a:rPr lang="de-DE" sz="1100" b="1" dirty="0" smtClean="0">
                          <a:effectLst/>
                        </a:rPr>
                        <a:t>115</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algn="ctr">
                        <a:lnSpc>
                          <a:spcPct val="115000"/>
                        </a:lnSpc>
                        <a:spcAft>
                          <a:spcPts val="0"/>
                        </a:spcAft>
                      </a:pPr>
                      <a:r>
                        <a:rPr lang="en-US"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US" sz="1100" b="1">
                          <a:effectLst/>
                          <a:latin typeface="Calibri"/>
                          <a:ea typeface="Calibri"/>
                          <a:cs typeface="Times New Roman"/>
                        </a:rPr>
                        <a:t>+</a:t>
                      </a:r>
                      <a:r>
                        <a:rPr lang="en-US" sz="1100">
                          <a:effectLst/>
                          <a:latin typeface="Calibri"/>
                          <a:ea typeface="Calibri"/>
                          <a:cs typeface="Times New Roman"/>
                        </a:rPr>
                        <a:t> (multiple)</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01179">
                <a:tc>
                  <a:txBody>
                    <a:bodyPr/>
                    <a:lstStyle/>
                    <a:p>
                      <a:pPr>
                        <a:lnSpc>
                          <a:spcPct val="115000"/>
                        </a:lnSpc>
                        <a:spcAft>
                          <a:spcPts val="0"/>
                        </a:spcAft>
                      </a:pPr>
                      <a:r>
                        <a:rPr lang="de-DE" sz="1100" b="1">
                          <a:effectLst/>
                          <a:latin typeface="Cambria"/>
                          <a:ea typeface="Times New Roman"/>
                          <a:cs typeface="Times New Roman"/>
                        </a:rPr>
                        <a:t>Zhejiang (v.a. </a:t>
                      </a:r>
                      <a:r>
                        <a:rPr lang="de-DE" sz="1100" b="1">
                          <a:solidFill>
                            <a:srgbClr val="FF0000"/>
                          </a:solidFill>
                          <a:effectLst/>
                          <a:latin typeface="Cambria"/>
                          <a:ea typeface="Times New Roman"/>
                          <a:cs typeface="Times New Roman"/>
                        </a:rPr>
                        <a:t>Wenzhou, Hangzhou, Ningbo und Taizhou</a:t>
                      </a:r>
                      <a:r>
                        <a:rPr lang="de-DE" sz="1100" b="1">
                          <a:effectLst/>
                          <a:latin typeface="Cambria"/>
                          <a:ea typeface="Times New Roman"/>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Times New Roman"/>
                        </a:rPr>
                        <a:t>2,14</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a:effectLst/>
                          <a:latin typeface="Calibri"/>
                          <a:ea typeface="Calibri"/>
                          <a:cs typeface="Times New Roman"/>
                        </a:rPr>
                        <a:t>-</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US" sz="1100">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en-US" sz="1100" b="1">
                          <a:effectLst/>
                          <a:latin typeface="Cambria"/>
                          <a:ea typeface="Times New Roman"/>
                          <a:cs typeface="Times New Roman"/>
                        </a:rPr>
                        <a:t>J</a:t>
                      </a:r>
                      <a:r>
                        <a:rPr lang="de-DE" sz="1100" b="1">
                          <a:effectLst/>
                          <a:latin typeface="Cambria"/>
                          <a:ea typeface="Times New Roman"/>
                          <a:cs typeface="Times New Roman"/>
                        </a:rPr>
                        <a:t>iangxi</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Times New Roman"/>
                        </a:rPr>
                        <a:t>2,02</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393">
                <a:tc>
                  <a:txBody>
                    <a:bodyPr/>
                    <a:lstStyle/>
                    <a:p>
                      <a:pPr algn="just">
                        <a:lnSpc>
                          <a:spcPct val="115000"/>
                        </a:lnSpc>
                        <a:spcAft>
                          <a:spcPts val="0"/>
                        </a:spcAft>
                      </a:pPr>
                      <a:r>
                        <a:rPr lang="en-US" sz="1100" b="1">
                          <a:effectLst/>
                          <a:latin typeface="Cambria"/>
                          <a:ea typeface="Times New Roman"/>
                          <a:cs typeface="Times New Roman"/>
                        </a:rPr>
                        <a:t>Hainan</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Times New Roman"/>
                        </a:rPr>
                        <a:t>1,83</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en-US" sz="1100" b="1">
                          <a:effectLst/>
                          <a:latin typeface="Cambria"/>
                          <a:ea typeface="Times New Roman"/>
                          <a:cs typeface="Times New Roman"/>
                        </a:rPr>
                        <a:t>Chongqing</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dirty="0" smtClean="0">
                          <a:effectLst/>
                          <a:latin typeface="Calibri"/>
                          <a:ea typeface="Calibri"/>
                          <a:cs typeface="Times New Roman"/>
                        </a:rPr>
                        <a:t>1,87</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dirty="0" smtClean="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algn="ctr">
                        <a:lnSpc>
                          <a:spcPct val="115000"/>
                        </a:lnSpc>
                        <a:spcAft>
                          <a:spcPts val="0"/>
                        </a:spcAft>
                      </a:pPr>
                      <a:r>
                        <a:rPr lang="en-US" sz="1100" dirty="0">
                          <a:effectLst/>
                          <a:latin typeface="Calibri"/>
                          <a:ea typeface="Calibri"/>
                          <a:cs typeface="Times New Roman"/>
                        </a:rPr>
                        <a:t>-</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US" sz="1100">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393">
                <a:tc>
                  <a:txBody>
                    <a:bodyPr/>
                    <a:lstStyle/>
                    <a:p>
                      <a:pPr>
                        <a:lnSpc>
                          <a:spcPct val="115000"/>
                        </a:lnSpc>
                        <a:spcAft>
                          <a:spcPts val="0"/>
                        </a:spcAft>
                      </a:pPr>
                      <a:r>
                        <a:rPr lang="en-US" sz="1100" b="1">
                          <a:effectLst/>
                          <a:latin typeface="Cambria"/>
                          <a:ea typeface="Times New Roman"/>
                          <a:cs typeface="Times New Roman"/>
                        </a:rPr>
                        <a:t>Bejing</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Times New Roman"/>
                        </a:rPr>
                        <a:t>1,93</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smtClean="0">
                          <a:effectLst/>
                          <a:latin typeface="Calibri"/>
                          <a:ea typeface="Calibri"/>
                          <a:cs typeface="Calibri"/>
                        </a:rPr>
                        <a:t>+4</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a:effectLst/>
                          <a:latin typeface="Calibri"/>
                          <a:ea typeface="Calibri"/>
                          <a:cs typeface="Times New Roman"/>
                        </a:rPr>
                        <a:t>+ (Russland)</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de-DE" sz="1100" b="1">
                          <a:effectLst/>
                          <a:latin typeface="Cambria"/>
                          <a:ea typeface="Times New Roman"/>
                          <a:cs typeface="Times New Roman"/>
                        </a:rPr>
                        <a:t>Anhui</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Times New Roman"/>
                        </a:rPr>
                        <a:t>1,58</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393">
                <a:tc>
                  <a:txBody>
                    <a:bodyPr/>
                    <a:lstStyle/>
                    <a:p>
                      <a:pPr>
                        <a:lnSpc>
                          <a:spcPct val="115000"/>
                        </a:lnSpc>
                        <a:spcAft>
                          <a:spcPts val="0"/>
                        </a:spcAft>
                      </a:pPr>
                      <a:r>
                        <a:rPr lang="de-DE" sz="1100" b="1">
                          <a:effectLst/>
                          <a:latin typeface="Cambria"/>
                          <a:ea typeface="Times New Roman"/>
                          <a:cs typeface="Times New Roman"/>
                        </a:rPr>
                        <a:t>Macau</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smtClean="0">
                          <a:effectLst/>
                          <a:latin typeface="Calibri"/>
                          <a:ea typeface="Calibri"/>
                          <a:cs typeface="Times New Roman"/>
                        </a:rPr>
                        <a:t>1,49</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b="1">
                          <a:effectLst/>
                          <a:latin typeface="Calibri"/>
                          <a:ea typeface="Calibri"/>
                          <a:cs typeface="Times New Roman"/>
                        </a:rPr>
                        <a:t> </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a:effectLst/>
                          <a:latin typeface="Calibri"/>
                          <a:ea typeface="Calibri"/>
                          <a:cs typeface="Times New Roman"/>
                        </a:rPr>
                        <a:t>+ (Malaysia, Südkorea)</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89104">
                <a:tc>
                  <a:txBody>
                    <a:bodyPr/>
                    <a:lstStyle/>
                    <a:p>
                      <a:pPr>
                        <a:lnSpc>
                          <a:spcPct val="115000"/>
                        </a:lnSpc>
                        <a:spcAft>
                          <a:spcPts val="0"/>
                        </a:spcAft>
                      </a:pPr>
                      <a:r>
                        <a:rPr lang="de-DE" sz="1100" b="1">
                          <a:effectLst/>
                          <a:latin typeface="Cambria"/>
                          <a:ea typeface="Times New Roman"/>
                          <a:cs typeface="Times New Roman"/>
                        </a:rPr>
                        <a:t>Hunan</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Times New Roman"/>
                        </a:rPr>
                        <a:t>1,48</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393">
                <a:tc>
                  <a:txBody>
                    <a:bodyPr/>
                    <a:lstStyle/>
                    <a:p>
                      <a:pPr>
                        <a:lnSpc>
                          <a:spcPct val="115000"/>
                        </a:lnSpc>
                        <a:spcAft>
                          <a:spcPts val="0"/>
                        </a:spcAft>
                      </a:pPr>
                      <a:r>
                        <a:rPr lang="en-US" sz="1100" b="1">
                          <a:effectLst/>
                          <a:latin typeface="Cambria"/>
                          <a:ea typeface="Times New Roman"/>
                          <a:cs typeface="Times New Roman"/>
                        </a:rPr>
                        <a:t>Shanghai</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Times New Roman"/>
                        </a:rPr>
                        <a:t>1,39</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smtClean="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de-DE" sz="1100" b="1">
                          <a:effectLst/>
                          <a:latin typeface="Cambria"/>
                          <a:ea typeface="Times New Roman"/>
                          <a:cs typeface="Times New Roman"/>
                        </a:rPr>
                        <a:t>Henan </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Times New Roman"/>
                        </a:rPr>
                        <a:t>1,33</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00786">
                <a:tc>
                  <a:txBody>
                    <a:bodyPr/>
                    <a:lstStyle/>
                    <a:p>
                      <a:pPr>
                        <a:lnSpc>
                          <a:spcPct val="115000"/>
                        </a:lnSpc>
                        <a:spcAft>
                          <a:spcPts val="0"/>
                        </a:spcAft>
                      </a:pPr>
                      <a:r>
                        <a:rPr lang="en-US" sz="1100" b="1">
                          <a:effectLst/>
                          <a:latin typeface="Cambria"/>
                          <a:ea typeface="Times New Roman"/>
                          <a:cs typeface="Times New Roman"/>
                        </a:rPr>
                        <a:t>Heilongjiang </a:t>
                      </a:r>
                      <a:r>
                        <a:rPr lang="de-DE" sz="1100" b="1">
                          <a:effectLst/>
                          <a:latin typeface="Cambria"/>
                          <a:ea typeface="Times New Roman"/>
                          <a:cs typeface="Times New Roman"/>
                        </a:rPr>
                        <a:t>(v.a. Harbin)</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Times New Roman"/>
                        </a:rPr>
                        <a:t>1,27</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b="1" dirty="0">
                          <a:effectLst/>
                          <a:latin typeface="Calibri"/>
                          <a:ea typeface="Calibri"/>
                          <a:cs typeface="Times New Roman"/>
                        </a:rPr>
                        <a:t>-</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00786">
                <a:tc>
                  <a:txBody>
                    <a:bodyPr/>
                    <a:lstStyle/>
                    <a:p>
                      <a:pPr>
                        <a:lnSpc>
                          <a:spcPct val="115000"/>
                        </a:lnSpc>
                        <a:spcAft>
                          <a:spcPts val="0"/>
                        </a:spcAft>
                      </a:pPr>
                      <a:r>
                        <a:rPr lang="en-GB" sz="1100" b="1">
                          <a:effectLst/>
                          <a:latin typeface="Cambria"/>
                          <a:ea typeface="Times New Roman"/>
                          <a:cs typeface="Times New Roman"/>
                        </a:rPr>
                        <a:t>Guangdong (v.a. Shenzhen, Guangzhou)</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Times New Roman"/>
                        </a:rPr>
                        <a:t>1,21</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b="1">
                          <a:effectLst/>
                          <a:latin typeface="Calibri"/>
                          <a:ea typeface="Calibri"/>
                          <a:cs typeface="Times New Roman"/>
                        </a:rPr>
                        <a:t>+</a:t>
                      </a:r>
                      <a:r>
                        <a:rPr lang="de-DE" sz="1100">
                          <a:effectLst/>
                          <a:latin typeface="Calibri"/>
                          <a:ea typeface="Calibri"/>
                          <a:cs typeface="Times New Roman"/>
                        </a:rPr>
                        <a:t> (Südkorea, Ägypten)</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393">
                <a:tc>
                  <a:txBody>
                    <a:bodyPr/>
                    <a:lstStyle/>
                    <a:p>
                      <a:pPr>
                        <a:lnSpc>
                          <a:spcPct val="115000"/>
                        </a:lnSpc>
                        <a:spcAft>
                          <a:spcPts val="0"/>
                        </a:spcAft>
                      </a:pPr>
                      <a:r>
                        <a:rPr lang="de-DE" sz="1100" b="1">
                          <a:effectLst/>
                          <a:latin typeface="Cambria"/>
                          <a:ea typeface="Times New Roman"/>
                          <a:cs typeface="Times New Roman"/>
                        </a:rPr>
                        <a:t>Ningxia</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smtClean="0">
                          <a:effectLst/>
                          <a:latin typeface="Calibri"/>
                          <a:ea typeface="Calibri"/>
                          <a:cs typeface="Times New Roman"/>
                        </a:rPr>
                        <a:t>1,10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smtClean="0">
                          <a:effectLst/>
                          <a:latin typeface="Calibri"/>
                          <a:ea typeface="Calibri"/>
                          <a:cs typeface="Calibri"/>
                        </a:rPr>
                        <a:t>+1</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 </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de-DE" sz="1100" b="1" dirty="0">
                          <a:effectLst/>
                          <a:latin typeface="Cambria"/>
                          <a:ea typeface="Times New Roman"/>
                          <a:cs typeface="Times New Roman"/>
                        </a:rPr>
                        <a:t>Tianjin</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Times New Roman"/>
                        </a:rPr>
                        <a:t>0,87</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Calibri"/>
                        </a:rPr>
                        <a:t>0</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2736">
                <a:tc gridSpan="6">
                  <a:txBody>
                    <a:bodyPr/>
                    <a:lstStyle/>
                    <a:p>
                      <a:pPr>
                        <a:lnSpc>
                          <a:spcPct val="115000"/>
                        </a:lnSpc>
                        <a:spcBef>
                          <a:spcPts val="600"/>
                        </a:spcBef>
                        <a:spcAft>
                          <a:spcPts val="600"/>
                        </a:spcAft>
                      </a:pPr>
                      <a:r>
                        <a:rPr lang="de-DE" sz="1100" baseline="30000" dirty="0">
                          <a:effectLst/>
                          <a:latin typeface="Cambria"/>
                          <a:ea typeface="Times New Roman"/>
                          <a:cs typeface="Times New Roman"/>
                        </a:rPr>
                        <a:t>+ Ein- und Ausreisebeschränkungen und empfohlene Ausgangssperren für die Bewohner </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bl>
          </a:graphicData>
        </a:graphic>
      </p:graphicFrame>
    </p:spTree>
    <p:extLst>
      <p:ext uri="{BB962C8B-B14F-4D97-AF65-F5344CB8AC3E}">
        <p14:creationId xmlns:p14="http://schemas.microsoft.com/office/powerpoint/2010/main" val="3320322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084168" y="6546830"/>
            <a:ext cx="1944216" cy="307777"/>
          </a:xfrm>
          <a:prstGeom prst="rect">
            <a:avLst/>
          </a:prstGeom>
          <a:noFill/>
        </p:spPr>
        <p:txBody>
          <a:bodyPr wrap="square" rtlCol="0">
            <a:spAutoFit/>
          </a:bodyPr>
          <a:lstStyle>
            <a:defPPr>
              <a:defRPr lang="de-DE"/>
            </a:defPPr>
            <a:lvl1pPr algn="r">
              <a:defRPr sz="1400" b="1" i="1"/>
            </a:lvl1pPr>
          </a:lstStyle>
          <a:p>
            <a:r>
              <a:rPr lang="de-DE" dirty="0"/>
              <a:t>Stand: </a:t>
            </a:r>
            <a:r>
              <a:rPr lang="de-DE" dirty="0" smtClean="0"/>
              <a:t>04.03.2020</a:t>
            </a:r>
            <a:endParaRPr lang="de-DE"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12" y="526231"/>
            <a:ext cx="8910606"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3388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084168" y="6546830"/>
            <a:ext cx="1944216" cy="307777"/>
          </a:xfrm>
          <a:prstGeom prst="rect">
            <a:avLst/>
          </a:prstGeom>
          <a:noFill/>
        </p:spPr>
        <p:txBody>
          <a:bodyPr wrap="square" rtlCol="0">
            <a:spAutoFit/>
          </a:bodyPr>
          <a:lstStyle>
            <a:defPPr>
              <a:defRPr lang="de-DE"/>
            </a:defPPr>
            <a:lvl1pPr algn="r">
              <a:defRPr sz="1400" b="1" i="1"/>
            </a:lvl1pPr>
          </a:lstStyle>
          <a:p>
            <a:r>
              <a:rPr lang="de-DE" dirty="0"/>
              <a:t>Stand: </a:t>
            </a:r>
            <a:r>
              <a:rPr lang="de-DE" dirty="0" smtClean="0"/>
              <a:t>04.03.2020</a:t>
            </a:r>
            <a:endParaRPr lang="de-DE"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0" y="498158"/>
            <a:ext cx="8856767"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1103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056276" y="6529413"/>
            <a:ext cx="1944216" cy="307777"/>
          </a:xfrm>
          <a:prstGeom prst="rect">
            <a:avLst/>
          </a:prstGeom>
          <a:noFill/>
        </p:spPr>
        <p:txBody>
          <a:bodyPr wrap="square" rtlCol="0">
            <a:spAutoFit/>
          </a:bodyPr>
          <a:lstStyle>
            <a:defPPr>
              <a:defRPr lang="de-DE"/>
            </a:defPPr>
            <a:lvl1pPr algn="r">
              <a:defRPr sz="1400" b="1" i="1"/>
            </a:lvl1pPr>
          </a:lstStyle>
          <a:p>
            <a:r>
              <a:rPr lang="de-DE" dirty="0"/>
              <a:t>Stand: </a:t>
            </a:r>
            <a:r>
              <a:rPr lang="de-DE" dirty="0" smtClean="0"/>
              <a:t>04.03.2020</a:t>
            </a:r>
            <a:endParaRPr lang="de-DE"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8" y="404664"/>
            <a:ext cx="9061406"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3937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175949" y="6526132"/>
            <a:ext cx="1944216" cy="307777"/>
          </a:xfrm>
          <a:prstGeom prst="rect">
            <a:avLst/>
          </a:prstGeom>
          <a:noFill/>
        </p:spPr>
        <p:txBody>
          <a:bodyPr wrap="square" rtlCol="0">
            <a:spAutoFit/>
          </a:bodyPr>
          <a:lstStyle>
            <a:defPPr>
              <a:defRPr lang="de-DE"/>
            </a:defPPr>
            <a:lvl1pPr algn="r">
              <a:defRPr sz="1400" b="1" i="1"/>
            </a:lvl1pPr>
          </a:lstStyle>
          <a:p>
            <a:r>
              <a:rPr lang="de-DE" dirty="0"/>
              <a:t>Stand: </a:t>
            </a:r>
            <a:r>
              <a:rPr lang="de-DE" dirty="0" smtClean="0"/>
              <a:t>04.03.2020</a:t>
            </a:r>
            <a:endParaRPr lang="de-DE"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5452"/>
            <a:ext cx="8864222"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3644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03" y="527819"/>
            <a:ext cx="9016686"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7175949" y="6526132"/>
            <a:ext cx="1944216" cy="307777"/>
          </a:xfrm>
          <a:prstGeom prst="rect">
            <a:avLst/>
          </a:prstGeom>
          <a:noFill/>
        </p:spPr>
        <p:txBody>
          <a:bodyPr wrap="square" rtlCol="0">
            <a:spAutoFit/>
          </a:bodyPr>
          <a:lstStyle>
            <a:defPPr>
              <a:defRPr lang="de-DE"/>
            </a:defPPr>
            <a:lvl1pPr algn="r">
              <a:defRPr sz="1400" b="1" i="1"/>
            </a:lvl1pPr>
          </a:lstStyle>
          <a:p>
            <a:r>
              <a:rPr lang="de-DE" dirty="0"/>
              <a:t>Stand: </a:t>
            </a:r>
            <a:r>
              <a:rPr lang="de-DE" dirty="0" smtClean="0"/>
              <a:t>04.03.2020</a:t>
            </a:r>
            <a:endParaRPr lang="de-DE" dirty="0"/>
          </a:p>
        </p:txBody>
      </p:sp>
    </p:spTree>
    <p:extLst>
      <p:ext uri="{BB962C8B-B14F-4D97-AF65-F5344CB8AC3E}">
        <p14:creationId xmlns:p14="http://schemas.microsoft.com/office/powerpoint/2010/main" val="2601246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76308" y="1397094"/>
            <a:ext cx="8198246" cy="948978"/>
          </a:xfrm>
          <a:prstGeom prst="rect">
            <a:avLst/>
          </a:prstGeom>
          <a:noFill/>
        </p:spPr>
        <p:txBody>
          <a:bodyPr wrap="square" rtlCol="0">
            <a:spAutoFit/>
          </a:bodyPr>
          <a:lstStyle/>
          <a:p>
            <a:pPr marL="285750" indent="-285750">
              <a:spcAft>
                <a:spcPts val="200"/>
              </a:spcAft>
              <a:buFont typeface="Arial" panose="020B0604020202020204" pitchFamily="34" charset="0"/>
              <a:buChar char="•"/>
            </a:pPr>
            <a:r>
              <a:rPr lang="de-DE" sz="2000" b="1" dirty="0" smtClean="0"/>
              <a:t>5.766 Fälle (+954); 35 </a:t>
            </a:r>
            <a:r>
              <a:rPr lang="de-DE" sz="2000" b="1" dirty="0"/>
              <a:t>Todesfälle </a:t>
            </a:r>
            <a:r>
              <a:rPr lang="de-DE" sz="2000" b="1" dirty="0" smtClean="0"/>
              <a:t>(+2); Sterbequote: 0,6%</a:t>
            </a:r>
            <a:r>
              <a:rPr lang="de-DE" sz="2000" b="1" dirty="0" smtClean="0">
                <a:solidFill>
                  <a:srgbClr val="FF0000"/>
                </a:solidFill>
              </a:rPr>
              <a:t> </a:t>
            </a:r>
            <a:r>
              <a:rPr lang="de-DE" sz="1400" dirty="0"/>
              <a:t>(BNO News: Stand </a:t>
            </a:r>
            <a:r>
              <a:rPr lang="de-DE" sz="1400" dirty="0" smtClean="0"/>
              <a:t>05.03., 0815)</a:t>
            </a:r>
            <a:endParaRPr lang="de-DE" sz="1400" dirty="0"/>
          </a:p>
          <a:p>
            <a:pPr marL="800100" lvl="1" indent="-342900">
              <a:spcAft>
                <a:spcPts val="200"/>
              </a:spcAft>
              <a:buFont typeface="Symbol" panose="05050102010706020507" pitchFamily="18" charset="2"/>
              <a:buChar char="-"/>
            </a:pPr>
            <a:r>
              <a:rPr lang="de-DE" sz="2000" dirty="0" smtClean="0"/>
              <a:t>65,6% von Fällen haben Links zu Cluster </a:t>
            </a:r>
            <a:r>
              <a:rPr lang="de-DE" sz="1400" dirty="0" smtClean="0"/>
              <a:t>(KCDC: Stand 04.03.)</a:t>
            </a:r>
          </a:p>
        </p:txBody>
      </p:sp>
      <p:sp>
        <p:nvSpPr>
          <p:cNvPr id="12" name="Textfeld 11"/>
          <p:cNvSpPr txBox="1"/>
          <p:nvPr/>
        </p:nvSpPr>
        <p:spPr>
          <a:xfrm>
            <a:off x="3618843" y="6191726"/>
            <a:ext cx="5093866" cy="430887"/>
          </a:xfrm>
          <a:prstGeom prst="rect">
            <a:avLst/>
          </a:prstGeom>
          <a:noFill/>
        </p:spPr>
        <p:txBody>
          <a:bodyPr wrap="square" rtlCol="0">
            <a:spAutoFit/>
          </a:bodyPr>
          <a:lstStyle/>
          <a:p>
            <a:r>
              <a:rPr lang="de-DE" sz="1100" dirty="0" smtClean="0"/>
              <a:t>Stand 04.03</a:t>
            </a:r>
          </a:p>
          <a:p>
            <a:r>
              <a:rPr lang="de-DE" sz="1100" dirty="0" smtClean="0"/>
              <a:t>Quelle:  </a:t>
            </a:r>
            <a:r>
              <a:rPr lang="de-DE" sz="1100" dirty="0" smtClean="0">
                <a:hlinkClick r:id="rId3"/>
              </a:rPr>
              <a:t>https</a:t>
            </a:r>
            <a:r>
              <a:rPr lang="de-DE" sz="1100" dirty="0">
                <a:hlinkClick r:id="rId3"/>
              </a:rPr>
              <a:t>://</a:t>
            </a:r>
            <a:r>
              <a:rPr lang="de-DE" sz="1100" dirty="0" smtClean="0">
                <a:hlinkClick r:id="rId3"/>
              </a:rPr>
              <a:t>en.wikipedia.org/wiki/2020_coronavirus_outbreak_in_South_Korea</a:t>
            </a:r>
            <a:endParaRPr lang="de-DE" sz="11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463" y="2779725"/>
            <a:ext cx="3021012" cy="3841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Südkorea</a:t>
            </a:r>
            <a:endParaRPr lang="en-GB" sz="2400" dirty="0">
              <a:latin typeface="ScalaSansPro-Bold" pitchFamily="50" charset="0"/>
            </a:endParaRPr>
          </a:p>
        </p:txBody>
      </p:sp>
      <p:cxnSp>
        <p:nvCxnSpPr>
          <p:cNvPr id="13" name="Gerade Verbindung 12"/>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263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RKI_PPT_4zu3_Vorlage_EN_NEU</Template>
  <TotalTime>0</TotalTime>
  <Words>1901</Words>
  <Application>Microsoft Office PowerPoint</Application>
  <PresentationFormat>Bildschirmpräsentation (4:3)</PresentationFormat>
  <Paragraphs>371</Paragraphs>
  <Slides>27</Slides>
  <Notes>25</Notes>
  <HiddenSlides>2</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27</vt:i4>
      </vt:variant>
    </vt:vector>
  </HeadingPairs>
  <TitlesOfParts>
    <vt:vector size="29" baseType="lpstr">
      <vt:lpstr>Office-Design</vt:lpstr>
      <vt:lpstr>Dokument</vt:lpstr>
      <vt:lpstr>Update zu COVID-19, 5. März 2020</vt:lpstr>
      <vt:lpstr>Update zu COVID-19, 5. März 2020</vt:lpstr>
      <vt:lpstr>Update zu COVID-19, 5. März 2020</vt:lpstr>
      <vt:lpstr>PowerPoint-Präsentation</vt:lpstr>
      <vt:lpstr>PowerPoint-Präsentation</vt:lpstr>
      <vt:lpstr>PowerPoint-Präsentation</vt:lpstr>
      <vt:lpstr>PowerPoint-Präsentation</vt:lpstr>
      <vt:lpstr>PowerPoint-Präsentation</vt:lpstr>
      <vt:lpstr>COVID-19/ Südkorea</vt:lpstr>
      <vt:lpstr>COVID-19/ Südkorea</vt:lpstr>
      <vt:lpstr>COVID-19/ Südkorea</vt:lpstr>
      <vt:lpstr>COVID-19/ Südkorea</vt:lpstr>
      <vt:lpstr>PowerPoint-Präsentation</vt:lpstr>
      <vt:lpstr>PowerPoint-Präsentation</vt:lpstr>
      <vt:lpstr>COVID-19/ Iran</vt:lpstr>
      <vt:lpstr>COVID-19/ Iran</vt:lpstr>
      <vt:lpstr>COVID-19/ Iran</vt:lpstr>
      <vt:lpstr>COVID-19/ Japan</vt:lpstr>
      <vt:lpstr>COVID-19/ Japan</vt:lpstr>
      <vt:lpstr>COVID-19/ Japan</vt:lpstr>
      <vt:lpstr>COVID-19/ Italien</vt:lpstr>
      <vt:lpstr>COVID-19/ Italien</vt:lpstr>
      <vt:lpstr>COVID-19/ Italien</vt:lpstr>
      <vt:lpstr>COVID-19/ Frankreich</vt:lpstr>
      <vt:lpstr>COVID-19/ Frankreich</vt:lpstr>
      <vt:lpstr>COVID-19/ Australien</vt:lpstr>
      <vt:lpstr>WHO Definition (SitRep)</vt:lpstr>
    </vt:vector>
  </TitlesOfParts>
  <Company>Robert Koch-Institut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Karo, Basel</dc:creator>
  <cp:lastModifiedBy>Rexroth, Ute</cp:lastModifiedBy>
  <cp:revision>367</cp:revision>
  <cp:lastPrinted>2020-02-21T11:12:50Z</cp:lastPrinted>
  <dcterms:created xsi:type="dcterms:W3CDTF">2020-02-03T08:44:15Z</dcterms:created>
  <dcterms:modified xsi:type="dcterms:W3CDTF">2020-03-05T11:56:13Z</dcterms:modified>
</cp:coreProperties>
</file>