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4" r:id="rId2"/>
    <p:sldId id="355" r:id="rId3"/>
    <p:sldId id="356" r:id="rId4"/>
    <p:sldId id="345" r:id="rId5"/>
    <p:sldId id="349" r:id="rId6"/>
    <p:sldId id="350" r:id="rId7"/>
    <p:sldId id="317" r:id="rId8"/>
    <p:sldId id="348" r:id="rId9"/>
    <p:sldId id="347" r:id="rId10"/>
    <p:sldId id="357" r:id="rId11"/>
    <p:sldId id="351" r:id="rId12"/>
    <p:sldId id="352" r:id="rId13"/>
    <p:sldId id="353" r:id="rId14"/>
    <p:sldId id="354" r:id="rId15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DE3A1"/>
    <a:srgbClr val="4D8AD2"/>
    <a:srgbClr val="80A5DC"/>
    <a:srgbClr val="006EC7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98089" autoAdjust="0"/>
  </p:normalViewPr>
  <p:slideViewPr>
    <p:cSldViewPr snapToGrid="0" snapToObjects="1">
      <p:cViewPr>
        <p:scale>
          <a:sx n="90" d="100"/>
          <a:sy n="90" d="100"/>
        </p:scale>
        <p:origin x="-19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28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3-05\Lineliste_2020-03-05_08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cat>
            <c:strRef>
              <c:f>kumulativ!$A$2:$A$11</c:f>
              <c:strCache>
                <c:ptCount val="10"/>
                <c:pt idx="0">
                  <c:v>vor 25.02.2020</c:v>
                </c:pt>
                <c:pt idx="1">
                  <c:v>26.02.2020</c:v>
                </c:pt>
                <c:pt idx="2">
                  <c:v>27.02.2020</c:v>
                </c:pt>
                <c:pt idx="3">
                  <c:v>28.02.2020</c:v>
                </c:pt>
                <c:pt idx="4">
                  <c:v>29.02.2020</c:v>
                </c:pt>
                <c:pt idx="5">
                  <c:v>01.03.2020</c:v>
                </c:pt>
                <c:pt idx="6">
                  <c:v>02.03.2020</c:v>
                </c:pt>
                <c:pt idx="7">
                  <c:v>03.03.2020</c:v>
                </c:pt>
                <c:pt idx="8">
                  <c:v>04.03.2020</c:v>
                </c:pt>
                <c:pt idx="9">
                  <c:v>05.03.2020</c:v>
                </c:pt>
              </c:strCache>
            </c:strRef>
          </c:cat>
          <c:val>
            <c:numRef>
              <c:f>kumulativ!$B$2:$B$11</c:f>
              <c:numCache>
                <c:formatCode>General</c:formatCode>
                <c:ptCount val="10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53</c:v>
                </c:pt>
                <c:pt idx="4">
                  <c:v>66</c:v>
                </c:pt>
                <c:pt idx="5">
                  <c:v>117</c:v>
                </c:pt>
                <c:pt idx="6">
                  <c:v>150</c:v>
                </c:pt>
                <c:pt idx="7">
                  <c:v>188</c:v>
                </c:pt>
                <c:pt idx="8">
                  <c:v>240</c:v>
                </c:pt>
                <c:pt idx="9">
                  <c:v>349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674112"/>
        <c:axId val="67676416"/>
      </c:lineChart>
      <c:catAx>
        <c:axId val="6767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Datenstand jeweils</a:t>
                </a:r>
                <a:r>
                  <a:rPr lang="de-DE" baseline="0"/>
                  <a:t> 08:00 Uhr</a:t>
                </a:r>
                <a:endParaRPr lang="de-DE"/>
              </a:p>
            </c:rich>
          </c:tx>
          <c:layout/>
          <c:overlay val="0"/>
        </c:title>
        <c:majorTickMark val="none"/>
        <c:minorTickMark val="none"/>
        <c:tickLblPos val="nextTo"/>
        <c:crossAx val="67676416"/>
        <c:crosses val="autoZero"/>
        <c:auto val="1"/>
        <c:lblAlgn val="ctr"/>
        <c:lblOffset val="100"/>
        <c:noMultiLvlLbl val="0"/>
      </c:catAx>
      <c:valAx>
        <c:axId val="676764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Anzahl</a:t>
                </a:r>
                <a:r>
                  <a:rPr lang="en-US" baseline="0"/>
                  <a:t> bestätigte Fälle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76741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05.03.2020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DE/Content/InfAZ/I/Influenza/IPV/Influenza.html" TargetMode="External"/><Relationship Id="rId2" Type="http://schemas.openxmlformats.org/officeDocument/2006/relationships/hyperlink" Target="https://www.euromomo.eu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Laborbestätigte </a:t>
            </a:r>
            <a:r>
              <a:rPr lang="de-DE" dirty="0"/>
              <a:t>SARS-CoV-2 </a:t>
            </a:r>
            <a:r>
              <a:rPr lang="de-DE" dirty="0" smtClean="0"/>
              <a:t>Infektionen:	</a:t>
            </a:r>
            <a:r>
              <a:rPr lang="de-DE" b="1" dirty="0"/>
              <a:t>349</a:t>
            </a:r>
            <a:r>
              <a:rPr lang="de-DE" dirty="0" smtClean="0"/>
              <a:t> 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de-DE" dirty="0" smtClean="0"/>
              <a:t>Betroffene Bundesländer:				15 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de-DE" dirty="0" smtClean="0"/>
              <a:t>Betroffene Landkreise:					</a:t>
            </a:r>
            <a:r>
              <a:rPr lang="de-DE" dirty="0" smtClean="0"/>
              <a:t>98 </a:t>
            </a:r>
            <a:endParaRPr lang="de-DE" dirty="0" smtClean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r>
              <a:rPr lang="de-DE" dirty="0"/>
              <a:t>Inzidenz bundesweit: </a:t>
            </a:r>
            <a:r>
              <a:rPr lang="de-DE" dirty="0" smtClean="0"/>
              <a:t>					</a:t>
            </a:r>
            <a:r>
              <a:rPr lang="de-DE" dirty="0" smtClean="0"/>
              <a:t>0,43/100.000 </a:t>
            </a:r>
            <a:r>
              <a:rPr lang="de-DE" dirty="0" smtClean="0"/>
              <a:t>Einwohner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Inzidenz </a:t>
            </a:r>
            <a:r>
              <a:rPr lang="de-DE" dirty="0"/>
              <a:t>NRW: </a:t>
            </a:r>
            <a:r>
              <a:rPr lang="de-DE" dirty="0" smtClean="0"/>
              <a:t>							</a:t>
            </a:r>
            <a:r>
              <a:rPr lang="de-DE" dirty="0" smtClean="0"/>
              <a:t>1</a:t>
            </a:r>
            <a:r>
              <a:rPr lang="de-DE" dirty="0" smtClean="0"/>
              <a:t>/ </a:t>
            </a:r>
            <a:r>
              <a:rPr lang="de-DE" dirty="0"/>
              <a:t>100.000 </a:t>
            </a:r>
            <a:r>
              <a:rPr lang="de-DE" dirty="0" smtClean="0"/>
              <a:t>Einwohner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Inzidenz </a:t>
            </a:r>
            <a:r>
              <a:rPr lang="de-DE" dirty="0"/>
              <a:t>Heinsberg: </a:t>
            </a:r>
            <a:r>
              <a:rPr lang="de-DE" dirty="0" smtClean="0"/>
              <a:t>					</a:t>
            </a:r>
            <a:r>
              <a:rPr lang="de-DE" smtClean="0"/>
              <a:t>	</a:t>
            </a:r>
            <a:r>
              <a:rPr lang="de-DE" smtClean="0"/>
              <a:t>58</a:t>
            </a:r>
            <a:r>
              <a:rPr lang="de-DE" smtClean="0"/>
              <a:t>/ </a:t>
            </a:r>
            <a:r>
              <a:rPr lang="de-DE" dirty="0"/>
              <a:t>100.000 Einwohner</a:t>
            </a:r>
          </a:p>
          <a:p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 (Stand 5.3.2020)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473575085"/>
              </p:ext>
            </p:extLst>
          </p:nvPr>
        </p:nvGraphicFramePr>
        <p:xfrm>
          <a:off x="861237" y="1286540"/>
          <a:ext cx="7378996" cy="446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10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https://www.euromomo.eu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www.rki.de/DE/Content/InfAZ/I/Influenza/IPV/Influenza.html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27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0648"/>
            <a:ext cx="8093075" cy="455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51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1614" r="29619" b="28798"/>
          <a:stretch/>
        </p:blipFill>
        <p:spPr bwMode="auto">
          <a:xfrm>
            <a:off x="314325" y="1129091"/>
            <a:ext cx="8048625" cy="504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6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9" t="29984" r="34445" b="26705"/>
          <a:stretch/>
        </p:blipFill>
        <p:spPr bwMode="auto">
          <a:xfrm>
            <a:off x="981076" y="1206296"/>
            <a:ext cx="6762750" cy="501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7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COVID-19: Epidemiologische Kurve in Deutschland (Stand 5.3.2020)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Inhaltsplatzhalter 6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657350"/>
            <a:ext cx="8505825" cy="3690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 (Stand 5.3.2020)</a:t>
            </a:r>
            <a:endParaRPr lang="de-DE" sz="28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67471"/>
              </p:ext>
            </p:extLst>
          </p:nvPr>
        </p:nvGraphicFramePr>
        <p:xfrm>
          <a:off x="532256" y="1392186"/>
          <a:ext cx="8188656" cy="32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64"/>
                <a:gridCol w="2047164"/>
                <a:gridCol w="2047164"/>
                <a:gridCol w="2047164"/>
              </a:tblGrid>
              <a:tr h="595554">
                <a:tc>
                  <a:txBody>
                    <a:bodyPr/>
                    <a:lstStyle/>
                    <a:p>
                      <a:r>
                        <a:rPr lang="de-DE" sz="2400" b="1" dirty="0" smtClean="0"/>
                        <a:t>Bundesland</a:t>
                      </a:r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Fälle</a:t>
                      </a:r>
                      <a:endParaRPr lang="de-DE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Bundesland</a:t>
                      </a:r>
                      <a:endParaRPr lang="de-DE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Fälle</a:t>
                      </a:r>
                      <a:endParaRPr lang="de-DE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BB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NI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BE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NW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175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BW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RP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BY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SH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HB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SL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HE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ST</a:t>
                      </a:r>
                      <a:endParaRPr lang="de-DE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HH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SN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MV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23014" y="4997290"/>
            <a:ext cx="80575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 </a:t>
            </a:r>
          </a:p>
          <a:p>
            <a:r>
              <a:rPr lang="de-DE" dirty="0"/>
              <a:t>Es wurden bisher Fälle aus 98 Landkreisen in 15 Bundesländern berichtet. 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nach Heinsberg (134) am stärksten betroffenen Landkreise sind LK Freising (14), </a:t>
            </a:r>
            <a:endParaRPr lang="de-DE" dirty="0" smtClean="0"/>
          </a:p>
          <a:p>
            <a:r>
              <a:rPr lang="de-DE" dirty="0" smtClean="0"/>
              <a:t>LK </a:t>
            </a:r>
            <a:r>
              <a:rPr lang="de-DE" dirty="0"/>
              <a:t>Heilbronn (11), SK Freiburg(11) und SK Köln (11)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COVID-19: Regionale Verteilung in Deutschland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09230" y="1155700"/>
            <a:ext cx="6589015" cy="53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COVID-19: Alters- und Geschlechtsverteilung  in Deutschland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092591" cy="4219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b="1" dirty="0"/>
              <a:t>Alter und Geschlecht</a:t>
            </a:r>
          </a:p>
          <a:p>
            <a:r>
              <a:rPr lang="de-DE" dirty="0"/>
              <a:t>Die Fälle sind zwischen 2 und 85 Jahre alt (Median 39 Jahre, Mittelwert 39 Jahre).</a:t>
            </a:r>
          </a:p>
          <a:p>
            <a:r>
              <a:rPr lang="de-DE" dirty="0"/>
              <a:t>Geschlecht ist bei 231 Fällen bekannt, davon sind 136 (59%) männlich, 95 (41%) weiblich.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91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Geschlechts- und Altersverteilung (</a:t>
            </a:r>
            <a:r>
              <a:rPr lang="de-DE" dirty="0"/>
              <a:t>Stand </a:t>
            </a:r>
            <a:r>
              <a:rPr lang="de-DE" dirty="0" smtClean="0"/>
              <a:t>03.03.2020</a:t>
            </a:r>
            <a:r>
              <a:rPr lang="de-DE" dirty="0"/>
              <a:t>) 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295275" y="1155700"/>
            <a:ext cx="8254517" cy="530225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Fälle nach Geschlecht und Alter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sz="1300" dirty="0" smtClean="0"/>
          </a:p>
          <a:p>
            <a:pPr marL="0" indent="0">
              <a:buNone/>
            </a:pPr>
            <a:endParaRPr lang="de-DE" sz="1300" dirty="0" smtClean="0"/>
          </a:p>
          <a:p>
            <a:pPr marL="0" indent="0">
              <a:buNone/>
            </a:pPr>
            <a:endParaRPr lang="de-DE" sz="1300" dirty="0"/>
          </a:p>
          <a:p>
            <a:pPr marL="0" indent="0">
              <a:buNone/>
            </a:pPr>
            <a:endParaRPr lang="de-DE" sz="1300" dirty="0" smtClean="0"/>
          </a:p>
          <a:p>
            <a:endParaRPr lang="de-DE" sz="13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8244444" y="317403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DE</a:t>
            </a:r>
            <a:endParaRPr lang="de-DE" sz="2800" b="1" dirty="0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13" name="Fußzeilenplatzhalter 8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pic>
        <p:nvPicPr>
          <p:cNvPr id="9" name="Grafi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24084"/>
            <a:ext cx="6987116" cy="3452741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281994" y="5076825"/>
            <a:ext cx="8642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Fälle sind zwischen 2 und 91 Jahre alt (Median 40 Jahre, Mittelwert 40 Jahre).</a:t>
            </a:r>
          </a:p>
          <a:p>
            <a:r>
              <a:rPr lang="de-DE" dirty="0"/>
              <a:t>Geschlecht ist bei 302 Fällen bekannt, davon sind 172 (57%) männlich, 130 (43%) weiblich.</a:t>
            </a:r>
          </a:p>
        </p:txBody>
      </p:sp>
    </p:spTree>
    <p:extLst>
      <p:ext uri="{BB962C8B-B14F-4D97-AF65-F5344CB8AC3E}">
        <p14:creationId xmlns:p14="http://schemas.microsoft.com/office/powerpoint/2010/main" val="12624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4395710"/>
              </p:ext>
            </p:extLst>
          </p:nvPr>
        </p:nvGraphicFramePr>
        <p:xfrm>
          <a:off x="1446212" y="1494917"/>
          <a:ext cx="6115050" cy="1979676"/>
        </p:xfrm>
        <a:graphic>
          <a:graphicData uri="http://schemas.openxmlformats.org/drawingml/2006/table">
            <a:tbl>
              <a:tblPr firstRow="1" firstCol="1" bandRow="1"/>
              <a:tblGrid>
                <a:gridCol w="2084070"/>
                <a:gridCol w="2084070"/>
                <a:gridCol w="1946910"/>
              </a:tblGrid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National (200)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NW Heinsberg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200150" algn="l"/>
                        </a:tabLst>
                      </a:pPr>
                      <a:r>
                        <a:rPr lang="de-DE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International (76)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Italien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Iran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China, Hubei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Expositionsorte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4011" y="4230806"/>
            <a:ext cx="87872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Für 307 Fälle (88%) ist bekannt, dass sie entweder Kontakt mit einem bestätigten Fall </a:t>
            </a:r>
            <a:r>
              <a:rPr lang="de-DE" dirty="0" smtClean="0"/>
              <a:t>hatten</a:t>
            </a:r>
          </a:p>
          <a:p>
            <a:r>
              <a:rPr lang="de-DE" dirty="0" smtClean="0"/>
              <a:t> </a:t>
            </a:r>
            <a:r>
              <a:rPr lang="de-DE" dirty="0"/>
              <a:t>oder sich in einem Risikogebiet bzw. Gebiet mit einer großen Anzahl von Fällen aufhielten. </a:t>
            </a:r>
            <a:endParaRPr lang="de-DE" dirty="0" smtClean="0"/>
          </a:p>
          <a:p>
            <a:r>
              <a:rPr lang="de-DE" dirty="0" smtClean="0"/>
              <a:t>Bei </a:t>
            </a:r>
            <a:r>
              <a:rPr lang="de-DE" dirty="0"/>
              <a:t>den anderen Fällen werden derzeit noch Ermittlungen durchgeführt.</a:t>
            </a:r>
          </a:p>
          <a:p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4196687" cy="677108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33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Bildschirmpräsentation (4:3)</PresentationFormat>
  <Paragraphs>140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PowerPoint-Präsentation</vt:lpstr>
      <vt:lpstr>COVID-19: Epidemiologische Kurve in Deutschland (Stand 5.3.2020)</vt:lpstr>
      <vt:lpstr>PowerPoint-Präsentation</vt:lpstr>
      <vt:lpstr>COVID-19: Regionale Verteilung in Deutschland </vt:lpstr>
      <vt:lpstr>COVID-19: Alters- und Geschlechtsverteilung  in Deutschland</vt:lpstr>
      <vt:lpstr>PowerPoint-Präsentation</vt:lpstr>
      <vt:lpstr>Geschlechts- und Altersverteilung (Stand 03.03.2020)  </vt:lpstr>
      <vt:lpstr>Expositionsorte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393</cp:revision>
  <cp:lastPrinted>2020-02-10T17:03:34Z</cp:lastPrinted>
  <dcterms:created xsi:type="dcterms:W3CDTF">2015-11-02T12:29:13Z</dcterms:created>
  <dcterms:modified xsi:type="dcterms:W3CDTF">2020-03-05T09:58:28Z</dcterms:modified>
</cp:coreProperties>
</file>