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87" r:id="rId2"/>
    <p:sldId id="388" r:id="rId3"/>
    <p:sldId id="390" r:id="rId4"/>
    <p:sldId id="389" r:id="rId5"/>
    <p:sldId id="356" r:id="rId6"/>
    <p:sldId id="357" r:id="rId7"/>
    <p:sldId id="358" r:id="rId8"/>
    <p:sldId id="359" r:id="rId9"/>
    <p:sldId id="374" r:id="rId10"/>
    <p:sldId id="391" r:id="rId11"/>
    <p:sldId id="395" r:id="rId12"/>
    <p:sldId id="396" r:id="rId13"/>
    <p:sldId id="393" r:id="rId14"/>
    <p:sldId id="412" r:id="rId15"/>
    <p:sldId id="413" r:id="rId16"/>
    <p:sldId id="397" r:id="rId17"/>
    <p:sldId id="398" r:id="rId18"/>
    <p:sldId id="399" r:id="rId19"/>
    <p:sldId id="400" r:id="rId20"/>
    <p:sldId id="404" r:id="rId21"/>
    <p:sldId id="405" r:id="rId22"/>
    <p:sldId id="406" r:id="rId23"/>
    <p:sldId id="408" r:id="rId24"/>
    <p:sldId id="411" r:id="rId25"/>
    <p:sldId id="407" r:id="rId26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0" autoAdjust="0"/>
    <p:restoredTop sz="94524" autoAdjust="0"/>
  </p:normalViewPr>
  <p:slideViewPr>
    <p:cSldViewPr>
      <p:cViewPr>
        <p:scale>
          <a:sx n="120" d="100"/>
          <a:sy n="120" d="100"/>
        </p:scale>
        <p:origin x="-1374" y="-234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2.Themen\2.1.Epidemiologie\ZIG_1\Lage-AG\Iran_COVID-19_Epikur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neue 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Tabelle1!$A$2:$A$17</c:f>
              <c:numCache>
                <c:formatCode>[$-407]d/\ mmm/;@</c:formatCode>
                <c:ptCount val="16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  <c:pt idx="7">
                  <c:v>43887</c:v>
                </c:pt>
                <c:pt idx="8">
                  <c:v>43888</c:v>
                </c:pt>
                <c:pt idx="9">
                  <c:v>43889</c:v>
                </c:pt>
                <c:pt idx="10">
                  <c:v>43890</c:v>
                </c:pt>
                <c:pt idx="11">
                  <c:v>43891</c:v>
                </c:pt>
                <c:pt idx="12">
                  <c:v>43892</c:v>
                </c:pt>
                <c:pt idx="13">
                  <c:v>43893</c:v>
                </c:pt>
                <c:pt idx="14">
                  <c:v>43894</c:v>
                </c:pt>
                <c:pt idx="15">
                  <c:v>43895</c:v>
                </c:pt>
              </c:numCache>
            </c:num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34</c:v>
                </c:pt>
                <c:pt idx="7">
                  <c:v>46</c:v>
                </c:pt>
                <c:pt idx="8">
                  <c:v>106</c:v>
                </c:pt>
                <c:pt idx="9">
                  <c:v>143</c:v>
                </c:pt>
                <c:pt idx="10">
                  <c:v>205</c:v>
                </c:pt>
                <c:pt idx="11">
                  <c:v>385</c:v>
                </c:pt>
                <c:pt idx="12">
                  <c:v>523</c:v>
                </c:pt>
                <c:pt idx="13">
                  <c:v>835</c:v>
                </c:pt>
                <c:pt idx="14">
                  <c:v>586</c:v>
                </c:pt>
                <c:pt idx="15">
                  <c:v>591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Todesfälle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Tabelle1!$A$2:$A$17</c:f>
              <c:numCache>
                <c:formatCode>[$-407]d/\ mmm/;@</c:formatCode>
                <c:ptCount val="16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  <c:pt idx="7">
                  <c:v>43887</c:v>
                </c:pt>
                <c:pt idx="8">
                  <c:v>43888</c:v>
                </c:pt>
                <c:pt idx="9">
                  <c:v>43889</c:v>
                </c:pt>
                <c:pt idx="10">
                  <c:v>43890</c:v>
                </c:pt>
                <c:pt idx="11">
                  <c:v>43891</c:v>
                </c:pt>
                <c:pt idx="12">
                  <c:v>43892</c:v>
                </c:pt>
                <c:pt idx="13">
                  <c:v>43893</c:v>
                </c:pt>
                <c:pt idx="14">
                  <c:v>43894</c:v>
                </c:pt>
                <c:pt idx="15">
                  <c:v>43895</c:v>
                </c:pt>
              </c:numCache>
            </c:numRef>
          </c:cat>
          <c:val>
            <c:numRef>
              <c:f>Tabelle1!$C$2:$C$17</c:f>
              <c:numCache>
                <c:formatCode>General</c:formatCode>
                <c:ptCount val="16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11</c:v>
                </c:pt>
                <c:pt idx="12">
                  <c:v>12</c:v>
                </c:pt>
                <c:pt idx="13">
                  <c:v>11</c:v>
                </c:pt>
                <c:pt idx="14">
                  <c:v>15</c:v>
                </c:pt>
                <c:pt idx="1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1606144"/>
        <c:axId val="121607680"/>
      </c:barChart>
      <c:dateAx>
        <c:axId val="121606144"/>
        <c:scaling>
          <c:orientation val="minMax"/>
        </c:scaling>
        <c:delete val="0"/>
        <c:axPos val="b"/>
        <c:numFmt formatCode="[$-407]d/\ mmm/;@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/>
            </a:pPr>
            <a:endParaRPr lang="de-DE"/>
          </a:p>
        </c:txPr>
        <c:crossAx val="121607680"/>
        <c:crosses val="autoZero"/>
        <c:auto val="0"/>
        <c:lblOffset val="100"/>
        <c:baseTimeUnit val="days"/>
        <c:majorUnit val="1"/>
        <c:majorTimeUnit val="days"/>
      </c:dateAx>
      <c:valAx>
        <c:axId val="12160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606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Quelle: https://de.wikipedia.org/wiki/COVID-19-F%C3%A4lle_in_Italien#Lombardei  </a:t>
            </a:r>
          </a:p>
          <a:p>
            <a:r>
              <a:rPr lang="de-DE" dirty="0" smtClean="0"/>
              <a:t>https://en.wikipedia.org/wiki/2020_coronavirus_outbreak_in_Italy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mtClean="0"/>
              <a:t>growth_2020-03-04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Wiki: https://fr.wikipedia.org/wiki/%C3%89pid%C3%A9mie_de_maladie_%C3%A0_coronavirus_de_2020_en_France#cite_note-74 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Local</a:t>
            </a:r>
            <a:r>
              <a:rPr lang="de-DE" dirty="0" smtClean="0"/>
              <a:t>: https://www.thelocal.fr/20200303/map-which-regions-in-france-are-most-affected-by-coronavirus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Washington: https://www.doh.wa.gov/Emergencies/Coronavirus </a:t>
            </a:r>
          </a:p>
          <a:p>
            <a:r>
              <a:rPr lang="de-DE" dirty="0" smtClean="0"/>
              <a:t>New York Times: https://www.nytimes.com/interactive/2020/us/coronavirus-us-cases.html?te=1&amp;nl=morning-briefing&amp;emc=edit_MBE_p_20200304&amp;section=topNews&amp;campaign_id=51&amp;instance_id=16467&amp;segment_id=21847&amp;user_id=8b34d155cf5705931cf039f3134dd7b4&amp;regi_id=110526642tion=topNews </a:t>
            </a:r>
          </a:p>
          <a:p>
            <a:r>
              <a:rPr lang="de-DE" dirty="0" smtClean="0"/>
              <a:t>US CDC:</a:t>
            </a:r>
            <a:r>
              <a:rPr lang="de-DE" baseline="0" dirty="0" smtClean="0"/>
              <a:t> https://www.cdc.gov/coronavirus/2019-ncov/cases-in-us.html </a:t>
            </a:r>
          </a:p>
          <a:p>
            <a:r>
              <a:rPr lang="de-DE" baseline="0" dirty="0" smtClean="0"/>
              <a:t>Beschreibung der Fälle in </a:t>
            </a:r>
            <a:r>
              <a:rPr lang="de-DE" baseline="0" dirty="0" err="1" smtClean="0"/>
              <a:t>Seatllt+King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county</a:t>
            </a:r>
            <a:r>
              <a:rPr lang="de-DE" baseline="0" dirty="0" smtClean="0"/>
              <a:t>: https://publichealthinsider.com/2020/03/04/state-and-local-officials-announce-new-recommendations-to-reduce-risk-of-spread-of-covid-19/  </a:t>
            </a:r>
          </a:p>
          <a:p>
            <a:r>
              <a:rPr lang="de-DE" baseline="0" dirty="0" smtClean="0"/>
              <a:t>Kalifornien: https://www.cdph.ca.gov/Programs/CID/DCDC/Pages/Immunization/ncov2019.aspx</a:t>
            </a:r>
          </a:p>
          <a:p>
            <a:r>
              <a:rPr lang="de-DE" baseline="0" dirty="0" smtClean="0"/>
              <a:t>Oregon: https://www.oregon.gov/oha/PH/DISEASESCONDITIONS/DISEASESAZ/Pages/emerging-respiratory-infections.aspx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&gt;250 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1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outbreak_in_South_Kore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ac-lshtm.shinyapps.io/ncov_tracker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s://en.wikipedia.org/wiki/2020_coronavirus_outbreak_in_Japan" TargetMode="External"/><Relationship Id="rId4" Type="http://schemas.openxmlformats.org/officeDocument/2006/relationships/hyperlink" Target="https://www.nippon.com/en/japan-data/h00657/coronavirus-cases-in-japan-by-prefectur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t.de/vermischtes/live205334991/Wegen-Coronavirus-Suedkorea-droht-Japan-mit-Vergeltungsmassnahmen.html" TargetMode="External"/><Relationship Id="rId7" Type="http://schemas.openxmlformats.org/officeDocument/2006/relationships/hyperlink" Target="https://en.wikipedia.org/wiki/2020_coronavirus_outbreak_in_Japa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japantimes.co.jp/news/2020/02/28/national/hokkaido-emergency-coronavirus/" TargetMode="External"/><Relationship Id="rId5" Type="http://schemas.openxmlformats.org/officeDocument/2006/relationships/hyperlink" Target="https://www.handelsblatt.com/politik/international/coronavirus-die-harten-massnahmen-in-suedkorea-und-japan-haben-einen-hohen-preis/25604192.html?ticket=ST-2284203-gGqzrdEe7vNX5Sp1c5pc-ap4" TargetMode="External"/><Relationship Id="rId4" Type="http://schemas.openxmlformats.org/officeDocument/2006/relationships/hyperlink" Target="https://www.nippon.com/en/japan-data/h00657/coronavirus-cases-in-japan-by-prefectur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gel.de/politik/ausland/coronavirus-23-abgeordnete-in-iran-sollen-an-covid-19-erkrankt-sein-a-4f3a0596-c32d-41cb-82fd-fbdb9973862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outbreak_in_Ira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.de/panorama/coronavirus-iran-belegt-horten-masken-vorraeten-todesstrafe-zr-13559208.html" TargetMode="External"/><Relationship Id="rId7" Type="http://schemas.openxmlformats.org/officeDocument/2006/relationships/hyperlink" Target="https://wwwnc.cdc.gov/travel/notices/warning/coronavirus-ira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sj.com/articles/iran-mobilizes-300-000-people-and-deploys-drones-and-water-cannon-to-halt-the-spread-of-coronavirus-11583157765" TargetMode="External"/><Relationship Id="rId5" Type="http://schemas.openxmlformats.org/officeDocument/2006/relationships/hyperlink" Target="https://www.bbc.com/news/world-middle-east-51642926" TargetMode="External"/><Relationship Id="rId4" Type="http://schemas.openxmlformats.org/officeDocument/2006/relationships/hyperlink" Target="https://www.rnz.co.nz/news/world/410931/coronavirus-iran-temporarily-frees-54-000-prisoners-to-combat-spre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tagne.ars.sante.fr/coronavirus-premier-cas-confirme-en-bretagn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ationalpost.com/news/ontario-health-officials-report-8th-confirmed-case-of-novel-coronavirus" TargetMode="External"/><Relationship Id="rId4" Type="http://schemas.openxmlformats.org/officeDocument/2006/relationships/hyperlink" Target="https://www.lyonne.fr/dijon-21000/actualites/quatre-cas-de-coronavirus-covid-19-a-l-hopital-de-dijon-tous-les-patients-ont-plus-de-80-ans-l-un-est-en-reanimation_1375433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6.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50169"/>
              </p:ext>
            </p:extLst>
          </p:nvPr>
        </p:nvGraphicFramePr>
        <p:xfrm>
          <a:off x="336259" y="1124744"/>
          <a:ext cx="8327465" cy="20195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Sterbe-quote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+2.707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98.120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6.298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56.572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+103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3.388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3,5%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(inkl.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HK, Macau)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+147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80.667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5744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3.044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3,8%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Hubei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</a:rPr>
                        <a:t>Alle in Wuhan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effectLst/>
                        </a:rPr>
                        <a:t>67.592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5.588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41.966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2.931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4,3%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4128" y="6550223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i="1" dirty="0" smtClean="0"/>
              <a:t>ECDC ; </a:t>
            </a:r>
            <a:r>
              <a:rPr lang="de-DE" sz="1000" b="1" i="1" dirty="0"/>
              <a:t>Stand </a:t>
            </a:r>
            <a:r>
              <a:rPr lang="de-DE" sz="1000" b="1" i="1" dirty="0" smtClean="0"/>
              <a:t>06.03.2020</a:t>
            </a:r>
            <a:endParaRPr lang="de-DE" sz="1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5655"/>
            <a:ext cx="7068470" cy="34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852" y="1052736"/>
            <a:ext cx="8198246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6.284 (+518); 42 </a:t>
            </a:r>
            <a:r>
              <a:rPr lang="de-DE" sz="2000" b="1" dirty="0">
                <a:solidFill>
                  <a:prstClr val="black"/>
                </a:solidFill>
              </a:rPr>
              <a:t>Todesfälle </a:t>
            </a:r>
            <a:r>
              <a:rPr lang="de-DE" sz="2000" b="1" dirty="0" smtClean="0">
                <a:solidFill>
                  <a:prstClr val="black"/>
                </a:solidFill>
              </a:rPr>
              <a:t>(+7); Sterbequote: 0,7%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(BNO News: Stand </a:t>
            </a:r>
            <a:r>
              <a:rPr lang="de-DE" sz="1400" dirty="0" smtClean="0">
                <a:solidFill>
                  <a:prstClr val="black"/>
                </a:solidFill>
              </a:rPr>
              <a:t>06.03., 0930)</a:t>
            </a:r>
            <a:endParaRPr lang="de-DE" sz="1400" dirty="0">
              <a:solidFill>
                <a:prstClr val="black"/>
              </a:solidFill>
            </a:endParaRP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prstClr val="black"/>
                </a:solidFill>
              </a:rPr>
              <a:t>70% von Fällen haben Links zu Cluster </a:t>
            </a:r>
            <a:r>
              <a:rPr lang="de-DE" sz="1200" dirty="0" smtClean="0">
                <a:solidFill>
                  <a:prstClr val="black"/>
                </a:solidFill>
              </a:rPr>
              <a:t>(KCDC: Stand 05.03.)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1600" dirty="0" smtClean="0">
                <a:solidFill>
                  <a:prstClr val="black"/>
                </a:solidFill>
              </a:rPr>
              <a:t>75% von Fällen sind in </a:t>
            </a:r>
            <a:r>
              <a:rPr lang="de-DE" sz="1600" dirty="0" err="1" smtClean="0">
                <a:solidFill>
                  <a:prstClr val="black"/>
                </a:solidFill>
              </a:rPr>
              <a:t>Daegue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1600" dirty="0" smtClean="0">
                <a:solidFill>
                  <a:prstClr val="black"/>
                </a:solidFill>
              </a:rPr>
              <a:t>15% von Fällen sind in </a:t>
            </a:r>
            <a:r>
              <a:rPr lang="de-DE" sz="1600" dirty="0" err="1" smtClean="0">
                <a:solidFill>
                  <a:prstClr val="black"/>
                </a:solidFill>
              </a:rPr>
              <a:t>Gyeongbuk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8254" y="6185335"/>
            <a:ext cx="509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 06.03</a:t>
            </a:r>
          </a:p>
          <a:p>
            <a:r>
              <a:rPr lang="de-DE" sz="1100" dirty="0" smtClean="0">
                <a:solidFill>
                  <a:prstClr val="black"/>
                </a:solidFill>
              </a:rPr>
              <a:t>Quelle:  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en.wikipedia.org/wiki/2020_coronavirus_outbreak_in_South_Korea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5558"/>
            <a:ext cx="2736304" cy="38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1008112" cy="9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10" y="3789040"/>
            <a:ext cx="45562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eschweifte Klammer rechts 2"/>
          <p:cNvSpPr/>
          <p:nvPr/>
        </p:nvSpPr>
        <p:spPr>
          <a:xfrm>
            <a:off x="4499992" y="1772816"/>
            <a:ext cx="360040" cy="432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5004048" y="1772491"/>
            <a:ext cx="2160240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Provinz </a:t>
            </a:r>
            <a:r>
              <a:rPr lang="de-DE" sz="1200" b="1" dirty="0" err="1"/>
              <a:t>Gyeongsangbuk</a:t>
            </a:r>
            <a:r>
              <a:rPr lang="de-DE" sz="1200" b="1" dirty="0"/>
              <a:t>-do</a:t>
            </a:r>
          </a:p>
        </p:txBody>
      </p:sp>
    </p:spTree>
    <p:extLst>
      <p:ext uri="{BB962C8B-B14F-4D97-AF65-F5344CB8AC3E}">
        <p14:creationId xmlns:p14="http://schemas.microsoft.com/office/powerpoint/2010/main" val="28494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012160" y="637165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Stand: 05.03, Quelle, KCDC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617388"/>
            <a:ext cx="8258400" cy="562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7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40064" y="6372036"/>
            <a:ext cx="27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Stand: 05.03., Quelle, KCDC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2" y="617400"/>
            <a:ext cx="8328756" cy="56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5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4572" y="5396018"/>
            <a:ext cx="5165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 05.03 </a:t>
            </a:r>
          </a:p>
          <a:p>
            <a:r>
              <a:rPr lang="de-DE" sz="1100" dirty="0">
                <a:solidFill>
                  <a:prstClr val="black"/>
                </a:solidFill>
              </a:rPr>
              <a:t>Quelle</a:t>
            </a:r>
            <a:r>
              <a:rPr lang="de-DE" sz="1100" dirty="0" smtClean="0">
                <a:solidFill>
                  <a:prstClr val="black"/>
                </a:solidFill>
              </a:rPr>
              <a:t>: KCDC  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www.cdc.go.kr/board/board.es?mid=a30402000000&amp;bid=0030</a:t>
            </a:r>
            <a:r>
              <a:rPr lang="de-DE" sz="1100" dirty="0" smtClean="0">
                <a:solidFill>
                  <a:prstClr val="black"/>
                </a:solidFill>
              </a:rPr>
              <a:t> 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23528" y="60218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1483200"/>
            <a:ext cx="7888990" cy="367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6902058" y="450912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76256" y="479715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933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1" y="1268758"/>
            <a:ext cx="8208911" cy="15121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350 (+19), </a:t>
            </a:r>
            <a:r>
              <a:rPr lang="de-DE" sz="2000" b="1" dirty="0"/>
              <a:t>6</a:t>
            </a:r>
            <a:r>
              <a:rPr lang="de-DE" sz="2000" b="1" dirty="0" smtClean="0"/>
              <a:t> Todesfälle (+0), Sterbequote 1,7% </a:t>
            </a:r>
            <a:r>
              <a:rPr lang="de-DE" sz="1400" dirty="0" smtClean="0"/>
              <a:t>(BNO News: Stand 06.03., 0930)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auf </a:t>
            </a:r>
            <a:r>
              <a:rPr lang="de-DE" sz="2000" b="1" dirty="0" err="1" smtClean="0"/>
              <a:t>Hokkaido</a:t>
            </a:r>
            <a:r>
              <a:rPr lang="de-DE" sz="2000" dirty="0" smtClean="0"/>
              <a:t> (n=83), gefolgt von </a:t>
            </a:r>
            <a:r>
              <a:rPr lang="de-DE" sz="2000" b="1" dirty="0" err="1"/>
              <a:t>Aichi</a:t>
            </a:r>
            <a:r>
              <a:rPr lang="de-DE" sz="2000" dirty="0"/>
              <a:t> (</a:t>
            </a:r>
            <a:r>
              <a:rPr lang="de-DE" sz="2000" dirty="0" smtClean="0"/>
              <a:t>n=57 </a:t>
            </a:r>
            <a:r>
              <a:rPr lang="de-DE" sz="2000" dirty="0"/>
              <a:t>) </a:t>
            </a:r>
            <a:r>
              <a:rPr lang="de-DE" sz="2000" b="1" dirty="0" smtClean="0"/>
              <a:t>Tokyo</a:t>
            </a:r>
            <a:r>
              <a:rPr lang="de-DE" sz="2000" dirty="0" smtClean="0"/>
              <a:t> (n=44), und </a:t>
            </a:r>
            <a:r>
              <a:rPr lang="de-DE" sz="2000" b="1" dirty="0" err="1" smtClean="0"/>
              <a:t>Kanagawa</a:t>
            </a:r>
            <a:r>
              <a:rPr lang="de-DE" sz="2000" dirty="0" smtClean="0"/>
              <a:t> (n=34) </a:t>
            </a:r>
            <a:r>
              <a:rPr lang="de-DE" sz="1400" dirty="0" smtClean="0"/>
              <a:t>(Stand 06.03)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Todesfälle: </a:t>
            </a:r>
            <a:r>
              <a:rPr lang="de-DE" sz="2000" dirty="0" err="1" smtClean="0"/>
              <a:t>Hokkaido</a:t>
            </a:r>
            <a:r>
              <a:rPr lang="de-DE" sz="2000" dirty="0" smtClean="0"/>
              <a:t> (3), </a:t>
            </a:r>
            <a:r>
              <a:rPr lang="de-DE" sz="2000" dirty="0" err="1" smtClean="0"/>
              <a:t>Kanagawa</a:t>
            </a:r>
            <a:r>
              <a:rPr lang="de-DE" sz="2000" dirty="0" smtClean="0"/>
              <a:t> (1), Tokyo (1), </a:t>
            </a:r>
            <a:r>
              <a:rPr lang="de-DE" sz="2000" dirty="0" err="1" smtClean="0"/>
              <a:t>Wakamaya</a:t>
            </a:r>
            <a:r>
              <a:rPr lang="de-DE" sz="2000" dirty="0" smtClean="0"/>
              <a:t> (1)</a:t>
            </a:r>
          </a:p>
          <a:p>
            <a:pPr lvl="1"/>
            <a:endParaRPr lang="de-DE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ClrTx/>
              <a:buNone/>
            </a:pP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6971" y="6165304"/>
            <a:ext cx="579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</a:t>
            </a:r>
          </a:p>
          <a:p>
            <a:r>
              <a:rPr lang="de-DE" sz="1000" dirty="0">
                <a:solidFill>
                  <a:prstClr val="black"/>
                </a:solidFill>
              </a:rPr>
              <a:t>LSHTM: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https://vac-lshtm.shinyapps.io/ncov_tracker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Nippon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5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63" y="3429000"/>
            <a:ext cx="2717717" cy="296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5009841" cy="198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0" y="5686862"/>
            <a:ext cx="82674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>
                <a:solidFill>
                  <a:prstClr val="black"/>
                </a:solidFill>
              </a:rPr>
              <a:t>Welt: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www.welt.de/vermischtes/live205334991/Wegen-Coronavirus-Suedkorea-droht-Japan-mit-Vergeltungsmassnahmen.html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Nippon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Handelsblatt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5"/>
              </a:rPr>
              <a:t>www.handelsblatt.com/politik/international/coronavirus-die-harten-massnahmen-in-suedkorea-und-japan-haben-einen-hohen-preis/25604192.html?ticket=ST-2284203-gGqzrdEe7vNX5Sp1c5pc-ap4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Japan </a:t>
            </a:r>
            <a:r>
              <a:rPr lang="de-DE" sz="1000" dirty="0">
                <a:solidFill>
                  <a:prstClr val="black"/>
                </a:solidFill>
              </a:rPr>
              <a:t>Times: </a:t>
            </a:r>
            <a:r>
              <a:rPr lang="de-DE" sz="1000" dirty="0">
                <a:solidFill>
                  <a:prstClr val="black"/>
                </a:solidFill>
                <a:hlinkClick r:id="rId6"/>
              </a:rPr>
              <a:t>https://www.japantimes.co.jp/news/2020/02/28/national/hokkaido-emergency-coronavirus</a:t>
            </a:r>
            <a:r>
              <a:rPr lang="de-DE" sz="1000" dirty="0" smtClean="0">
                <a:solidFill>
                  <a:prstClr val="black"/>
                </a:solidFill>
                <a:hlinkClick r:id="rId6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7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14-tägige Quarantäne für Besucher aus Südkorea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Die Regierung (mit einer Notstandsgesetzgebung) hat angeordnet, dass </a:t>
            </a:r>
            <a:r>
              <a:rPr lang="de-DE" sz="2000" dirty="0"/>
              <a:t>Maskenhersteller ihre Produkte an den Staat verkaufen </a:t>
            </a:r>
            <a:r>
              <a:rPr lang="de-DE" sz="2000" dirty="0" smtClean="0"/>
              <a:t>müssen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Tx/>
              <a:buFont typeface="Symbol" panose="05050102010706020507" pitchFamily="18" charset="2"/>
              <a:buChar char="-"/>
            </a:pPr>
            <a:r>
              <a:rPr lang="de-DE" dirty="0" smtClean="0"/>
              <a:t>Masken werden an </a:t>
            </a:r>
            <a:r>
              <a:rPr lang="de-DE" dirty="0" err="1" smtClean="0"/>
              <a:t>Hokkaido</a:t>
            </a:r>
            <a:r>
              <a:rPr lang="de-DE" dirty="0" smtClean="0"/>
              <a:t> </a:t>
            </a:r>
            <a:r>
              <a:rPr lang="de-DE" dirty="0"/>
              <a:t>Gemeinden mit zahlreichen Infektionen </a:t>
            </a:r>
            <a:r>
              <a:rPr lang="de-DE" dirty="0" smtClean="0"/>
              <a:t>geliefert. </a:t>
            </a:r>
            <a:endParaRPr lang="de-DE" dirty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Grundschulen in Japan sollen ab </a:t>
            </a:r>
            <a:r>
              <a:rPr lang="de-DE" sz="2000" dirty="0" smtClean="0"/>
              <a:t>02.02. </a:t>
            </a:r>
            <a:r>
              <a:rPr lang="de-DE" sz="2000" dirty="0"/>
              <a:t>bis Ende März geschlossen bleiben.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Tokyo Disneyland, Tokyo Disney </a:t>
            </a:r>
            <a:r>
              <a:rPr lang="de-DE" sz="2000" dirty="0" err="1"/>
              <a:t>Sea</a:t>
            </a:r>
            <a:r>
              <a:rPr lang="de-DE" sz="2000" dirty="0"/>
              <a:t> und Tokyo Disney Resort sind vorübergehend ab </a:t>
            </a:r>
            <a:r>
              <a:rPr lang="de-DE" sz="2000" dirty="0" smtClean="0"/>
              <a:t>29.02. </a:t>
            </a:r>
            <a:r>
              <a:rPr lang="de-DE" sz="2000" dirty="0"/>
              <a:t>bis </a:t>
            </a:r>
            <a:r>
              <a:rPr lang="de-DE" sz="2000" dirty="0" smtClean="0"/>
              <a:t>16.03. geschlossen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Mehrere Sportveranstaltungen sind entweder abgesagt oder finden „</a:t>
            </a:r>
            <a:r>
              <a:rPr lang="de-DE" sz="2000" dirty="0" err="1" smtClean="0"/>
              <a:t>behind</a:t>
            </a:r>
            <a:r>
              <a:rPr lang="de-DE" sz="2000" dirty="0" smtClean="0"/>
              <a:t> </a:t>
            </a:r>
            <a:r>
              <a:rPr lang="de-DE" sz="2000" dirty="0" err="1" smtClean="0"/>
              <a:t>closed</a:t>
            </a:r>
            <a:r>
              <a:rPr lang="de-DE" sz="2000" dirty="0" smtClean="0"/>
              <a:t> </a:t>
            </a:r>
            <a:r>
              <a:rPr lang="de-DE" sz="2000" dirty="0" err="1" smtClean="0"/>
              <a:t>doors</a:t>
            </a:r>
            <a:r>
              <a:rPr lang="de-DE" sz="2000" dirty="0" smtClean="0"/>
              <a:t>“ statt</a:t>
            </a:r>
            <a:endParaRPr lang="de-DE" sz="2000" dirty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60226" y="1196752"/>
            <a:ext cx="8504262" cy="1008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3,513 (+591) Fälle; 108 (+16) Todesfälle</a:t>
            </a:r>
            <a:r>
              <a:rPr lang="de-DE" sz="2000" b="1" dirty="0"/>
              <a:t>; </a:t>
            </a:r>
            <a:r>
              <a:rPr lang="de-DE" sz="2000" b="1" dirty="0" smtClean="0"/>
              <a:t>Sterbequote: 3,1%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(BNO News: Stand 05.03 0930)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</a:pPr>
            <a:r>
              <a:rPr lang="de-DE" sz="1600" dirty="0"/>
              <a:t>1352 Fälle in </a:t>
            </a:r>
            <a:r>
              <a:rPr lang="de-DE" sz="1600" dirty="0" err="1" smtClean="0"/>
              <a:t>Tehran</a:t>
            </a:r>
            <a:r>
              <a:rPr lang="de-DE" sz="1600" dirty="0" smtClean="0"/>
              <a:t>, </a:t>
            </a:r>
            <a:r>
              <a:rPr lang="de-DE" sz="1600" dirty="0"/>
              <a:t>386 Fälle in </a:t>
            </a:r>
            <a:r>
              <a:rPr lang="de-DE" sz="1600" dirty="0" err="1"/>
              <a:t>Qom</a:t>
            </a:r>
            <a:r>
              <a:rPr lang="de-DE" sz="1600" dirty="0"/>
              <a:t>, </a:t>
            </a:r>
            <a:r>
              <a:rPr lang="de-DE" sz="1600" dirty="0" smtClean="0"/>
              <a:t>und 333 Fälle </a:t>
            </a:r>
            <a:r>
              <a:rPr lang="de-DE" sz="1600" dirty="0"/>
              <a:t>in </a:t>
            </a:r>
            <a:r>
              <a:rPr lang="de-DE" sz="1600" b="1" dirty="0" err="1"/>
              <a:t>Gilan</a:t>
            </a:r>
            <a:endParaRPr lang="de-DE" sz="1600" b="1" dirty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23 </a:t>
            </a:r>
            <a:r>
              <a:rPr lang="de-DE" sz="2000" dirty="0"/>
              <a:t>Abgeordnete an COVID-19 erkrankt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dirty="0"/>
              <a:t>Berater von Ajatollah Ali Khamenei sowie einer der Chefs der Justiz sind an den Folgen des Virus gestorben </a:t>
            </a:r>
            <a:r>
              <a:rPr lang="de-DE" sz="1200" dirty="0"/>
              <a:t>(</a:t>
            </a:r>
            <a:r>
              <a:rPr lang="de-DE" sz="1200" dirty="0">
                <a:hlinkClick r:id="rId3"/>
              </a:rPr>
              <a:t>https://www.spiegel.de/politik/ausland/coronavirus-23-abgeordnete-in-iran-sollen-an-covid-19-erkrankt-sein-a-4f3a0596-c32d-41cb-82fd-fbdb99738629</a:t>
            </a:r>
            <a:r>
              <a:rPr lang="de-DE" sz="1200" dirty="0"/>
              <a:t>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0" indent="0">
              <a:buClrTx/>
              <a:buNone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035525"/>
              </p:ext>
            </p:extLst>
          </p:nvPr>
        </p:nvGraphicFramePr>
        <p:xfrm>
          <a:off x="4788024" y="3356992"/>
          <a:ext cx="387961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92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3" y="1268760"/>
            <a:ext cx="7249815" cy="51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8091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ClrTx/>
              <a:buNone/>
            </a:pPr>
            <a:r>
              <a:rPr lang="de-DE" sz="2000" b="1" dirty="0" smtClean="0"/>
              <a:t>Importierte Fälle aus dem Iran</a:t>
            </a:r>
            <a:endParaRPr lang="de-DE" sz="20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wenig frei verfügbare Informationen bezüglich Region zu finden</a:t>
            </a:r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2698" y="6313041"/>
            <a:ext cx="5796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Quelle: </a:t>
            </a:r>
          </a:p>
          <a:p>
            <a:r>
              <a:rPr lang="de-DE" sz="1100" dirty="0" err="1" smtClean="0">
                <a:solidFill>
                  <a:prstClr val="black"/>
                </a:solidFill>
              </a:rPr>
              <a:t>Coronavirus</a:t>
            </a:r>
            <a:r>
              <a:rPr lang="de-DE" sz="1100" dirty="0" smtClean="0">
                <a:solidFill>
                  <a:prstClr val="black"/>
                </a:solidFill>
              </a:rPr>
              <a:t> </a:t>
            </a:r>
            <a:r>
              <a:rPr lang="de-DE" sz="1100" dirty="0" err="1" smtClean="0">
                <a:solidFill>
                  <a:prstClr val="black"/>
                </a:solidFill>
              </a:rPr>
              <a:t>outbreak</a:t>
            </a:r>
            <a:r>
              <a:rPr lang="de-DE" sz="1100" dirty="0" smtClean="0">
                <a:solidFill>
                  <a:prstClr val="black"/>
                </a:solidFill>
              </a:rPr>
              <a:t> in Iran: 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https://en.wikipedia.org/wiki/2020_coronavirus_outbreak_in_Iran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02737" y="58453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 05.03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8" y="1988840"/>
            <a:ext cx="6761758" cy="387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80919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Horten von Atemschutzmasken und Vorräten mit der Todesstrafe belegt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&gt; 54.000 Gefangene freigelassen, um die Ausbreitung von COVID-19 in Gefängnisse zu kontrollieren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300.000 Teams mobilisiert um Tür zu Tür Kontrollen durchzuführen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Drohnen zur Desinfektion von Straßen eingesetzt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WHO lieferte 7.5 Tonnen medizinisches Material und 1.000 Test Kits 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Präsident kündigte am 26.02: keine Pläne Gebiete / Städte abzuriegeln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Alle Landesgrenzen geschlossen</a:t>
            </a: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1410" y="5373216"/>
            <a:ext cx="81369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100" dirty="0">
                <a:solidFill>
                  <a:prstClr val="black"/>
                </a:solidFill>
              </a:rPr>
              <a:t>Frankfurter Rundschau: 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www.fr.de/panorama/coronavirus-iran-belegt-horten-masken-vorraeten-todesstrafe-zr-13559208.html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RNZ</a:t>
            </a:r>
            <a:r>
              <a:rPr lang="de-DE" sz="1100" dirty="0">
                <a:solidFill>
                  <a:prstClr val="black"/>
                </a:solidFill>
              </a:rPr>
              <a:t>: </a:t>
            </a:r>
            <a:r>
              <a:rPr lang="de-DE" sz="11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4"/>
              </a:rPr>
              <a:t>www.rnz.co.nz/news/world/410931/coronavirus-iran-temporarily-frees-54-000-prisoners-to-combat-spread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BBC </a:t>
            </a:r>
            <a:r>
              <a:rPr lang="de-DE" sz="1100" dirty="0">
                <a:solidFill>
                  <a:prstClr val="black"/>
                </a:solidFill>
              </a:rPr>
              <a:t>News: </a:t>
            </a:r>
            <a:r>
              <a:rPr lang="de-DE" sz="11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5"/>
              </a:rPr>
              <a:t>www.bbc.com/news/world-middle-east-51642926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Wall </a:t>
            </a:r>
            <a:r>
              <a:rPr lang="de-DE" sz="1100" dirty="0">
                <a:solidFill>
                  <a:prstClr val="black"/>
                </a:solidFill>
              </a:rPr>
              <a:t>Street Journal: </a:t>
            </a:r>
            <a:r>
              <a:rPr lang="de-DE" sz="11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6"/>
              </a:rPr>
              <a:t>www.wsj.com/articles/iran-mobilizes-300-000-people-and-deploys-drones-and-water-cannon-to-halt-the-spread-of-coronavirus-11583157765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>
                <a:solidFill>
                  <a:prstClr val="black"/>
                </a:solidFill>
              </a:rPr>
              <a:t>CDC: </a:t>
            </a:r>
            <a:r>
              <a:rPr lang="de-DE" sz="11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7"/>
              </a:rPr>
              <a:t>wwwnc.cdc.gov/travel/notices/warning/coronavirus-iran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</a:t>
            </a:r>
            <a:r>
              <a:rPr lang="de-DE" sz="2400" dirty="0">
                <a:latin typeface="ScalaSansPro-Bold" pitchFamily="50" charset="0"/>
              </a:rPr>
              <a:t>5</a:t>
            </a:r>
            <a:r>
              <a:rPr lang="de-DE" sz="2400" dirty="0" smtClean="0">
                <a:latin typeface="ScalaSansPro-Bold" pitchFamily="50" charset="0"/>
              </a:rPr>
              <a:t>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448676"/>
              </p:ext>
            </p:extLst>
          </p:nvPr>
        </p:nvGraphicFramePr>
        <p:xfrm>
          <a:off x="191576" y="1052736"/>
          <a:ext cx="8664900" cy="15670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17249"/>
                <a:gridCol w="1142367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Fälle*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Todesfälle**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Sterbequote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(80 Länder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inkl. Taiwan)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+2.215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14.893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mind. 419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1,8 %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+976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4.354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+29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2,6 %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5" y="2780928"/>
            <a:ext cx="8736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*neue Fälle in Italien (+796), Iran (+591), Südkorea (+518), Frankreich (+138), Deutschland (+138), USA (+64), Spanien (+46), Niederlande (+44), Schweden (+38), Vereinigtes Königreich (+31), Belgien (+27), Griechenland (+23), Japan (+19), Norwegen (+16), Kanada (+14). </a:t>
            </a:r>
            <a:br>
              <a:rPr lang="de-DE" sz="1200" dirty="0"/>
            </a:br>
            <a:r>
              <a:rPr lang="de-DE" sz="1200" dirty="0"/>
              <a:t>Alle weiteren Länder haben jeweils weniger als 10 neue Fälle.</a:t>
            </a:r>
          </a:p>
          <a:p>
            <a:r>
              <a:rPr lang="de-DE" sz="1200" dirty="0"/>
              <a:t>**Todesfälle kumulativ: </a:t>
            </a:r>
            <a:r>
              <a:rPr lang="de-DE" sz="1200" dirty="0" err="1"/>
              <a:t>Italy</a:t>
            </a:r>
            <a:r>
              <a:rPr lang="de-DE" sz="1200" dirty="0"/>
              <a:t> (148), Iran (108), South Korea (42), United States (14), France (7), Japan (6), Diamond </a:t>
            </a:r>
            <a:r>
              <a:rPr lang="de-DE" sz="1200" dirty="0" err="1"/>
              <a:t>Princess</a:t>
            </a:r>
            <a:r>
              <a:rPr lang="de-DE" sz="1200" dirty="0"/>
              <a:t> (6), Spain (3), </a:t>
            </a:r>
            <a:r>
              <a:rPr lang="de-DE" sz="1200" dirty="0" err="1"/>
              <a:t>Australia</a:t>
            </a:r>
            <a:r>
              <a:rPr lang="de-DE" sz="1200" dirty="0"/>
              <a:t> (2), Irak (2), Schweiz (1), Philippines (1), Vereinigtes Königreich (1) San Marino (1), Thailand (1) Taiwan (1)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20507" y="6593007"/>
            <a:ext cx="3111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/>
              <a:t>ECDC ; Stand </a:t>
            </a:r>
            <a:r>
              <a:rPr lang="de-DE" sz="1100" b="1" i="1" dirty="0" smtClean="0"/>
              <a:t>06.03.2020</a:t>
            </a:r>
            <a:endParaRPr lang="de-DE" sz="11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512860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15802" y="2276872"/>
            <a:ext cx="4118812" cy="3689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Cluster Lombardei </a:t>
            </a:r>
          </a:p>
          <a:p>
            <a:r>
              <a:rPr lang="de-DE" sz="1400" dirty="0" smtClean="0"/>
              <a:t>Bis </a:t>
            </a:r>
            <a:r>
              <a:rPr lang="de-DE" sz="1400" dirty="0"/>
              <a:t>zum </a:t>
            </a:r>
            <a:r>
              <a:rPr lang="de-DE" sz="1400" dirty="0" smtClean="0"/>
              <a:t>05. März </a:t>
            </a:r>
            <a:r>
              <a:rPr lang="de-DE" sz="1400" dirty="0"/>
              <a:t>gab es in der Lombardei 2.251 </a:t>
            </a:r>
            <a:r>
              <a:rPr lang="de-DE" sz="1400" dirty="0" smtClean="0"/>
              <a:t>(+</a:t>
            </a:r>
            <a:r>
              <a:rPr lang="de-DE" sz="1400" dirty="0"/>
              <a:t> 431</a:t>
            </a:r>
            <a:r>
              <a:rPr lang="de-DE" sz="1400" dirty="0" smtClean="0"/>
              <a:t>) </a:t>
            </a:r>
            <a:r>
              <a:rPr lang="de-DE" sz="1400" dirty="0"/>
              <a:t>bestätigte Fälle und </a:t>
            </a:r>
            <a:r>
              <a:rPr lang="de-DE" sz="1400" dirty="0" smtClean="0"/>
              <a:t>98 </a:t>
            </a:r>
            <a:r>
              <a:rPr lang="de-DE" sz="1400" dirty="0"/>
              <a:t>Todesfälle (Sterberate </a:t>
            </a:r>
            <a:r>
              <a:rPr lang="de-DE" sz="1400" dirty="0" smtClean="0"/>
              <a:t>4,4%) </a:t>
            </a:r>
          </a:p>
          <a:p>
            <a:pPr lvl="1"/>
            <a:r>
              <a:rPr lang="de-DE" sz="1200" dirty="0"/>
              <a:t>Davon sind 376 genesen</a:t>
            </a:r>
          </a:p>
          <a:p>
            <a:r>
              <a:rPr lang="de-DE" sz="1400" dirty="0" smtClean="0"/>
              <a:t>Derzeit sind 7 von 11 Provinzen in Lombardei betroffen: </a:t>
            </a:r>
            <a:r>
              <a:rPr lang="de-DE" sz="1400" dirty="0" smtClean="0">
                <a:solidFill>
                  <a:srgbClr val="00B050"/>
                </a:solidFill>
              </a:rPr>
              <a:t>Bergamo, Cremona, Lodi, Mailand, Monza und </a:t>
            </a:r>
            <a:r>
              <a:rPr lang="de-DE" sz="1400" dirty="0" err="1" smtClean="0">
                <a:solidFill>
                  <a:srgbClr val="00B050"/>
                </a:solidFill>
              </a:rPr>
              <a:t>Brianza</a:t>
            </a:r>
            <a:r>
              <a:rPr lang="de-DE" sz="1400" dirty="0" smtClean="0">
                <a:solidFill>
                  <a:srgbClr val="00B050"/>
                </a:solidFill>
              </a:rPr>
              <a:t>, Pavia und </a:t>
            </a:r>
            <a:r>
              <a:rPr lang="de-DE" sz="1400" dirty="0" err="1" smtClean="0">
                <a:solidFill>
                  <a:srgbClr val="00B050"/>
                </a:solidFill>
              </a:rPr>
              <a:t>Sondrio</a:t>
            </a:r>
            <a:r>
              <a:rPr lang="de-DE" sz="1400" dirty="0" smtClean="0"/>
              <a:t>.</a:t>
            </a:r>
          </a:p>
          <a:p>
            <a:pPr marL="0" lvl="0" indent="0">
              <a:buNone/>
            </a:pPr>
            <a:r>
              <a:rPr lang="de-DE" sz="1400" b="1" u="sng" dirty="0" smtClean="0">
                <a:solidFill>
                  <a:prstClr val="black"/>
                </a:solidFill>
              </a:rPr>
              <a:t>Cluster Venetien </a:t>
            </a:r>
            <a:r>
              <a:rPr lang="de-DE" sz="1400" b="1" u="sng" dirty="0">
                <a:solidFill>
                  <a:prstClr val="black"/>
                </a:solidFill>
              </a:rPr>
              <a:t>(Veneto):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Bis zum  </a:t>
            </a:r>
            <a:r>
              <a:rPr lang="de-DE" sz="1400" dirty="0" smtClean="0">
                <a:solidFill>
                  <a:prstClr val="black"/>
                </a:solidFill>
              </a:rPr>
              <a:t>05. </a:t>
            </a:r>
            <a:r>
              <a:rPr lang="de-DE" sz="1400" dirty="0">
                <a:solidFill>
                  <a:prstClr val="black"/>
                </a:solidFill>
              </a:rPr>
              <a:t>März gab es 407 (+</a:t>
            </a:r>
            <a:r>
              <a:rPr lang="de-DE" sz="1400" dirty="0" smtClean="0">
                <a:solidFill>
                  <a:prstClr val="black"/>
                </a:solidFill>
              </a:rPr>
              <a:t>10) </a:t>
            </a:r>
            <a:r>
              <a:rPr lang="de-DE" sz="1400" dirty="0">
                <a:solidFill>
                  <a:prstClr val="black"/>
                </a:solidFill>
              </a:rPr>
              <a:t>bestätigte Fälle in Venetien, </a:t>
            </a:r>
            <a:r>
              <a:rPr lang="de-DE" sz="1400" dirty="0" smtClean="0">
                <a:solidFill>
                  <a:prstClr val="black"/>
                </a:solidFill>
              </a:rPr>
              <a:t>und </a:t>
            </a:r>
            <a:r>
              <a:rPr lang="de-DE" sz="1400" dirty="0">
                <a:solidFill>
                  <a:prstClr val="black"/>
                </a:solidFill>
              </a:rPr>
              <a:t>10 </a:t>
            </a:r>
            <a:r>
              <a:rPr lang="de-DE" sz="1400" dirty="0" smtClean="0">
                <a:solidFill>
                  <a:prstClr val="black"/>
                </a:solidFill>
              </a:rPr>
              <a:t>Todesfälle .</a:t>
            </a:r>
          </a:p>
          <a:p>
            <a:pPr lvl="1"/>
            <a:r>
              <a:rPr lang="de-DE" sz="1200" dirty="0">
                <a:solidFill>
                  <a:prstClr val="black"/>
                </a:solidFill>
              </a:rPr>
              <a:t>Davon sind 17 </a:t>
            </a:r>
            <a:r>
              <a:rPr lang="de-DE" sz="1200" dirty="0" smtClean="0">
                <a:solidFill>
                  <a:prstClr val="black"/>
                </a:solidFill>
              </a:rPr>
              <a:t>genesen</a:t>
            </a:r>
          </a:p>
          <a:p>
            <a:pPr lvl="0"/>
            <a:r>
              <a:rPr lang="de-DE" sz="1400" dirty="0" smtClean="0">
                <a:solidFill>
                  <a:prstClr val="black"/>
                </a:solidFill>
              </a:rPr>
              <a:t>Betroffene Provinzen sind </a:t>
            </a:r>
            <a:r>
              <a:rPr lang="de-DE" sz="1400" dirty="0" smtClean="0">
                <a:solidFill>
                  <a:srgbClr val="00B050"/>
                </a:solidFill>
              </a:rPr>
              <a:t>Padua</a:t>
            </a:r>
            <a:r>
              <a:rPr lang="de-DE" sz="1400" dirty="0" smtClean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srgbClr val="00B050"/>
                </a:solidFill>
              </a:rPr>
              <a:t>Treviso</a:t>
            </a:r>
            <a:r>
              <a:rPr lang="de-DE" sz="1400" dirty="0" smtClean="0">
                <a:solidFill>
                  <a:prstClr val="black"/>
                </a:solidFill>
              </a:rPr>
              <a:t> und die Metropolitan Stadt </a:t>
            </a:r>
            <a:r>
              <a:rPr lang="de-DE" sz="1400" dirty="0" err="1" smtClean="0">
                <a:solidFill>
                  <a:srgbClr val="00B050"/>
                </a:solidFill>
              </a:rPr>
              <a:t>Vendig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1656000" cy="227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935230" y="617997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21.02.2020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57700" y="618258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05.03.2020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409506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3.858 (+769) Fälle;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davon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2.251 (58%)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Lombardei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, 698 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18%)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Emilia-Romagna und 407 (11%)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Venetien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148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(Sterberate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3,8%)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82" y="3865361"/>
            <a:ext cx="1886197" cy="2299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10" y="1244120"/>
            <a:ext cx="3650470" cy="247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7619357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Emilia-Romagna</a:t>
            </a:r>
            <a:r>
              <a:rPr lang="de-DE" sz="1400" u="sng" dirty="0" smtClean="0"/>
              <a:t>:</a:t>
            </a:r>
          </a:p>
          <a:p>
            <a:r>
              <a:rPr lang="de-DE" sz="1400" dirty="0"/>
              <a:t>Bis zum </a:t>
            </a:r>
            <a:r>
              <a:rPr lang="de-DE" sz="1400" dirty="0" smtClean="0"/>
              <a:t>05. </a:t>
            </a:r>
            <a:r>
              <a:rPr lang="de-DE" sz="1400" dirty="0"/>
              <a:t>März wurden 698 </a:t>
            </a:r>
            <a:r>
              <a:rPr lang="de-DE" sz="1400" dirty="0" smtClean="0"/>
              <a:t>(+</a:t>
            </a:r>
            <a:r>
              <a:rPr lang="de-DE" sz="1400" dirty="0"/>
              <a:t>154) </a:t>
            </a:r>
            <a:r>
              <a:rPr lang="de-DE" sz="1400" dirty="0" smtClean="0"/>
              <a:t>Fälle gemeldet und 30Todesfälle. </a:t>
            </a:r>
          </a:p>
          <a:p>
            <a:pPr lvl="1"/>
            <a:r>
              <a:rPr lang="de-DE" sz="1200" dirty="0"/>
              <a:t>Davon sind </a:t>
            </a:r>
            <a:r>
              <a:rPr lang="de-DE" sz="1200" dirty="0" smtClean="0"/>
              <a:t>10 </a:t>
            </a:r>
            <a:r>
              <a:rPr lang="de-DE" sz="1200" dirty="0"/>
              <a:t>genesen</a:t>
            </a:r>
          </a:p>
          <a:p>
            <a:r>
              <a:rPr lang="de-DE" sz="1400" dirty="0" smtClean="0"/>
              <a:t>Betroffen </a:t>
            </a:r>
            <a:r>
              <a:rPr lang="de-DE" sz="1400" dirty="0"/>
              <a:t>in der Emilia-Romagna war zunächst nur die Provinz </a:t>
            </a:r>
            <a:r>
              <a:rPr lang="de-DE" sz="1400" dirty="0">
                <a:solidFill>
                  <a:srgbClr val="00B050"/>
                </a:solidFill>
              </a:rPr>
              <a:t>Piacenza</a:t>
            </a:r>
            <a:r>
              <a:rPr lang="de-DE" sz="1400" dirty="0"/>
              <a:t>. In der Folgezeit wurden </a:t>
            </a:r>
            <a:r>
              <a:rPr lang="de-DE" sz="1400" dirty="0" smtClean="0"/>
              <a:t>Fälle auch </a:t>
            </a:r>
            <a:r>
              <a:rPr lang="de-DE" sz="1400" dirty="0"/>
              <a:t>aus den Provinzen </a:t>
            </a:r>
            <a:r>
              <a:rPr lang="de-DE" sz="1400" dirty="0">
                <a:solidFill>
                  <a:srgbClr val="00B050"/>
                </a:solidFill>
              </a:rPr>
              <a:t>Parma</a:t>
            </a:r>
            <a:r>
              <a:rPr lang="de-DE" sz="1400" dirty="0"/>
              <a:t>, </a:t>
            </a:r>
            <a:r>
              <a:rPr lang="de-DE" sz="1400" dirty="0">
                <a:solidFill>
                  <a:srgbClr val="00B050"/>
                </a:solidFill>
              </a:rPr>
              <a:t>Modena</a:t>
            </a:r>
            <a:r>
              <a:rPr lang="de-DE" sz="1400" dirty="0"/>
              <a:t> und </a:t>
            </a:r>
            <a:r>
              <a:rPr lang="de-DE" sz="1400" dirty="0">
                <a:solidFill>
                  <a:srgbClr val="00B050"/>
                </a:solidFill>
              </a:rPr>
              <a:t>Rimini</a:t>
            </a:r>
            <a:r>
              <a:rPr lang="de-DE" sz="1400" dirty="0"/>
              <a:t> gemeldet</a:t>
            </a:r>
            <a:r>
              <a:rPr lang="de-DE" sz="1400" dirty="0" smtClean="0"/>
              <a:t>.</a:t>
            </a:r>
          </a:p>
          <a:p>
            <a:pPr marL="0" indent="0">
              <a:buNone/>
            </a:pPr>
            <a:r>
              <a:rPr lang="de-DE" sz="1400" b="1" u="sng" dirty="0" smtClean="0"/>
              <a:t>Trentino / Südtirol: </a:t>
            </a:r>
          </a:p>
          <a:p>
            <a:r>
              <a:rPr lang="de-DE" sz="1400" dirty="0" smtClean="0"/>
              <a:t>7 </a:t>
            </a:r>
            <a:r>
              <a:rPr lang="de-DE" sz="1400" dirty="0"/>
              <a:t>Fälle (2 hospitalisiert und 5 häusliche Quarantäne</a:t>
            </a:r>
            <a:r>
              <a:rPr lang="de-DE" sz="1400" dirty="0" smtClean="0"/>
              <a:t>)</a:t>
            </a:r>
          </a:p>
          <a:p>
            <a:r>
              <a:rPr lang="de-DE" sz="1400" dirty="0"/>
              <a:t>kein anderes Land aus Deutschland </a:t>
            </a:r>
            <a:r>
              <a:rPr lang="de-DE" sz="1400" dirty="0" smtClean="0"/>
              <a:t>ist bekannt</a:t>
            </a:r>
            <a:r>
              <a:rPr lang="de-DE" sz="1400" dirty="0"/>
              <a:t>, dass importierte Fälle aus Südtirol gemeldet </a:t>
            </a:r>
            <a:r>
              <a:rPr lang="de-DE" sz="1400" dirty="0" smtClean="0"/>
              <a:t>hat!!</a:t>
            </a:r>
          </a:p>
          <a:p>
            <a:pPr marL="0" indent="0">
              <a:buNone/>
            </a:pPr>
            <a:r>
              <a:rPr lang="de-DE" sz="1400" b="1" u="sng" dirty="0" smtClean="0">
                <a:ea typeface="Calibri"/>
                <a:cs typeface="Times New Roman"/>
              </a:rPr>
              <a:t>Verbreitung außerhalb  </a:t>
            </a:r>
            <a:r>
              <a:rPr lang="de-DE" sz="1400" b="1" u="sng" dirty="0">
                <a:ea typeface="Calibri"/>
                <a:cs typeface="Times New Roman"/>
              </a:rPr>
              <a:t>Italien </a:t>
            </a:r>
            <a:endParaRPr lang="de-DE" sz="1400" b="1" u="sng" dirty="0" smtClean="0">
              <a:ea typeface="Calibri"/>
              <a:cs typeface="Times New Roman"/>
            </a:endParaRPr>
          </a:p>
          <a:p>
            <a:r>
              <a:rPr lang="de-DE" sz="1400" dirty="0" smtClean="0">
                <a:ea typeface="Calibri"/>
                <a:cs typeface="Times New Roman"/>
              </a:rPr>
              <a:t>Importierte Fälle aus Italien wurden in 49 Länder gemeldet 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59309"/>
            <a:ext cx="5301655" cy="2595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538710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Quarantäne </a:t>
            </a:r>
            <a:r>
              <a:rPr lang="de-DE" sz="1400" dirty="0"/>
              <a:t>von mehr als 50.000 Menschen aus 11 verschiedenen Gemeinden </a:t>
            </a:r>
            <a:r>
              <a:rPr lang="de-DE" sz="1400" dirty="0" smtClean="0"/>
              <a:t>in Norditalien. </a:t>
            </a:r>
            <a:r>
              <a:rPr lang="de-DE" sz="1400" dirty="0"/>
              <a:t>Die Strafen für Verstöße reichten von einer Geldstrafe von 206 € bis zu drei Monaten </a:t>
            </a:r>
            <a:r>
              <a:rPr lang="de-DE" sz="1400" dirty="0" smtClean="0"/>
              <a:t>Haft. Das </a:t>
            </a:r>
            <a:r>
              <a:rPr lang="de-DE" sz="1400" dirty="0"/>
              <a:t>italienische Militär und die Strafverfolgungsbehörden wurden angewiesen, die Abriegelung zu sichern und durchzuführen.</a:t>
            </a:r>
          </a:p>
          <a:p>
            <a:r>
              <a:rPr lang="de-DE" sz="1400" dirty="0" smtClean="0"/>
              <a:t>In </a:t>
            </a:r>
            <a:r>
              <a:rPr lang="de-DE" sz="1400" dirty="0"/>
              <a:t>zehn Gemeinden in der Lombardei, einer im Veneto und einer in der Emilia Romagna wurden Schulen geschlossen. </a:t>
            </a:r>
            <a:r>
              <a:rPr lang="de-DE" sz="1400" dirty="0" smtClean="0"/>
              <a:t>Alle </a:t>
            </a:r>
            <a:r>
              <a:rPr lang="de-DE" sz="1400" dirty="0"/>
              <a:t>religiösen Dienste wurden </a:t>
            </a:r>
            <a:r>
              <a:rPr lang="de-DE" sz="1400" dirty="0" smtClean="0"/>
              <a:t>gestrichen. Der </a:t>
            </a:r>
            <a:r>
              <a:rPr lang="de-DE" sz="1400" dirty="0"/>
              <a:t>Regionalzugverkehr zu den am stärksten betroffenen Gebieten wurde </a:t>
            </a:r>
            <a:r>
              <a:rPr lang="de-DE" sz="1400" dirty="0" smtClean="0"/>
              <a:t>eingestellt</a:t>
            </a:r>
            <a:r>
              <a:rPr lang="de-DE" sz="1400" dirty="0"/>
              <a:t>.</a:t>
            </a:r>
            <a:endParaRPr lang="de-DE" sz="1400" dirty="0" smtClean="0"/>
          </a:p>
          <a:p>
            <a:r>
              <a:rPr lang="de-DE" sz="1400" dirty="0"/>
              <a:t>Die Behörden in Venetien haben die letzten zwei Tage des Karnevals von Venedig </a:t>
            </a:r>
            <a:r>
              <a:rPr lang="de-DE" sz="1400" dirty="0" smtClean="0"/>
              <a:t>abgesagt. Die </a:t>
            </a:r>
            <a:r>
              <a:rPr lang="de-DE" sz="1400" dirty="0"/>
              <a:t>Behörden im Piemont haben die letzten drei Tage des Karnevals von </a:t>
            </a:r>
            <a:r>
              <a:rPr lang="de-DE" sz="1400" dirty="0" err="1"/>
              <a:t>Ivrea</a:t>
            </a:r>
            <a:r>
              <a:rPr lang="de-DE" sz="1400" dirty="0"/>
              <a:t> </a:t>
            </a:r>
            <a:r>
              <a:rPr lang="de-DE" sz="1400" dirty="0" smtClean="0"/>
              <a:t>abgesagt.</a:t>
            </a:r>
          </a:p>
          <a:p>
            <a:pPr marL="0" indent="0">
              <a:buNone/>
            </a:pPr>
            <a:r>
              <a:rPr lang="de-DE" sz="1400" b="1" u="sng" dirty="0" smtClean="0"/>
              <a:t>Internationales Reaktionen: </a:t>
            </a:r>
          </a:p>
          <a:p>
            <a:r>
              <a:rPr lang="de-DE" sz="1400" dirty="0" smtClean="0"/>
              <a:t>Die folgende </a:t>
            </a:r>
            <a:r>
              <a:rPr lang="de-DE" sz="1400" dirty="0"/>
              <a:t>Länder </a:t>
            </a:r>
            <a:r>
              <a:rPr lang="de-DE" sz="1400" dirty="0" smtClean="0"/>
              <a:t>haben beschlossen</a:t>
            </a:r>
            <a:r>
              <a:rPr lang="de-DE" sz="1400" dirty="0"/>
              <a:t>, einreisende Italiener 14 Tage in Quarantäne zu halten: China, Kasachstan und Kirgisistan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Argentinien, Frankreich, Kroatien, Ägypten, Griechenland, Irland, Israel, Lettland, Litauen, Ukraine, Serbien und Südafrika haben eine 14-tägige Quarantäne für Personen aus der Lombardei und dem Venetien erlassen</a:t>
            </a:r>
            <a:endParaRPr lang="de-DE" sz="1400" dirty="0" smtClean="0"/>
          </a:p>
          <a:p>
            <a:r>
              <a:rPr lang="de-DE" sz="1400" dirty="0"/>
              <a:t>Island und Malta verlangen eine „freiwilligen Quarantäne“ für alle Bürger aus Emilia-Romagna, Lombardei, Piemont und Venetien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Frankreich, Griechenland, Irland, Kroatien, Russland, Spanien und die Türkei raten von Reisen nach Italien ab</a:t>
            </a:r>
            <a:endParaRPr lang="de-DE" sz="1400" dirty="0" smtClean="0"/>
          </a:p>
          <a:p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81368"/>
              </p:ext>
            </p:extLst>
          </p:nvPr>
        </p:nvGraphicFramePr>
        <p:xfrm>
          <a:off x="6084168" y="2950497"/>
          <a:ext cx="3888432" cy="390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kument" r:id="rId5" imgW="5910921" imgH="4701409" progId="Word.Document.12">
                  <p:embed/>
                </p:oleObj>
              </mc:Choice>
              <mc:Fallback>
                <p:oleObj name="Dokument" r:id="rId5" imgW="5910921" imgH="4701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8" y="2950497"/>
                        <a:ext cx="3888432" cy="390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 rot="20569400">
            <a:off x="6444208" y="1484784"/>
            <a:ext cx="171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keine Änderung </a:t>
            </a:r>
          </a:p>
        </p:txBody>
      </p:sp>
    </p:spTree>
    <p:extLst>
      <p:ext uri="{BB962C8B-B14F-4D97-AF65-F5344CB8AC3E}">
        <p14:creationId xmlns:p14="http://schemas.microsoft.com/office/powerpoint/2010/main" val="36386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6400587" y="3861048"/>
            <a:ext cx="2346549" cy="2109201"/>
            <a:chOff x="1043608" y="3288779"/>
            <a:chExt cx="3291719" cy="3006919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288779"/>
              <a:ext cx="3291719" cy="282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1717359" y="5834033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solidFill>
                    <a:prstClr val="black"/>
                  </a:solidFill>
                </a:rPr>
                <a:t>Départements</a:t>
              </a:r>
              <a:r>
                <a:rPr lang="de-DE" sz="1200" dirty="0" smtClean="0">
                  <a:solidFill>
                    <a:prstClr val="black"/>
                  </a:solidFill>
                </a:rPr>
                <a:t> mit Clusters, 04.03.2020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400587" y="1080671"/>
            <a:ext cx="1843821" cy="2492345"/>
            <a:chOff x="6613780" y="764703"/>
            <a:chExt cx="2542320" cy="32098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780" y="764703"/>
              <a:ext cx="2542320" cy="276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7236296" y="3288779"/>
              <a:ext cx="1634778" cy="685800"/>
              <a:chOff x="7282659" y="3812654"/>
              <a:chExt cx="1972269" cy="81915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2659" y="3812654"/>
                <a:ext cx="1952625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2778" y="4107929"/>
                <a:ext cx="196215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8250" y="4365104"/>
                <a:ext cx="184785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772816"/>
            <a:ext cx="6107189" cy="7920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800" dirty="0" smtClean="0"/>
              <a:t>davon:</a:t>
            </a:r>
          </a:p>
          <a:p>
            <a:pPr lvl="1"/>
            <a:r>
              <a:rPr lang="de-DE" sz="1600" dirty="0" smtClean="0"/>
              <a:t>Cluster mit 105 (25%) Fälle in </a:t>
            </a:r>
            <a:r>
              <a:rPr lang="de-DE" sz="1600" dirty="0" err="1" smtClean="0"/>
              <a:t>Crépy</a:t>
            </a:r>
            <a:r>
              <a:rPr lang="de-DE" sz="1600" dirty="0" smtClean="0"/>
              <a:t>-en-</a:t>
            </a:r>
            <a:r>
              <a:rPr lang="de-DE" sz="1600" dirty="0" err="1" smtClean="0"/>
              <a:t>Valoi</a:t>
            </a:r>
            <a:r>
              <a:rPr lang="de-DE" sz="1600" dirty="0" smtClean="0"/>
              <a:t> (Oise), </a:t>
            </a:r>
            <a:r>
              <a:rPr lang="de-DE" sz="1600" dirty="0" smtClean="0">
                <a:solidFill>
                  <a:srgbClr val="FF0000"/>
                </a:solidFill>
              </a:rPr>
              <a:t>3 Todesfälle</a:t>
            </a:r>
          </a:p>
          <a:p>
            <a:pPr lvl="1"/>
            <a:endParaRPr lang="de-DE" sz="1800" dirty="0"/>
          </a:p>
          <a:p>
            <a:endParaRPr lang="de-DE" sz="1800" dirty="0" smtClean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96752"/>
            <a:ext cx="54006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423 Fälle, 5 Todesfälle (Sterbequote 1,2 %; 5,4% ICU)</a:t>
            </a: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(Datenstand: 05.03.2020, 15:00)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15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82980" y="2564904"/>
            <a:ext cx="5785921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Alle Versammlungen sind im Departement </a:t>
            </a:r>
            <a:r>
              <a:rPr lang="de-DE" sz="1400" b="1" dirty="0" smtClean="0"/>
              <a:t>Oise</a:t>
            </a:r>
            <a:r>
              <a:rPr lang="de-DE" sz="1400" dirty="0" smtClean="0"/>
              <a:t> untersagt</a:t>
            </a:r>
          </a:p>
          <a:p>
            <a:r>
              <a:rPr lang="de-DE" sz="1400" dirty="0" smtClean="0"/>
              <a:t>5 Gemeinden in </a:t>
            </a:r>
            <a:r>
              <a:rPr lang="de-DE" sz="1400" b="1" dirty="0" smtClean="0"/>
              <a:t>Oise</a:t>
            </a:r>
            <a:r>
              <a:rPr lang="de-DE" sz="1400" dirty="0" smtClean="0"/>
              <a:t> und eine in Haute-Savoie sind unter „Quarantäne“ (Schulschließungen + Eingeschränkte Bewegungsmöglichkeiten für Bürger)</a:t>
            </a:r>
          </a:p>
          <a:p>
            <a:pPr marL="0" indent="0">
              <a:buNone/>
            </a:pPr>
            <a:r>
              <a:rPr lang="de-DE" sz="1400" b="1" u="sng" dirty="0" smtClean="0"/>
              <a:t>Export von Fällen: </a:t>
            </a:r>
          </a:p>
          <a:p>
            <a:r>
              <a:rPr lang="de-DE" sz="1400" dirty="0" smtClean="0"/>
              <a:t>2 in Algerien (2 hatten Kontakt mit Franzosen, die später positiv getestet wurden)</a:t>
            </a:r>
          </a:p>
          <a:p>
            <a:r>
              <a:rPr lang="de-DE" sz="1400" dirty="0" smtClean="0"/>
              <a:t>1 in Belgien</a:t>
            </a:r>
          </a:p>
          <a:p>
            <a:r>
              <a:rPr lang="de-DE" sz="1400" dirty="0"/>
              <a:t>1 in Senegal</a:t>
            </a:r>
          </a:p>
          <a:p>
            <a:endParaRPr lang="de-DE" sz="1800" dirty="0" smtClean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847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38581" y="1844824"/>
            <a:ext cx="8093859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USA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9552" y="1196752"/>
            <a:ext cx="741682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233 Fälle; davon 14 Todesfälle, </a:t>
            </a:r>
            <a:r>
              <a:rPr lang="de-DE" sz="1400" b="1" smtClean="0">
                <a:solidFill>
                  <a:prstClr val="black"/>
                </a:solidFill>
                <a:latin typeface="ScalaSansPro-Bold" pitchFamily="50" charset="0"/>
              </a:rPr>
              <a:t>Fallsterbequote 6%, 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8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Ernsthaft erkrankt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2962" y="162880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Lokale Übertragungen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Washington </a:t>
            </a:r>
            <a:r>
              <a:rPr lang="de-DE" dirty="0" smtClean="0">
                <a:solidFill>
                  <a:prstClr val="black"/>
                </a:solidFill>
              </a:rPr>
              <a:t>(70 </a:t>
            </a:r>
            <a:r>
              <a:rPr lang="de-DE" dirty="0">
                <a:solidFill>
                  <a:prstClr val="black"/>
                </a:solidFill>
              </a:rPr>
              <a:t>Fälle, </a:t>
            </a:r>
            <a:r>
              <a:rPr lang="de-DE" dirty="0" smtClean="0">
                <a:solidFill>
                  <a:prstClr val="black"/>
                </a:solidFill>
              </a:rPr>
              <a:t>10 Todesfälle (14%)): </a:t>
            </a:r>
            <a:r>
              <a:rPr lang="de-DE" dirty="0" err="1" smtClean="0">
                <a:solidFill>
                  <a:prstClr val="black"/>
                </a:solidFill>
              </a:rPr>
              <a:t>Clutser</a:t>
            </a:r>
            <a:r>
              <a:rPr lang="de-DE" dirty="0" smtClean="0">
                <a:solidFill>
                  <a:prstClr val="black"/>
                </a:solidFill>
              </a:rPr>
              <a:t> in einer Seniorenresidenz (6 verstorben)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Kalifornien </a:t>
            </a:r>
            <a:r>
              <a:rPr lang="de-DE" dirty="0" smtClean="0">
                <a:solidFill>
                  <a:prstClr val="black"/>
                </a:solidFill>
              </a:rPr>
              <a:t>(60 </a:t>
            </a:r>
            <a:r>
              <a:rPr lang="de-DE" dirty="0">
                <a:solidFill>
                  <a:prstClr val="black"/>
                </a:solidFill>
              </a:rPr>
              <a:t>Fälle, </a:t>
            </a:r>
            <a:r>
              <a:rPr lang="de-DE" dirty="0" smtClean="0">
                <a:solidFill>
                  <a:prstClr val="black"/>
                </a:solidFill>
              </a:rPr>
              <a:t>1 Todesfall): </a:t>
            </a:r>
            <a:r>
              <a:rPr lang="de-DE" dirty="0">
                <a:solidFill>
                  <a:prstClr val="black"/>
                </a:solidFill>
              </a:rPr>
              <a:t>7</a:t>
            </a:r>
            <a:r>
              <a:rPr lang="de-DE" dirty="0" smtClean="0">
                <a:solidFill>
                  <a:prstClr val="black"/>
                </a:solidFill>
              </a:rPr>
              <a:t> Familienmitglieder, 3 nosokomial, 4 “</a:t>
            </a:r>
            <a:r>
              <a:rPr lang="de-DE" dirty="0" err="1" smtClean="0">
                <a:solidFill>
                  <a:prstClr val="black"/>
                </a:solidFill>
              </a:rPr>
              <a:t>community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acquired</a:t>
            </a:r>
            <a:r>
              <a:rPr lang="de-DE" dirty="0" smtClean="0">
                <a:solidFill>
                  <a:prstClr val="black"/>
                </a:solidFill>
              </a:rPr>
              <a:t>“, 4 unbekannt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4992116" cy="3142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2" y="1268759"/>
            <a:ext cx="8352928" cy="54006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2 Fälle in Frankreich, die mit einer Gruppe in Ägypten verreist waren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Fall 1: 72-jähriger Mann, am 27.02. auf SAR-CoV-2 positiv getestet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Fall 2: Mit Reisegruppe in Ägypten</a:t>
            </a:r>
            <a:endParaRPr lang="de-DE" sz="1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1 Fall in Kanada mit Reiseanamnese in Ägypten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2 Fäll in den USA </a:t>
            </a:r>
            <a:r>
              <a:rPr lang="de-DE" dirty="0"/>
              <a:t>mit Reiseanamnese in </a:t>
            </a:r>
            <a:r>
              <a:rPr lang="de-DE" dirty="0" smtClean="0"/>
              <a:t>Ägypten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1 Fall in </a:t>
            </a:r>
            <a:r>
              <a:rPr lang="de-DE" dirty="0"/>
              <a:t>Libanon mit Reiseanamnese in </a:t>
            </a:r>
            <a:r>
              <a:rPr lang="de-DE" dirty="0" smtClean="0"/>
              <a:t>Ägypten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Clr>
                <a:schemeClr val="tx1"/>
              </a:buClr>
              <a:buNone/>
            </a:pPr>
            <a:r>
              <a:rPr lang="de-DE" dirty="0" smtClean="0"/>
              <a:t>Vertrauliche Information von </a:t>
            </a:r>
            <a:r>
              <a:rPr lang="en-US" dirty="0" smtClean="0"/>
              <a:t>WHO EMRO: </a:t>
            </a:r>
            <a:r>
              <a:rPr lang="en-US" dirty="0" err="1" smtClean="0"/>
              <a:t>Schätzung</a:t>
            </a:r>
            <a:r>
              <a:rPr lang="en-US" smtClean="0"/>
              <a:t> &gt;500 </a:t>
            </a:r>
            <a:r>
              <a:rPr lang="en-US" dirty="0" err="1" smtClean="0"/>
              <a:t>Fälle</a:t>
            </a:r>
            <a:r>
              <a:rPr lang="en-US" dirty="0" smtClean="0"/>
              <a:t>!</a:t>
            </a:r>
            <a:endParaRPr lang="de-DE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19/importiert Fälle aus Ägypten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" y="544522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www.bretagne.ars.sante.fr/coronavirus-premier-cas-confirme-en-bretagne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4"/>
              </a:rPr>
              <a:t>://www.lyonne.fr/dijon-21000/actualites/quatre-cas-de-coronavirus-covid-19-a-l-hopital-de-dijon-tous-les-patients-ont-plus-de-80-ans-l-un-est-en-reanimation_13754337</a:t>
            </a:r>
            <a:r>
              <a:rPr lang="de-DE" sz="1100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National Post</a:t>
            </a:r>
            <a:r>
              <a:rPr lang="de-DE" sz="1100" dirty="0">
                <a:solidFill>
                  <a:prstClr val="black"/>
                </a:solidFill>
              </a:rPr>
              <a:t>: </a:t>
            </a:r>
            <a:r>
              <a:rPr lang="de-DE" sz="11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5"/>
              </a:rPr>
              <a:t>nationalpost.com/news/ontario-health-officials-report-8th-confirmed-case-of-novel-coronavirus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Wall </a:t>
            </a:r>
            <a:r>
              <a:rPr lang="de-DE" sz="1100" dirty="0">
                <a:solidFill>
                  <a:prstClr val="black"/>
                </a:solidFill>
              </a:rPr>
              <a:t>Street Journal</a:t>
            </a:r>
            <a:r>
              <a:rPr lang="de-DE" sz="1100" dirty="0" smtClean="0">
                <a:solidFill>
                  <a:prstClr val="black"/>
                </a:solidFill>
              </a:rPr>
              <a:t>: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cases</a:t>
            </a:r>
            <a:r>
              <a:rPr lang="de-DE" dirty="0" smtClean="0"/>
              <a:t> &amp;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recovered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5" y="1484784"/>
            <a:ext cx="8578773" cy="43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6165304"/>
            <a:ext cx="3111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 smtClean="0"/>
              <a:t>Johns </a:t>
            </a:r>
            <a:r>
              <a:rPr lang="de-DE" sz="1100" b="1" i="1" dirty="0"/>
              <a:t>Hopkins </a:t>
            </a:r>
            <a:r>
              <a:rPr lang="de-DE" sz="1100" b="1" i="1" dirty="0" smtClean="0"/>
              <a:t>CSSE, 06.03.2020</a:t>
            </a:r>
            <a:endParaRPr lang="de-DE" sz="1100" b="1" i="1" dirty="0"/>
          </a:p>
        </p:txBody>
      </p:sp>
    </p:spTree>
    <p:extLst>
      <p:ext uri="{BB962C8B-B14F-4D97-AF65-F5344CB8AC3E}">
        <p14:creationId xmlns:p14="http://schemas.microsoft.com/office/powerpoint/2010/main" val="361870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5.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05.03.2020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2646"/>
              </p:ext>
            </p:extLst>
          </p:nvPr>
        </p:nvGraphicFramePr>
        <p:xfrm>
          <a:off x="467544" y="1412776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5,67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+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+</a:t>
                      </a:r>
                      <a:r>
                        <a:rPr lang="de-DE" sz="1100" b="1" dirty="0" smtClean="0">
                          <a:effectLst/>
                        </a:rPr>
                        <a:t>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3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04.03.2020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3" y="620689"/>
            <a:ext cx="8771455" cy="59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04.03.2020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587"/>
            <a:ext cx="8712749" cy="595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04.03.2020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" y="404664"/>
            <a:ext cx="906140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9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04.03.2020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452"/>
            <a:ext cx="886422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" y="527819"/>
            <a:ext cx="901668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2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1755</Words>
  <Application>Microsoft Office PowerPoint</Application>
  <PresentationFormat>Bildschirmpräsentation (4:3)</PresentationFormat>
  <Paragraphs>359</Paragraphs>
  <Slides>25</Slides>
  <Notes>23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Office-Design</vt:lpstr>
      <vt:lpstr>Dokument</vt:lpstr>
      <vt:lpstr>Update zu COVID-19, 6. März 2020</vt:lpstr>
      <vt:lpstr>Update zu COVID-19, 5. März 2020</vt:lpstr>
      <vt:lpstr>New cases &amp; new recovered </vt:lpstr>
      <vt:lpstr>Update zu COVID-19, 5. März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Südkorea</vt:lpstr>
      <vt:lpstr>PowerPoint-Präsentation</vt:lpstr>
      <vt:lpstr>PowerPoint-Präsentation</vt:lpstr>
      <vt:lpstr>COVID-19/ Südkorea</vt:lpstr>
      <vt:lpstr>COVID-19/ Japan</vt:lpstr>
      <vt:lpstr>COVID-19/ Japan</vt:lpstr>
      <vt:lpstr>COVID-19/ Iran</vt:lpstr>
      <vt:lpstr>COVID-19/ Iran</vt:lpstr>
      <vt:lpstr>COVID-19/ Iran</vt:lpstr>
      <vt:lpstr>COVID-19/ Iran</vt:lpstr>
      <vt:lpstr>COVID-19/ Italien</vt:lpstr>
      <vt:lpstr>COVID-19/ Italien</vt:lpstr>
      <vt:lpstr>COVID-19/ Italien</vt:lpstr>
      <vt:lpstr>COVID-19/ Frankreich</vt:lpstr>
      <vt:lpstr>COVID-19/ USA</vt:lpstr>
      <vt:lpstr>COVID 19/importiert Fälle aus Ägypten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384</cp:revision>
  <cp:lastPrinted>2020-02-21T11:12:50Z</cp:lastPrinted>
  <dcterms:created xsi:type="dcterms:W3CDTF">2020-02-03T08:44:15Z</dcterms:created>
  <dcterms:modified xsi:type="dcterms:W3CDTF">2020-03-06T11:33:12Z</dcterms:modified>
</cp:coreProperties>
</file>