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4" r:id="rId2"/>
    <p:sldId id="361" r:id="rId3"/>
    <p:sldId id="357" r:id="rId4"/>
    <p:sldId id="355" r:id="rId5"/>
    <p:sldId id="356" r:id="rId6"/>
    <p:sldId id="345" r:id="rId7"/>
    <p:sldId id="360" r:id="rId8"/>
    <p:sldId id="367" r:id="rId9"/>
    <p:sldId id="368" r:id="rId10"/>
    <p:sldId id="369" r:id="rId11"/>
    <p:sldId id="366" r:id="rId12"/>
    <p:sldId id="350" r:id="rId13"/>
    <p:sldId id="349" r:id="rId14"/>
    <p:sldId id="348" r:id="rId15"/>
    <p:sldId id="362" r:id="rId16"/>
    <p:sldId id="363" r:id="rId17"/>
    <p:sldId id="347" r:id="rId18"/>
    <p:sldId id="365" r:id="rId19"/>
    <p:sldId id="370" r:id="rId20"/>
    <p:sldId id="353" r:id="rId21"/>
    <p:sldId id="358" r:id="rId22"/>
    <p:sldId id="354" r:id="rId23"/>
    <p:sldId id="364" r:id="rId24"/>
    <p:sldId id="359" r:id="rId25"/>
    <p:sldId id="351" r:id="rId26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DE3A1"/>
    <a:srgbClr val="4D8AD2"/>
    <a:srgbClr val="80A5DC"/>
    <a:srgbClr val="006EC7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98089" autoAdjust="0"/>
  </p:normalViewPr>
  <p:slideViewPr>
    <p:cSldViewPr snapToGrid="0" snapToObjects="1">
      <p:cViewPr>
        <p:scale>
          <a:sx n="120" d="100"/>
          <a:sy n="120" d="100"/>
        </p:scale>
        <p:origin x="618" y="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28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3-06\Lineliste_2020-03-06_080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3-06\Lineliste_2020-03-06_080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RKI_nCoV-Lage\3.Kommunikation\3.7.Lageberichte\2020-03-06\Covid19_Liste_2020-03-06_Linelisten.xlsm" TargetMode="External"/><Relationship Id="rId2" Type="http://schemas.openxmlformats.org/officeDocument/2006/relationships/image" Target="../media/image7.jpg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rki.local\daten\Projekte\RKI_nCoV-Lage\3.Kommunikation\3.7.Lageberichte\2020-03-06\Covid19_Liste_2020-03-06_Linelisten.xlsm" TargetMode="External"/><Relationship Id="rId1" Type="http://schemas.openxmlformats.org/officeDocument/2006/relationships/image" Target="../media/image7.jp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rki.local\daten\Projekte\RKI_nCoV-Lage\3.Kommunikation\3.7.Lageberichte\2020-03-06\Covid19_Liste_2020-03-06_Linelisten.xlsm" TargetMode="External"/><Relationship Id="rId1" Type="http://schemas.openxmlformats.org/officeDocument/2006/relationships/image" Target="../media/image7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[Lineliste_2020-03-06_0800.xlsx]Tabelle3!PivotTable3</c:name>
    <c:fmtId val="5"/>
  </c:pivotSource>
  <c:chart>
    <c:title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Tabelle3!$B$1</c:f>
              <c:strCache>
                <c:ptCount val="1"/>
                <c:pt idx="0">
                  <c:v>Ergebnis</c:v>
                </c:pt>
              </c:strCache>
            </c:strRef>
          </c:tx>
          <c:invertIfNegative val="0"/>
          <c:cat>
            <c:strRef>
              <c:f>Tabelle3!$A$2:$A$12</c:f>
              <c:strCache>
                <c:ptCount val="10"/>
                <c:pt idx="0">
                  <c:v>25.02.2020</c:v>
                </c:pt>
                <c:pt idx="1">
                  <c:v>26.02.2020</c:v>
                </c:pt>
                <c:pt idx="2">
                  <c:v>27.02.2020</c:v>
                </c:pt>
                <c:pt idx="3">
                  <c:v>28.02.2020</c:v>
                </c:pt>
                <c:pt idx="4">
                  <c:v>29.02.2020</c:v>
                </c:pt>
                <c:pt idx="5">
                  <c:v>01.03.2020</c:v>
                </c:pt>
                <c:pt idx="6">
                  <c:v>02.03.2020</c:v>
                </c:pt>
                <c:pt idx="7">
                  <c:v>03.03.2020</c:v>
                </c:pt>
                <c:pt idx="8">
                  <c:v>04.03.2020</c:v>
                </c:pt>
                <c:pt idx="9">
                  <c:v>05.03.2020</c:v>
                </c:pt>
              </c:strCache>
            </c:strRef>
          </c:cat>
          <c:val>
            <c:numRef>
              <c:f>Tabelle3!$B$2:$B$12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12</c:v>
                </c:pt>
                <c:pt idx="3">
                  <c:v>27</c:v>
                </c:pt>
                <c:pt idx="4">
                  <c:v>16</c:v>
                </c:pt>
                <c:pt idx="5">
                  <c:v>74</c:v>
                </c:pt>
                <c:pt idx="6">
                  <c:v>34</c:v>
                </c:pt>
                <c:pt idx="7">
                  <c:v>49</c:v>
                </c:pt>
                <c:pt idx="8">
                  <c:v>116</c:v>
                </c:pt>
                <c:pt idx="9">
                  <c:v>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10304"/>
        <c:axId val="11199616"/>
      </c:barChart>
      <c:catAx>
        <c:axId val="134610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1199616"/>
        <c:crosses val="autoZero"/>
        <c:auto val="1"/>
        <c:lblAlgn val="ctr"/>
        <c:lblOffset val="100"/>
        <c:noMultiLvlLbl val="0"/>
      </c:catAx>
      <c:valAx>
        <c:axId val="11199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610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Bestätigte COVID-19-Fälle seit 25.02.2020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strRef>
              <c:f>kumulativ!$A$2:$A$12</c:f>
              <c:strCache>
                <c:ptCount val="11"/>
                <c:pt idx="0">
                  <c:v>vor 25.02.2020</c:v>
                </c:pt>
                <c:pt idx="1">
                  <c:v>26.02.2020</c:v>
                </c:pt>
                <c:pt idx="2">
                  <c:v>27.02.2020</c:v>
                </c:pt>
                <c:pt idx="3">
                  <c:v>28.02.2020</c:v>
                </c:pt>
                <c:pt idx="4">
                  <c:v>29.02.2020</c:v>
                </c:pt>
                <c:pt idx="5">
                  <c:v>01.03.2020</c:v>
                </c:pt>
                <c:pt idx="6">
                  <c:v>02.03.2020</c:v>
                </c:pt>
                <c:pt idx="7">
                  <c:v>03.03.2020</c:v>
                </c:pt>
                <c:pt idx="8">
                  <c:v>04.03.2020</c:v>
                </c:pt>
                <c:pt idx="9">
                  <c:v>05.03.2020</c:v>
                </c:pt>
                <c:pt idx="10">
                  <c:v>06.03.2020</c:v>
                </c:pt>
              </c:strCache>
            </c:strRef>
          </c:cat>
          <c:val>
            <c:numRef>
              <c:f>kumulativ!$B$2:$B$12</c:f>
              <c:numCache>
                <c:formatCode>General</c:formatCode>
                <c:ptCount val="11"/>
                <c:pt idx="0">
                  <c:v>16</c:v>
                </c:pt>
                <c:pt idx="1">
                  <c:v>21</c:v>
                </c:pt>
                <c:pt idx="2">
                  <c:v>26</c:v>
                </c:pt>
                <c:pt idx="3">
                  <c:v>53</c:v>
                </c:pt>
                <c:pt idx="4">
                  <c:v>66</c:v>
                </c:pt>
                <c:pt idx="5">
                  <c:v>117</c:v>
                </c:pt>
                <c:pt idx="6">
                  <c:v>150</c:v>
                </c:pt>
                <c:pt idx="7">
                  <c:v>188</c:v>
                </c:pt>
                <c:pt idx="8">
                  <c:v>240</c:v>
                </c:pt>
                <c:pt idx="9">
                  <c:v>349</c:v>
                </c:pt>
                <c:pt idx="10">
                  <c:v>534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0487040"/>
        <c:axId val="150488960"/>
      </c:lineChart>
      <c:catAx>
        <c:axId val="150487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Datenstand jeweils</a:t>
                </a:r>
                <a:r>
                  <a:rPr lang="de-DE" baseline="0"/>
                  <a:t> 08 Uhr</a:t>
                </a:r>
                <a:endParaRPr lang="de-DE"/>
              </a:p>
            </c:rich>
          </c:tx>
          <c:layout/>
          <c:overlay val="0"/>
        </c:title>
        <c:majorTickMark val="none"/>
        <c:minorTickMark val="none"/>
        <c:tickLblPos val="nextTo"/>
        <c:crossAx val="150488960"/>
        <c:crosses val="autoZero"/>
        <c:auto val="1"/>
        <c:lblAlgn val="ctr"/>
        <c:lblOffset val="100"/>
        <c:noMultiLvlLbl val="0"/>
      </c:catAx>
      <c:valAx>
        <c:axId val="150488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Anzahl</a:t>
                </a:r>
                <a:r>
                  <a:rPr lang="en-US" baseline="0"/>
                  <a:t> bestätigte Fälle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04870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668225612637963E-2"/>
          <c:y val="0.12719166391626197"/>
          <c:w val="0.94207010314373707"/>
          <c:h val="0.73279230515347271"/>
        </c:manualLayout>
      </c:layout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numRef>
              <c:f>Tabelle1!$A$32:$A$51</c:f>
              <c:numCache>
                <c:formatCode>m/d/yyyy</c:formatCode>
                <c:ptCount val="20"/>
                <c:pt idx="0">
                  <c:v>43858</c:v>
                </c:pt>
                <c:pt idx="1">
                  <c:v>43859</c:v>
                </c:pt>
                <c:pt idx="2">
                  <c:v>43861</c:v>
                </c:pt>
                <c:pt idx="3">
                  <c:v>43864</c:v>
                </c:pt>
                <c:pt idx="4">
                  <c:v>43865</c:v>
                </c:pt>
                <c:pt idx="5">
                  <c:v>43867</c:v>
                </c:pt>
                <c:pt idx="6">
                  <c:v>43868</c:v>
                </c:pt>
                <c:pt idx="7">
                  <c:v>43872</c:v>
                </c:pt>
                <c:pt idx="8">
                  <c:v>43873</c:v>
                </c:pt>
                <c:pt idx="9">
                  <c:v>43886</c:v>
                </c:pt>
                <c:pt idx="10">
                  <c:v>43887</c:v>
                </c:pt>
                <c:pt idx="11">
                  <c:v>43888</c:v>
                </c:pt>
                <c:pt idx="12">
                  <c:v>43889</c:v>
                </c:pt>
                <c:pt idx="13">
                  <c:v>43890</c:v>
                </c:pt>
                <c:pt idx="14">
                  <c:v>43891</c:v>
                </c:pt>
                <c:pt idx="15">
                  <c:v>43892</c:v>
                </c:pt>
                <c:pt idx="16">
                  <c:v>43893</c:v>
                </c:pt>
                <c:pt idx="17">
                  <c:v>43894</c:v>
                </c:pt>
                <c:pt idx="18">
                  <c:v>43895</c:v>
                </c:pt>
                <c:pt idx="19">
                  <c:v>43896</c:v>
                </c:pt>
              </c:numCache>
            </c:numRef>
          </c:cat>
          <c:val>
            <c:numRef>
              <c:f>Tabelle1!$B$32:$B$51</c:f>
              <c:numCache>
                <c:formatCode>General</c:formatCode>
                <c:ptCount val="20"/>
                <c:pt idx="9">
                  <c:v>2</c:v>
                </c:pt>
                <c:pt idx="10">
                  <c:v>5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5">
                  <c:v>6</c:v>
                </c:pt>
                <c:pt idx="16">
                  <c:v>5</c:v>
                </c:pt>
                <c:pt idx="17">
                  <c:v>17</c:v>
                </c:pt>
                <c:pt idx="1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1927936"/>
        <c:axId val="11929472"/>
      </c:barChart>
      <c:dateAx>
        <c:axId val="119279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1929472"/>
        <c:crosses val="autoZero"/>
        <c:auto val="1"/>
        <c:lblOffset val="100"/>
        <c:baseTimeUnit val="days"/>
      </c:dateAx>
      <c:valAx>
        <c:axId val="11929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9279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numRef>
              <c:f>Tabelle1!$A$53:$A$72</c:f>
              <c:numCache>
                <c:formatCode>m/d/yyyy</c:formatCode>
                <c:ptCount val="20"/>
                <c:pt idx="0">
                  <c:v>43858</c:v>
                </c:pt>
                <c:pt idx="1">
                  <c:v>43859</c:v>
                </c:pt>
                <c:pt idx="2">
                  <c:v>43861</c:v>
                </c:pt>
                <c:pt idx="3">
                  <c:v>43864</c:v>
                </c:pt>
                <c:pt idx="4">
                  <c:v>43865</c:v>
                </c:pt>
                <c:pt idx="5">
                  <c:v>43867</c:v>
                </c:pt>
                <c:pt idx="6">
                  <c:v>43868</c:v>
                </c:pt>
                <c:pt idx="7">
                  <c:v>43872</c:v>
                </c:pt>
                <c:pt idx="8">
                  <c:v>43873</c:v>
                </c:pt>
                <c:pt idx="9">
                  <c:v>43886</c:v>
                </c:pt>
                <c:pt idx="10">
                  <c:v>43887</c:v>
                </c:pt>
                <c:pt idx="11">
                  <c:v>43888</c:v>
                </c:pt>
                <c:pt idx="12">
                  <c:v>43889</c:v>
                </c:pt>
                <c:pt idx="13">
                  <c:v>43890</c:v>
                </c:pt>
                <c:pt idx="14">
                  <c:v>43891</c:v>
                </c:pt>
                <c:pt idx="15">
                  <c:v>43892</c:v>
                </c:pt>
                <c:pt idx="16">
                  <c:v>43893</c:v>
                </c:pt>
                <c:pt idx="17">
                  <c:v>43894</c:v>
                </c:pt>
                <c:pt idx="18">
                  <c:v>43895</c:v>
                </c:pt>
                <c:pt idx="19">
                  <c:v>43896</c:v>
                </c:pt>
              </c:numCache>
            </c:numRef>
          </c:cat>
          <c:val>
            <c:numRef>
              <c:f>Tabelle1!$B$53:$B$72</c:f>
              <c:numCache>
                <c:formatCode>General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3</c:v>
                </c:pt>
                <c:pt idx="15">
                  <c:v>6</c:v>
                </c:pt>
                <c:pt idx="16">
                  <c:v>3</c:v>
                </c:pt>
                <c:pt idx="17">
                  <c:v>5</c:v>
                </c:pt>
                <c:pt idx="18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1959680"/>
        <c:axId val="11965568"/>
      </c:barChart>
      <c:dateAx>
        <c:axId val="119596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1965568"/>
        <c:crosses val="autoZero"/>
        <c:auto val="1"/>
        <c:lblOffset val="100"/>
        <c:baseTimeUnit val="days"/>
      </c:dateAx>
      <c:valAx>
        <c:axId val="11965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9596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numRef>
              <c:f>Tabelle1!$A$75:$A$94</c:f>
              <c:numCache>
                <c:formatCode>m/d/yyyy</c:formatCode>
                <c:ptCount val="20"/>
                <c:pt idx="0">
                  <c:v>43858</c:v>
                </c:pt>
                <c:pt idx="1">
                  <c:v>43859</c:v>
                </c:pt>
                <c:pt idx="2">
                  <c:v>43861</c:v>
                </c:pt>
                <c:pt idx="3">
                  <c:v>43864</c:v>
                </c:pt>
                <c:pt idx="4">
                  <c:v>43865</c:v>
                </c:pt>
                <c:pt idx="5">
                  <c:v>43867</c:v>
                </c:pt>
                <c:pt idx="6">
                  <c:v>43868</c:v>
                </c:pt>
                <c:pt idx="7">
                  <c:v>43872</c:v>
                </c:pt>
                <c:pt idx="8">
                  <c:v>43873</c:v>
                </c:pt>
                <c:pt idx="9">
                  <c:v>43886</c:v>
                </c:pt>
                <c:pt idx="10">
                  <c:v>43887</c:v>
                </c:pt>
                <c:pt idx="11">
                  <c:v>43888</c:v>
                </c:pt>
                <c:pt idx="12">
                  <c:v>43889</c:v>
                </c:pt>
                <c:pt idx="13">
                  <c:v>43890</c:v>
                </c:pt>
                <c:pt idx="14">
                  <c:v>43891</c:v>
                </c:pt>
                <c:pt idx="15">
                  <c:v>43892</c:v>
                </c:pt>
                <c:pt idx="16">
                  <c:v>43893</c:v>
                </c:pt>
                <c:pt idx="17">
                  <c:v>43894</c:v>
                </c:pt>
                <c:pt idx="18">
                  <c:v>43895</c:v>
                </c:pt>
                <c:pt idx="19">
                  <c:v>43896</c:v>
                </c:pt>
              </c:numCache>
            </c:numRef>
          </c:cat>
          <c:val>
            <c:numRef>
              <c:f>Tabelle1!$B$75:$B$94</c:f>
              <c:numCache>
                <c:formatCode>General</c:formatCode>
                <c:ptCount val="20"/>
                <c:pt idx="10">
                  <c:v>3</c:v>
                </c:pt>
                <c:pt idx="11">
                  <c:v>17</c:v>
                </c:pt>
                <c:pt idx="12">
                  <c:v>32</c:v>
                </c:pt>
                <c:pt idx="13">
                  <c:v>13</c:v>
                </c:pt>
                <c:pt idx="14">
                  <c:v>14</c:v>
                </c:pt>
                <c:pt idx="15">
                  <c:v>10</c:v>
                </c:pt>
                <c:pt idx="16">
                  <c:v>17</c:v>
                </c:pt>
                <c:pt idx="17">
                  <c:v>38</c:v>
                </c:pt>
                <c:pt idx="18">
                  <c:v>3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1983104"/>
        <c:axId val="61620224"/>
      </c:barChart>
      <c:dateAx>
        <c:axId val="119831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61620224"/>
        <c:crosses val="autoZero"/>
        <c:auto val="1"/>
        <c:lblOffset val="100"/>
        <c:baseTimeUnit val="days"/>
      </c:dateAx>
      <c:valAx>
        <c:axId val="61620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9831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06.03.2020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urvstat.rki.de/Content/Query/Chart.aspx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ki.de/DE/Content/InfAZ/I/Influenza/IPV/Influenza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uromomo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uromomo.e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Anzahl</a:t>
            </a:r>
          </a:p>
          <a:p>
            <a:r>
              <a:rPr lang="de-DE" dirty="0" smtClean="0"/>
              <a:t>Laborbestätigte </a:t>
            </a:r>
            <a:r>
              <a:rPr lang="de-DE" dirty="0"/>
              <a:t>SARS-CoV-2 </a:t>
            </a:r>
            <a:r>
              <a:rPr lang="de-DE" dirty="0" smtClean="0"/>
              <a:t>Infektionen:	</a:t>
            </a:r>
            <a:r>
              <a:rPr lang="de-DE" b="1" dirty="0" smtClean="0"/>
              <a:t>543 </a:t>
            </a:r>
          </a:p>
          <a:p>
            <a:pPr lvl="1"/>
            <a:r>
              <a:rPr lang="de-DE" sz="1400" dirty="0" smtClean="0"/>
              <a:t>+194, 55% mehr als am Vortrag</a:t>
            </a:r>
            <a:endParaRPr lang="de-DE" sz="1400" dirty="0"/>
          </a:p>
          <a:p>
            <a:pPr>
              <a:spcBef>
                <a:spcPts val="600"/>
              </a:spcBef>
            </a:pPr>
            <a:r>
              <a:rPr lang="de-DE" dirty="0" smtClean="0"/>
              <a:t>Todesfälle: 							</a:t>
            </a:r>
            <a:r>
              <a:rPr lang="de-DE" b="1" dirty="0" smtClean="0"/>
              <a:t>0</a:t>
            </a:r>
            <a:r>
              <a:rPr lang="de-DE" dirty="0" smtClean="0"/>
              <a:t>		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Betroffene Bundesländer:				</a:t>
            </a:r>
            <a:r>
              <a:rPr lang="de-DE" b="1" dirty="0" smtClean="0"/>
              <a:t>15</a:t>
            </a:r>
            <a:r>
              <a:rPr lang="de-DE" dirty="0" smtClean="0"/>
              <a:t> </a:t>
            </a:r>
            <a:endParaRPr lang="de-DE" dirty="0"/>
          </a:p>
          <a:p>
            <a:pPr>
              <a:spcBef>
                <a:spcPts val="600"/>
              </a:spcBef>
            </a:pPr>
            <a:r>
              <a:rPr lang="de-DE" dirty="0" smtClean="0"/>
              <a:t>Betroffene Landkreise:					</a:t>
            </a:r>
            <a:r>
              <a:rPr lang="de-DE" b="1" dirty="0" smtClean="0"/>
              <a:t>126</a:t>
            </a:r>
            <a:r>
              <a:rPr lang="de-DE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de-DE" sz="1400" dirty="0" smtClean="0"/>
              <a:t>(+28, 29% mehr als am Vortrag; ca. 1/3 aller Kommunen) </a:t>
            </a:r>
          </a:p>
          <a:p>
            <a:pPr>
              <a:spcBef>
                <a:spcPts val="600"/>
              </a:spcBef>
            </a:pPr>
            <a:endParaRPr lang="de-DE" dirty="0"/>
          </a:p>
          <a:p>
            <a:pPr marL="0" indent="0">
              <a:spcBef>
                <a:spcPts val="600"/>
              </a:spcBef>
              <a:buNone/>
            </a:pPr>
            <a:r>
              <a:rPr lang="de-DE" b="1" dirty="0"/>
              <a:t>Inzidenz </a:t>
            </a:r>
            <a:endParaRPr lang="de-DE" b="1" dirty="0" smtClean="0"/>
          </a:p>
          <a:p>
            <a:pPr>
              <a:spcBef>
                <a:spcPts val="600"/>
              </a:spcBef>
            </a:pPr>
            <a:r>
              <a:rPr lang="de-DE" dirty="0" smtClean="0"/>
              <a:t>bundesweit</a:t>
            </a:r>
            <a:r>
              <a:rPr lang="de-DE" dirty="0"/>
              <a:t>: </a:t>
            </a:r>
            <a:r>
              <a:rPr lang="de-DE" dirty="0" smtClean="0"/>
              <a:t>		 ca. </a:t>
            </a:r>
            <a:r>
              <a:rPr lang="de-DE" b="1" dirty="0" smtClean="0"/>
              <a:t>0,7 / 100.000 Einwohner </a:t>
            </a:r>
          </a:p>
          <a:p>
            <a:pPr lvl="1">
              <a:spcBef>
                <a:spcPts val="600"/>
              </a:spcBef>
            </a:pPr>
            <a:r>
              <a:rPr lang="de-DE" sz="1400" dirty="0" smtClean="0"/>
              <a:t>(Vortag 0,43/100.000)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dirty="0" smtClean="0"/>
              <a:t>NRW</a:t>
            </a:r>
            <a:r>
              <a:rPr lang="de-DE" dirty="0"/>
              <a:t>:  </a:t>
            </a:r>
            <a:r>
              <a:rPr lang="de-DE" dirty="0" smtClean="0"/>
              <a:t>			ca. </a:t>
            </a:r>
            <a:r>
              <a:rPr lang="de-DE" b="1" dirty="0" smtClean="0"/>
              <a:t>1,6 / 100.000 </a:t>
            </a:r>
            <a:r>
              <a:rPr lang="de-DE" b="1" dirty="0"/>
              <a:t>Einwohner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 </a:t>
            </a:r>
            <a:r>
              <a:rPr lang="de-DE" sz="1400" dirty="0" smtClean="0"/>
              <a:t>(Vortrag 1/100.000)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Heinsberg</a:t>
            </a:r>
            <a:r>
              <a:rPr lang="de-DE" dirty="0"/>
              <a:t>: </a:t>
            </a:r>
            <a:r>
              <a:rPr lang="de-DE" dirty="0" smtClean="0"/>
              <a:t>		 ca.	</a:t>
            </a:r>
            <a:r>
              <a:rPr lang="de-DE" b="1" dirty="0" smtClean="0"/>
              <a:t>85 / 100.000 Einwohner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 </a:t>
            </a:r>
            <a:r>
              <a:rPr lang="de-DE" sz="1400" dirty="0" smtClean="0"/>
              <a:t>(Vortrag 58/ </a:t>
            </a:r>
            <a:r>
              <a:rPr lang="de-DE" sz="1400" dirty="0"/>
              <a:t>100.000 </a:t>
            </a:r>
            <a:r>
              <a:rPr lang="de-DE" sz="1400" dirty="0" smtClean="0"/>
              <a:t>Einwohner)</a:t>
            </a:r>
          </a:p>
          <a:p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Fälle in Deutschland (Stand 5.3.2020, 8:00)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NRW, nach melde (n=148)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1469645"/>
              </p:ext>
            </p:extLst>
          </p:nvPr>
        </p:nvGraphicFramePr>
        <p:xfrm>
          <a:off x="457200" y="1297172"/>
          <a:ext cx="7899991" cy="516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44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survstat.rki.de/Content/Query/Chart.aspx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4" y="1190847"/>
            <a:ext cx="7922242" cy="51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9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Alter	 2 - </a:t>
            </a:r>
            <a:r>
              <a:rPr lang="de-DE" dirty="0"/>
              <a:t>91 Jahre </a:t>
            </a:r>
          </a:p>
          <a:p>
            <a:pPr lvl="1"/>
            <a:r>
              <a:rPr lang="de-DE" dirty="0" smtClean="0"/>
              <a:t>Median </a:t>
            </a:r>
            <a:r>
              <a:rPr lang="de-DE" dirty="0"/>
              <a:t>40 </a:t>
            </a:r>
            <a:r>
              <a:rPr lang="de-DE" dirty="0" smtClean="0"/>
              <a:t>Jahre</a:t>
            </a:r>
          </a:p>
          <a:p>
            <a:pPr lvl="1"/>
            <a:r>
              <a:rPr lang="de-DE" dirty="0" smtClean="0"/>
              <a:t>Mittelwert </a:t>
            </a:r>
            <a:r>
              <a:rPr lang="de-DE" dirty="0"/>
              <a:t>40 </a:t>
            </a:r>
            <a:r>
              <a:rPr lang="de-DE" dirty="0" smtClean="0"/>
              <a:t>Jahre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Geschlecht </a:t>
            </a:r>
            <a:r>
              <a:rPr lang="de-DE" dirty="0" smtClean="0"/>
              <a:t>bei </a:t>
            </a:r>
            <a:r>
              <a:rPr lang="de-DE" dirty="0"/>
              <a:t>423 Fällen </a:t>
            </a:r>
            <a:r>
              <a:rPr lang="de-DE" dirty="0" smtClean="0"/>
              <a:t>bekannt</a:t>
            </a:r>
          </a:p>
          <a:p>
            <a:pPr lvl="1"/>
            <a:r>
              <a:rPr lang="de-DE" dirty="0" smtClean="0"/>
              <a:t>234 </a:t>
            </a:r>
            <a:r>
              <a:rPr lang="de-DE" dirty="0"/>
              <a:t>(55%) </a:t>
            </a:r>
            <a:r>
              <a:rPr lang="de-DE" dirty="0" smtClean="0"/>
              <a:t>männlich</a:t>
            </a:r>
          </a:p>
          <a:p>
            <a:pPr lvl="1"/>
            <a:r>
              <a:rPr lang="de-DE" dirty="0" smtClean="0"/>
              <a:t>189 </a:t>
            </a:r>
            <a:r>
              <a:rPr lang="de-DE" dirty="0"/>
              <a:t>(45%) </a:t>
            </a:r>
            <a:r>
              <a:rPr lang="de-DE" dirty="0" smtClean="0"/>
              <a:t>weiblich</a:t>
            </a:r>
          </a:p>
          <a:p>
            <a:pPr marL="457200" lvl="1" indent="0">
              <a:buNone/>
            </a:pPr>
            <a:endParaRPr lang="de-DE" dirty="0"/>
          </a:p>
          <a:p>
            <a:pPr marL="400050"/>
            <a:r>
              <a:rPr lang="de-DE" dirty="0" smtClean="0"/>
              <a:t>Hospitalisierung</a:t>
            </a:r>
          </a:p>
          <a:p>
            <a:pPr marL="800100" lvl="1"/>
            <a:r>
              <a:rPr lang="de-DE" dirty="0" smtClean="0"/>
              <a:t>Ja: 52; Nein: 94; Nicht erhoben: 59</a:t>
            </a:r>
          </a:p>
          <a:p>
            <a:pPr marL="800100" lvl="1"/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Alter und </a:t>
            </a:r>
            <a:r>
              <a:rPr lang="de-DE" dirty="0" smtClean="0"/>
              <a:t>Geschlecht (05.03.2020, 15:00)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16" y="2762250"/>
            <a:ext cx="17335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9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COVID-19: Alters- und Geschlechtsverteilung  in Deutschland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8" y="1648047"/>
            <a:ext cx="8508117" cy="34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33896" y="5316279"/>
            <a:ext cx="7539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Abbildung 2: Darstellung der 197 übermittelten COVID-19-Fälle in </a:t>
            </a:r>
            <a:r>
              <a:rPr lang="de-DE" dirty="0" smtClean="0"/>
              <a:t>Deutschland</a:t>
            </a:r>
          </a:p>
          <a:p>
            <a:r>
              <a:rPr lang="de-DE" dirty="0" smtClean="0"/>
              <a:t> </a:t>
            </a:r>
            <a:r>
              <a:rPr lang="de-DE" dirty="0"/>
              <a:t>nach Altersgruppe und Geschlecht (</a:t>
            </a:r>
            <a:r>
              <a:rPr lang="de-DE" dirty="0" smtClean="0"/>
              <a:t>05.03.2020, 15:00)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Expositionsorte (Stand 06.03.2020)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05189231"/>
              </p:ext>
            </p:extLst>
          </p:nvPr>
        </p:nvGraphicFramePr>
        <p:xfrm>
          <a:off x="1446212" y="1685986"/>
          <a:ext cx="6115050" cy="2243328"/>
        </p:xfrm>
        <a:graphic>
          <a:graphicData uri="http://schemas.openxmlformats.org/drawingml/2006/table">
            <a:tbl>
              <a:tblPr firstRow="1" firstCol="1" bandRow="1"/>
              <a:tblGrid>
                <a:gridCol w="2084070"/>
                <a:gridCol w="2084070"/>
                <a:gridCol w="1946910"/>
              </a:tblGrid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National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237 (davon 231 Heinsberg)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200150" algn="l"/>
                        </a:tabLs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International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Italien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Iran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China, Hubei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999460" y="4157420"/>
            <a:ext cx="7053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Für </a:t>
            </a:r>
            <a:r>
              <a:rPr lang="de-DE" b="1" dirty="0"/>
              <a:t>439 Fälle (82%) </a:t>
            </a:r>
            <a:r>
              <a:rPr lang="de-DE" dirty="0"/>
              <a:t>ist bekannt, dass sie entweder Kontakt mit einem bestätigten Fall hatten oder sich in einem Risikogebiet bzw. Gebiet mit einer großen Anzahl von Fällen aufhielten. </a:t>
            </a:r>
            <a:endParaRPr lang="de-DE" dirty="0" smtClean="0"/>
          </a:p>
          <a:p>
            <a:r>
              <a:rPr lang="de-DE" dirty="0" smtClean="0"/>
              <a:t>Bei </a:t>
            </a:r>
            <a:r>
              <a:rPr lang="de-DE" dirty="0"/>
              <a:t>den anderen Fällen werden derzeit noch Ermittlungen durchgeführt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b="1" dirty="0" smtClean="0"/>
              <a:t>Internationale Fälle mit bekanntem Expositionsort Deutschland: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Spanien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Polen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4043621"/>
          </a:xfrm>
        </p:spPr>
        <p:txBody>
          <a:bodyPr/>
          <a:lstStyle/>
          <a:p>
            <a:r>
              <a:rPr lang="de-DE" dirty="0" smtClean="0"/>
              <a:t>Über 100 Cluster</a:t>
            </a:r>
          </a:p>
          <a:p>
            <a:r>
              <a:rPr lang="de-DE" dirty="0" smtClean="0"/>
              <a:t>Bayern – Webasto</a:t>
            </a:r>
          </a:p>
          <a:p>
            <a:r>
              <a:rPr lang="de-DE" dirty="0" smtClean="0"/>
              <a:t>Bayern – </a:t>
            </a:r>
            <a:r>
              <a:rPr lang="de-DE" dirty="0" err="1" smtClean="0"/>
              <a:t>Thermo</a:t>
            </a:r>
            <a:r>
              <a:rPr lang="de-DE" dirty="0" smtClean="0"/>
              <a:t> Fischer</a:t>
            </a:r>
          </a:p>
          <a:p>
            <a:r>
              <a:rPr lang="de-DE" dirty="0" smtClean="0"/>
              <a:t>Heinsberg - Karneval</a:t>
            </a:r>
          </a:p>
          <a:p>
            <a:r>
              <a:rPr lang="de-DE" dirty="0" smtClean="0"/>
              <a:t>Freising – Ableger Karneval</a:t>
            </a:r>
          </a:p>
          <a:p>
            <a:r>
              <a:rPr lang="de-DE" dirty="0" smtClean="0"/>
              <a:t>Spanien – Teneriffa</a:t>
            </a:r>
          </a:p>
          <a:p>
            <a:r>
              <a:rPr lang="de-DE" dirty="0" smtClean="0"/>
              <a:t>Japan – </a:t>
            </a:r>
            <a:r>
              <a:rPr lang="de-DE" dirty="0" err="1" smtClean="0"/>
              <a:t>Princess</a:t>
            </a:r>
            <a:r>
              <a:rPr lang="de-DE" dirty="0" smtClean="0"/>
              <a:t> Diamond</a:t>
            </a:r>
          </a:p>
          <a:p>
            <a:r>
              <a:rPr lang="de-DE" dirty="0" smtClean="0"/>
              <a:t>Kambodscha - </a:t>
            </a:r>
            <a:r>
              <a:rPr lang="de-DE" dirty="0" err="1" smtClean="0"/>
              <a:t>Westerdam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Berlin – Berlin Großraumbüro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Cluster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23014" y="5677786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 smtClean="0"/>
              <a:t>Amtshilfeersuchen</a:t>
            </a:r>
            <a:r>
              <a:rPr lang="de-DE" dirty="0" smtClean="0"/>
              <a:t> aus Bayern vom 04.03.2020</a:t>
            </a:r>
          </a:p>
          <a:p>
            <a:r>
              <a:rPr lang="de-DE" dirty="0" smtClean="0"/>
              <a:t>3 MA seit dem 05.03.2020, 12:45 Uhr in Freising</a:t>
            </a:r>
          </a:p>
          <a:p>
            <a:pPr lvl="1"/>
            <a:r>
              <a:rPr lang="de-DE" dirty="0" smtClean="0"/>
              <a:t>Nadine Zeitlmann, Michael Brandl, Jennifer Boender (</a:t>
            </a:r>
            <a:r>
              <a:rPr lang="de-DE" dirty="0"/>
              <a:t>FG 32 und PAE) </a:t>
            </a:r>
            <a:endParaRPr lang="de-DE" dirty="0" smtClean="0"/>
          </a:p>
          <a:p>
            <a:r>
              <a:rPr lang="de-DE" b="1" dirty="0" smtClean="0"/>
              <a:t>Aufgaben</a:t>
            </a:r>
          </a:p>
          <a:p>
            <a:pPr lvl="1"/>
            <a:r>
              <a:rPr lang="de-DE" dirty="0" smtClean="0"/>
              <a:t>Unterstützung bei Kontaktpersonennachverfolgung  (Kontakte anrufen, Klassifizieren, Quarantäne verhängen)</a:t>
            </a:r>
          </a:p>
          <a:p>
            <a:pPr lvl="1"/>
            <a:r>
              <a:rPr lang="de-DE" dirty="0" smtClean="0"/>
              <a:t> </a:t>
            </a:r>
            <a:r>
              <a:rPr lang="de-DE" dirty="0" err="1" smtClean="0"/>
              <a:t>Lineliste</a:t>
            </a:r>
            <a:endParaRPr lang="de-DE" dirty="0" smtClean="0"/>
          </a:p>
          <a:p>
            <a:r>
              <a:rPr lang="de-DE" b="1" dirty="0" smtClean="0"/>
              <a:t>Erste Ergebnisse</a:t>
            </a:r>
          </a:p>
          <a:p>
            <a:pPr lvl="1"/>
            <a:r>
              <a:rPr lang="de-DE" dirty="0" err="1" smtClean="0"/>
              <a:t>EpiLink</a:t>
            </a:r>
            <a:r>
              <a:rPr lang="de-DE" dirty="0" smtClean="0"/>
              <a:t> Heinsberg </a:t>
            </a:r>
          </a:p>
          <a:p>
            <a:pPr lvl="2"/>
            <a:r>
              <a:rPr lang="de-DE" dirty="0" smtClean="0"/>
              <a:t>Indexfall war auf Kölner Karneval </a:t>
            </a:r>
          </a:p>
          <a:p>
            <a:pPr lvl="2"/>
            <a:r>
              <a:rPr lang="de-DE" dirty="0" smtClean="0"/>
              <a:t>mit seinem Bruder, einem </a:t>
            </a:r>
            <a:r>
              <a:rPr lang="de-DE" dirty="0" err="1" smtClean="0"/>
              <a:t>Heinsberger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11 Fälle, AR </a:t>
            </a:r>
          </a:p>
          <a:p>
            <a:pPr lvl="2"/>
            <a:r>
              <a:rPr lang="de-DE" dirty="0" smtClean="0"/>
              <a:t>alle Fälle bislang klinisch mild</a:t>
            </a:r>
          </a:p>
          <a:p>
            <a:pPr lvl="2"/>
            <a:r>
              <a:rPr lang="de-DE" dirty="0" smtClean="0"/>
              <a:t>Hospitalisiert (KHS Freising – dort läuft kein </a:t>
            </a:r>
            <a:r>
              <a:rPr lang="de-DE" dirty="0"/>
              <a:t>R</a:t>
            </a:r>
            <a:r>
              <a:rPr lang="de-DE" dirty="0" smtClean="0"/>
              <a:t>outinebetrieb mehr)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smtClean="0"/>
              <a:t>Alle </a:t>
            </a:r>
            <a:r>
              <a:rPr lang="de-DE" dirty="0"/>
              <a:t>asymptomatischen KP 1 werden abgestrichen (Anweisung BY Ministerium)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Informationen aus Freising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" r="4800" b="1"/>
          <a:stretch/>
        </p:blipFill>
        <p:spPr bwMode="auto">
          <a:xfrm>
            <a:off x="1499192" y="265810"/>
            <a:ext cx="4997301" cy="608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29609" y="6028660"/>
            <a:ext cx="701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https://www.rki.de/DE/Content/InfAZ/I/Influenza/IPV/Influenza.html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3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57" y="1155700"/>
            <a:ext cx="7042961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8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1613"/>
            <a:ext cx="8093075" cy="329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7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Datum Erstinformation RKI (Stand 06.03.2020)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49365225"/>
              </p:ext>
            </p:extLst>
          </p:nvPr>
        </p:nvGraphicFramePr>
        <p:xfrm>
          <a:off x="457200" y="1155700"/>
          <a:ext cx="8093075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94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Syndromische Surveillance der AGI – Praxisindex KW - 8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" y="1368425"/>
            <a:ext cx="7734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Syndromische Surveillance der AGI </a:t>
            </a:r>
            <a:r>
              <a:rPr lang="de-DE" dirty="0" smtClean="0"/>
              <a:t>– Konsultationsindex – KW 8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1893"/>
            <a:ext cx="8093075" cy="494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Syndromische Surveillance </a:t>
            </a:r>
            <a:r>
              <a:rPr lang="de-DE" dirty="0" err="1" smtClean="0"/>
              <a:t>GrippeWeb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3" y="1105786"/>
            <a:ext cx="7331067" cy="528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3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ICOSARI?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5922335"/>
            <a:ext cx="8092593" cy="535614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https://www.euromomo.eu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" y="3988538"/>
            <a:ext cx="8910083" cy="140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37245"/>
            <a:ext cx="7173213" cy="482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2"/>
          <p:cNvSpPr txBox="1">
            <a:spLocks/>
          </p:cNvSpPr>
          <p:nvPr/>
        </p:nvSpPr>
        <p:spPr>
          <a:xfrm>
            <a:off x="609600" y="302813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Mortalitätssurveillance – all </a:t>
            </a:r>
            <a:r>
              <a:rPr lang="de-DE" dirty="0" err="1" smtClean="0"/>
              <a:t>causes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72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5922335"/>
            <a:ext cx="8092593" cy="535614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https://www.euromomo.eu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Mortalitätssurveillance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" y="1319741"/>
            <a:ext cx="8910083" cy="140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9058940" cy="7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" y="3990703"/>
            <a:ext cx="9200707" cy="7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2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900112" y="1309687"/>
          <a:ext cx="7343775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71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COVID-19: Epidemiologische Kurve in Deutschland (Stand 5.3.2020, 15:00)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573619"/>
            <a:ext cx="7984967" cy="4423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Fälle in Deutschland (Stand 06.3.2020)</a:t>
            </a:r>
            <a:endParaRPr lang="de-DE" sz="28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435264"/>
              </p:ext>
            </p:extLst>
          </p:nvPr>
        </p:nvGraphicFramePr>
        <p:xfrm>
          <a:off x="532256" y="1392186"/>
          <a:ext cx="8188658" cy="419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200"/>
                <a:gridCol w="839972"/>
                <a:gridCol w="765544"/>
                <a:gridCol w="1105786"/>
                <a:gridCol w="1520456"/>
                <a:gridCol w="956930"/>
                <a:gridCol w="861237"/>
                <a:gridCol w="1150533"/>
              </a:tblGrid>
              <a:tr h="595554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Bundesland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Fälle 06.03.2020 8:00 Uhr</a:t>
                      </a:r>
                      <a:endParaRPr lang="de-D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Fälle</a:t>
                      </a:r>
                      <a:r>
                        <a:rPr lang="de-DE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05.03.2020</a:t>
                      </a:r>
                    </a:p>
                    <a:p>
                      <a:r>
                        <a:rPr lang="de-DE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Uhr</a:t>
                      </a:r>
                      <a:endParaRPr lang="de-D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Differenz</a:t>
                      </a:r>
                      <a:endParaRPr lang="de-D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Bundesland</a:t>
                      </a:r>
                      <a:endParaRPr lang="de-D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Fälle 06.03.2020 8:00 Uhr</a:t>
                      </a:r>
                      <a:endParaRPr lang="de-D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Fälle</a:t>
                      </a:r>
                      <a:r>
                        <a:rPr lang="de-DE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05.03.2020</a:t>
                      </a:r>
                    </a:p>
                    <a:p>
                      <a:r>
                        <a:rPr lang="de-DE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Uhr</a:t>
                      </a:r>
                      <a:endParaRPr lang="de-DE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de-D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BB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NI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18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+8</a:t>
                      </a:r>
                      <a:endParaRPr lang="de-DE" dirty="0"/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BE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+6</a:t>
                      </a:r>
                      <a:endParaRPr lang="de-D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NW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281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175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+106</a:t>
                      </a:r>
                      <a:endParaRPr lang="de-DE" dirty="0"/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BW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91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+26</a:t>
                      </a:r>
                      <a:endParaRPr lang="de-D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RP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+1</a:t>
                      </a:r>
                      <a:endParaRPr lang="de-DE" dirty="0"/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BY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79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+27</a:t>
                      </a:r>
                      <a:endParaRPr lang="de-D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SH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+4</a:t>
                      </a:r>
                      <a:endParaRPr lang="de-DE" dirty="0"/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HB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de-D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SL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HE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+1</a:t>
                      </a:r>
                      <a:endParaRPr lang="de-D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ST</a:t>
                      </a:r>
                      <a:endParaRPr lang="de-DE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HH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+5</a:t>
                      </a:r>
                      <a:endParaRPr lang="de-D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SN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MV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+1</a:t>
                      </a:r>
                      <a:endParaRPr lang="de-D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COVID-19: Regionale Verteilung in Deutschland (Stand 05.03.2020, 15:00)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09230" y="1155700"/>
            <a:ext cx="6589015" cy="5302250"/>
          </a:xfrm>
          <a:prstGeom prst="rect">
            <a:avLst/>
          </a:prstGeom>
        </p:spPr>
      </p:pic>
      <p:pic>
        <p:nvPicPr>
          <p:cNvPr id="1026" name="Picture 2" descr="Covid-19_LK_202003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62" y="1172487"/>
            <a:ext cx="7312117" cy="51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Fälle in Deutschland (Stand 6.3.2020, 15:00)</a:t>
            </a:r>
            <a:endParaRPr lang="de-DE" sz="280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23014" y="1690427"/>
            <a:ext cx="71594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 </a:t>
            </a:r>
            <a:r>
              <a:rPr lang="de-DE" b="1" dirty="0" smtClean="0"/>
              <a:t>Fälle </a:t>
            </a:r>
            <a:r>
              <a:rPr lang="de-DE" b="1" dirty="0"/>
              <a:t>aus 126 Landkreisen in 15 Bundesländern 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A</a:t>
            </a:r>
            <a:r>
              <a:rPr lang="de-DE" b="1" dirty="0" smtClean="0"/>
              <a:t>m </a:t>
            </a:r>
            <a:r>
              <a:rPr lang="de-DE" b="1" dirty="0"/>
              <a:t>stärksten betroffenen Landkreise </a:t>
            </a:r>
            <a:endParaRPr lang="de-DE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LK </a:t>
            </a:r>
            <a:r>
              <a:rPr lang="de-DE" b="1" dirty="0"/>
              <a:t>Heinsberg (195) </a:t>
            </a:r>
            <a:endParaRPr lang="de-DE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Städteregion </a:t>
            </a:r>
            <a:r>
              <a:rPr lang="de-DE" b="1" dirty="0"/>
              <a:t>Aachen (33</a:t>
            </a:r>
            <a:r>
              <a:rPr lang="de-DE" b="1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LK </a:t>
            </a:r>
            <a:r>
              <a:rPr lang="de-DE" b="1" dirty="0"/>
              <a:t>Freising (17</a:t>
            </a:r>
            <a:r>
              <a:rPr lang="de-DE" b="1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SK </a:t>
            </a:r>
            <a:r>
              <a:rPr lang="de-DE" b="1" dirty="0"/>
              <a:t>Köln (</a:t>
            </a:r>
            <a:r>
              <a:rPr lang="de-DE" b="1" dirty="0" smtClean="0"/>
              <a:t>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SK </a:t>
            </a:r>
            <a:r>
              <a:rPr lang="de-DE" b="1" dirty="0"/>
              <a:t>München (</a:t>
            </a:r>
            <a:r>
              <a:rPr lang="de-DE" b="1" dirty="0" smtClean="0"/>
              <a:t>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LK </a:t>
            </a:r>
            <a:r>
              <a:rPr lang="de-DE" b="1" dirty="0"/>
              <a:t>Heilbronn (</a:t>
            </a:r>
            <a:r>
              <a:rPr lang="de-DE" b="1" dirty="0" smtClean="0"/>
              <a:t>11)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Zollernalbkreis </a:t>
            </a:r>
            <a:r>
              <a:rPr lang="de-DE" b="1" dirty="0"/>
              <a:t>(</a:t>
            </a:r>
            <a:r>
              <a:rPr lang="de-DE" b="1" dirty="0" smtClean="0"/>
              <a:t>11)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SK+LK Freiburg(10)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LK </a:t>
            </a:r>
            <a:r>
              <a:rPr lang="de-DE" b="1" dirty="0"/>
              <a:t>Esslingen (10</a:t>
            </a:r>
            <a:r>
              <a:rPr lang="de-DE" b="1" dirty="0" smtClean="0"/>
              <a:t>)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782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Baden-Württemberg (nach Meldedatum, n=46)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3839507"/>
              </p:ext>
            </p:extLst>
          </p:nvPr>
        </p:nvGraphicFramePr>
        <p:xfrm>
          <a:off x="457200" y="1155700"/>
          <a:ext cx="8093075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71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Bayern (nach Meldedatum, n=46)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00672327"/>
              </p:ext>
            </p:extLst>
          </p:nvPr>
        </p:nvGraphicFramePr>
        <p:xfrm>
          <a:off x="456717" y="1765005"/>
          <a:ext cx="8093075" cy="350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16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Bildschirmpräsentation (4:3)</PresentationFormat>
  <Paragraphs>267</Paragraphs>
  <Slides>25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Office-Design</vt:lpstr>
      <vt:lpstr>PowerPoint-Präsentation</vt:lpstr>
      <vt:lpstr>Datum Erstinformation RKI (Stand 06.03.2020)</vt:lpstr>
      <vt:lpstr>PowerPoint-Präsentation</vt:lpstr>
      <vt:lpstr>COVID-19: Epidemiologische Kurve in Deutschland (Stand 5.3.2020, 15:00)</vt:lpstr>
      <vt:lpstr>PowerPoint-Präsentation</vt:lpstr>
      <vt:lpstr>COVID-19: Regionale Verteilung in Deutschland (Stand 05.03.2020, 15:00) </vt:lpstr>
      <vt:lpstr>PowerPoint-Präsentation</vt:lpstr>
      <vt:lpstr>Baden-Württemberg (nach Meldedatum, n=46)</vt:lpstr>
      <vt:lpstr>Bayern (nach Meldedatum, n=46)</vt:lpstr>
      <vt:lpstr>NRW, nach melde (n=148)</vt:lpstr>
      <vt:lpstr>https://survstat.rki.de/Content/Query/Chart.aspx </vt:lpstr>
      <vt:lpstr>Alter und Geschlecht (05.03.2020, 15:00)</vt:lpstr>
      <vt:lpstr>COVID-19: Alters- und Geschlechtsverteilung  in Deutschland</vt:lpstr>
      <vt:lpstr>Expositionsorte (Stand 06.03.2020)</vt:lpstr>
      <vt:lpstr>Cluster</vt:lpstr>
      <vt:lpstr>Informationen aus Freising</vt:lpstr>
      <vt:lpstr>PowerPoint-Präsentation</vt:lpstr>
      <vt:lpstr>PowerPoint-Präsentation</vt:lpstr>
      <vt:lpstr>PowerPoint-Präsentation</vt:lpstr>
      <vt:lpstr>Syndromische Surveillance der AGI – Praxisindex KW - 8</vt:lpstr>
      <vt:lpstr>Syndromische Surveillance der AGI – Konsultationsindex – KW 8</vt:lpstr>
      <vt:lpstr>Syndromische Surveillance GrippeWeb</vt:lpstr>
      <vt:lpstr>ICOSARI?</vt:lpstr>
      <vt:lpstr>PowerPoint-Präsentation</vt:lpstr>
      <vt:lpstr>Mortalitätssurveillance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414</cp:revision>
  <cp:lastPrinted>2020-02-10T17:03:34Z</cp:lastPrinted>
  <dcterms:created xsi:type="dcterms:W3CDTF">2015-11-02T12:29:13Z</dcterms:created>
  <dcterms:modified xsi:type="dcterms:W3CDTF">2020-03-06T23:05:55Z</dcterms:modified>
</cp:coreProperties>
</file>