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4" r:id="rId2"/>
    <p:sldId id="355" r:id="rId3"/>
    <p:sldId id="361" r:id="rId4"/>
    <p:sldId id="345" r:id="rId5"/>
    <p:sldId id="356" r:id="rId6"/>
    <p:sldId id="360" r:id="rId7"/>
    <p:sldId id="367" r:id="rId8"/>
    <p:sldId id="368" r:id="rId9"/>
    <p:sldId id="369" r:id="rId10"/>
    <p:sldId id="350" r:id="rId11"/>
    <p:sldId id="349" r:id="rId12"/>
    <p:sldId id="348" r:id="rId13"/>
    <p:sldId id="362" r:id="rId14"/>
    <p:sldId id="363" r:id="rId15"/>
    <p:sldId id="370" r:id="rId16"/>
  </p:sldIdLst>
  <p:sldSz cx="9144000" cy="6858000" type="screen4x3"/>
  <p:notesSz cx="6794500" cy="9906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8DD"/>
    <a:srgbClr val="0DE3A1"/>
    <a:srgbClr val="4D8AD2"/>
    <a:srgbClr val="80A5DC"/>
    <a:srgbClr val="006EC7"/>
    <a:srgbClr val="689CCA"/>
    <a:srgbClr val="338BD2"/>
    <a:srgbClr val="367BB8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59" autoAdjust="0"/>
    <p:restoredTop sz="98089" autoAdjust="0"/>
  </p:normalViewPr>
  <p:slideViewPr>
    <p:cSldViewPr snapToGrid="0" snapToObjects="1">
      <p:cViewPr>
        <p:scale>
          <a:sx n="154" d="100"/>
          <a:sy n="154" d="100"/>
        </p:scale>
        <p:origin x="-582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Projekte\RKI_nCoV-Lage\2.Themen\2.1.Epidemiologie\Meldewesen\Lineliste_Master\Lineliste_Maste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rki.local\daten\Projekte\RKI_nCoV-Lage\3.Kommunikation\3.7.Lageberichte\2020-03-09\Kopie%20von%20Covid19_Liste_20200309.xlsm" TargetMode="External"/><Relationship Id="rId1" Type="http://schemas.openxmlformats.org/officeDocument/2006/relationships/image" Target="../media/image6.jp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rki.local\daten\Projekte\RKI_nCoV-Lage\3.Kommunikation\3.7.Lageberichte\2020-03-09\Kopie%20von%20Covid19_Liste_20200309.xlsm" TargetMode="External"/><Relationship Id="rId1" Type="http://schemas.openxmlformats.org/officeDocument/2006/relationships/image" Target="../media/image6.jp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rki.local\daten\Projekte\RKI_nCoV-Lage\3.Kommunikation\3.7.Lageberichte\2020-03-09\Kopie%20von%20Covid19_Liste_20200309.xlsm" TargetMode="External"/><Relationship Id="rId1" Type="http://schemas.openxmlformats.org/officeDocument/2006/relationships/image" Target="../media/image6.jp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95735557060691"/>
          <c:y val="0.12607508331121531"/>
          <c:w val="0.83171541052059994"/>
          <c:h val="0.65557599997668425"/>
        </c:manualLayout>
      </c:layout>
      <c:lineChart>
        <c:grouping val="standard"/>
        <c:varyColors val="0"/>
        <c:ser>
          <c:idx val="0"/>
          <c:order val="0"/>
          <c:cat>
            <c:strRef>
              <c:f>kumulativ!$A$2:$A$15</c:f>
              <c:strCache>
                <c:ptCount val="14"/>
                <c:pt idx="0">
                  <c:v>vor 25.02.2020</c:v>
                </c:pt>
                <c:pt idx="1">
                  <c:v>26.02.2020</c:v>
                </c:pt>
                <c:pt idx="2">
                  <c:v>27.02.2020</c:v>
                </c:pt>
                <c:pt idx="3">
                  <c:v>28.02.2020</c:v>
                </c:pt>
                <c:pt idx="4">
                  <c:v>29.02.2020</c:v>
                </c:pt>
                <c:pt idx="5">
                  <c:v>01.03.2020</c:v>
                </c:pt>
                <c:pt idx="6">
                  <c:v>02.03.2020</c:v>
                </c:pt>
                <c:pt idx="7">
                  <c:v>03.03.2020</c:v>
                </c:pt>
                <c:pt idx="8">
                  <c:v>04.03.2020</c:v>
                </c:pt>
                <c:pt idx="9">
                  <c:v>05.03.2020</c:v>
                </c:pt>
                <c:pt idx="10">
                  <c:v>06.03.2020</c:v>
                </c:pt>
                <c:pt idx="11">
                  <c:v>07.03.2020</c:v>
                </c:pt>
                <c:pt idx="12">
                  <c:v>08.03.2020</c:v>
                </c:pt>
                <c:pt idx="13">
                  <c:v>09.03.2020</c:v>
                </c:pt>
              </c:strCache>
            </c:strRef>
          </c:cat>
          <c:val>
            <c:numRef>
              <c:f>kumulativ!$B$2:$B$15</c:f>
              <c:numCache>
                <c:formatCode>General</c:formatCode>
                <c:ptCount val="14"/>
                <c:pt idx="0">
                  <c:v>16</c:v>
                </c:pt>
                <c:pt idx="1">
                  <c:v>21</c:v>
                </c:pt>
                <c:pt idx="2">
                  <c:v>26</c:v>
                </c:pt>
                <c:pt idx="3">
                  <c:v>53</c:v>
                </c:pt>
                <c:pt idx="4">
                  <c:v>66</c:v>
                </c:pt>
                <c:pt idx="5">
                  <c:v>117</c:v>
                </c:pt>
                <c:pt idx="6">
                  <c:v>150</c:v>
                </c:pt>
                <c:pt idx="7">
                  <c:v>188</c:v>
                </c:pt>
                <c:pt idx="8">
                  <c:v>240</c:v>
                </c:pt>
                <c:pt idx="9">
                  <c:v>349</c:v>
                </c:pt>
                <c:pt idx="10">
                  <c:v>534</c:v>
                </c:pt>
                <c:pt idx="11">
                  <c:v>684</c:v>
                </c:pt>
                <c:pt idx="12">
                  <c:v>847</c:v>
                </c:pt>
                <c:pt idx="13">
                  <c:v>1112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6206720"/>
        <c:axId val="106208640"/>
      </c:lineChart>
      <c:catAx>
        <c:axId val="106206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Datenstand jeweils</a:t>
                </a:r>
                <a:r>
                  <a:rPr lang="de-DE" baseline="0"/>
                  <a:t> 08:00 Uhr</a:t>
                </a:r>
                <a:endParaRPr lang="de-DE"/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de-DE"/>
          </a:p>
        </c:txPr>
        <c:crossAx val="106208640"/>
        <c:crosses val="autoZero"/>
        <c:auto val="1"/>
        <c:lblAlgn val="ctr"/>
        <c:lblOffset val="100"/>
        <c:noMultiLvlLbl val="0"/>
      </c:catAx>
      <c:valAx>
        <c:axId val="1062086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Anzahl</a:t>
                </a:r>
                <a:r>
                  <a:rPr lang="en-US" sz="1600" baseline="0"/>
                  <a:t> bestätigte Fälle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1.8439107750450633E-3"/>
              <c:y val="0.2115237397617328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de-DE"/>
          </a:p>
        </c:txPr>
        <c:crossAx val="1062067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ackScale"/>
          </c:pictureOptions>
          <c:cat>
            <c:numRef>
              <c:f>Tabelle1!$A$33:$A$55</c:f>
              <c:numCache>
                <c:formatCode>m/d/yyyy</c:formatCode>
                <c:ptCount val="23"/>
                <c:pt idx="0">
                  <c:v>43858</c:v>
                </c:pt>
                <c:pt idx="1">
                  <c:v>43859</c:v>
                </c:pt>
                <c:pt idx="2">
                  <c:v>43861</c:v>
                </c:pt>
                <c:pt idx="3">
                  <c:v>43864</c:v>
                </c:pt>
                <c:pt idx="4">
                  <c:v>43865</c:v>
                </c:pt>
                <c:pt idx="5">
                  <c:v>43867</c:v>
                </c:pt>
                <c:pt idx="6">
                  <c:v>43868</c:v>
                </c:pt>
                <c:pt idx="7">
                  <c:v>43872</c:v>
                </c:pt>
                <c:pt idx="8">
                  <c:v>43873</c:v>
                </c:pt>
                <c:pt idx="9">
                  <c:v>43886</c:v>
                </c:pt>
                <c:pt idx="10">
                  <c:v>43887</c:v>
                </c:pt>
                <c:pt idx="11">
                  <c:v>43888</c:v>
                </c:pt>
                <c:pt idx="12">
                  <c:v>43889</c:v>
                </c:pt>
                <c:pt idx="13">
                  <c:v>43890</c:v>
                </c:pt>
                <c:pt idx="14">
                  <c:v>43891</c:v>
                </c:pt>
                <c:pt idx="15">
                  <c:v>43892</c:v>
                </c:pt>
                <c:pt idx="16">
                  <c:v>43893</c:v>
                </c:pt>
                <c:pt idx="17">
                  <c:v>43894</c:v>
                </c:pt>
                <c:pt idx="18">
                  <c:v>43895</c:v>
                </c:pt>
                <c:pt idx="19">
                  <c:v>43896</c:v>
                </c:pt>
                <c:pt idx="20">
                  <c:v>43897</c:v>
                </c:pt>
                <c:pt idx="21">
                  <c:v>43898</c:v>
                </c:pt>
                <c:pt idx="22">
                  <c:v>43899</c:v>
                </c:pt>
              </c:numCache>
            </c:numRef>
          </c:cat>
          <c:val>
            <c:numRef>
              <c:f>Tabelle1!$B$33:$B$55</c:f>
              <c:numCache>
                <c:formatCode>General</c:formatCode>
                <c:ptCount val="23"/>
                <c:pt idx="9">
                  <c:v>2</c:v>
                </c:pt>
                <c:pt idx="10">
                  <c:v>5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5">
                  <c:v>6</c:v>
                </c:pt>
                <c:pt idx="16">
                  <c:v>6</c:v>
                </c:pt>
                <c:pt idx="17">
                  <c:v>25</c:v>
                </c:pt>
                <c:pt idx="18">
                  <c:v>21</c:v>
                </c:pt>
                <c:pt idx="19">
                  <c:v>12</c:v>
                </c:pt>
                <c:pt idx="2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08676992"/>
        <c:axId val="108678528"/>
      </c:barChart>
      <c:dateAx>
        <c:axId val="10867699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08678528"/>
        <c:crosses val="autoZero"/>
        <c:auto val="1"/>
        <c:lblOffset val="100"/>
        <c:baseTimeUnit val="days"/>
      </c:dateAx>
      <c:valAx>
        <c:axId val="108678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86769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ackScale"/>
          </c:pictureOptions>
          <c:cat>
            <c:numRef>
              <c:f>Tabelle1!$A$59:$A$81</c:f>
              <c:numCache>
                <c:formatCode>m/d/yyyy</c:formatCode>
                <c:ptCount val="23"/>
                <c:pt idx="0">
                  <c:v>43858</c:v>
                </c:pt>
                <c:pt idx="1">
                  <c:v>43859</c:v>
                </c:pt>
                <c:pt idx="2">
                  <c:v>43861</c:v>
                </c:pt>
                <c:pt idx="3">
                  <c:v>43864</c:v>
                </c:pt>
                <c:pt idx="4">
                  <c:v>43865</c:v>
                </c:pt>
                <c:pt idx="5">
                  <c:v>43867</c:v>
                </c:pt>
                <c:pt idx="6">
                  <c:v>43868</c:v>
                </c:pt>
                <c:pt idx="7">
                  <c:v>43872</c:v>
                </c:pt>
                <c:pt idx="8">
                  <c:v>43873</c:v>
                </c:pt>
                <c:pt idx="9">
                  <c:v>43886</c:v>
                </c:pt>
                <c:pt idx="10">
                  <c:v>43887</c:v>
                </c:pt>
                <c:pt idx="11">
                  <c:v>43888</c:v>
                </c:pt>
                <c:pt idx="12">
                  <c:v>43889</c:v>
                </c:pt>
                <c:pt idx="13">
                  <c:v>43890</c:v>
                </c:pt>
                <c:pt idx="14">
                  <c:v>43891</c:v>
                </c:pt>
                <c:pt idx="15">
                  <c:v>43892</c:v>
                </c:pt>
                <c:pt idx="16">
                  <c:v>43893</c:v>
                </c:pt>
                <c:pt idx="17">
                  <c:v>43894</c:v>
                </c:pt>
                <c:pt idx="18">
                  <c:v>43895</c:v>
                </c:pt>
                <c:pt idx="19">
                  <c:v>43896</c:v>
                </c:pt>
                <c:pt idx="20">
                  <c:v>43897</c:v>
                </c:pt>
                <c:pt idx="21">
                  <c:v>43898</c:v>
                </c:pt>
                <c:pt idx="22">
                  <c:v>43899</c:v>
                </c:pt>
              </c:numCache>
            </c:numRef>
          </c:cat>
          <c:val>
            <c:numRef>
              <c:f>Tabelle1!$B$59:$B$81</c:f>
              <c:numCache>
                <c:formatCode>General</c:formatCode>
                <c:ptCount val="23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3</c:v>
                </c:pt>
                <c:pt idx="15">
                  <c:v>6</c:v>
                </c:pt>
                <c:pt idx="16">
                  <c:v>4</c:v>
                </c:pt>
                <c:pt idx="17">
                  <c:v>6</c:v>
                </c:pt>
                <c:pt idx="18">
                  <c:v>13</c:v>
                </c:pt>
                <c:pt idx="19">
                  <c:v>33</c:v>
                </c:pt>
                <c:pt idx="20">
                  <c:v>2</c:v>
                </c:pt>
                <c:pt idx="2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08704512"/>
        <c:axId val="108706048"/>
      </c:barChart>
      <c:dateAx>
        <c:axId val="10870451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08706048"/>
        <c:crosses val="autoZero"/>
        <c:auto val="1"/>
        <c:lblOffset val="100"/>
        <c:baseTimeUnit val="days"/>
      </c:dateAx>
      <c:valAx>
        <c:axId val="108706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87045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ackScale"/>
          </c:pictureOptions>
          <c:cat>
            <c:numRef>
              <c:f>Tabelle1!$A$85:$A$107</c:f>
              <c:numCache>
                <c:formatCode>m/d/yyyy</c:formatCode>
                <c:ptCount val="23"/>
                <c:pt idx="0">
                  <c:v>43858</c:v>
                </c:pt>
                <c:pt idx="1">
                  <c:v>43859</c:v>
                </c:pt>
                <c:pt idx="2">
                  <c:v>43861</c:v>
                </c:pt>
                <c:pt idx="3">
                  <c:v>43864</c:v>
                </c:pt>
                <c:pt idx="4">
                  <c:v>43865</c:v>
                </c:pt>
                <c:pt idx="5">
                  <c:v>43867</c:v>
                </c:pt>
                <c:pt idx="6">
                  <c:v>43868</c:v>
                </c:pt>
                <c:pt idx="7">
                  <c:v>43872</c:v>
                </c:pt>
                <c:pt idx="8">
                  <c:v>43873</c:v>
                </c:pt>
                <c:pt idx="9">
                  <c:v>43886</c:v>
                </c:pt>
                <c:pt idx="10">
                  <c:v>43887</c:v>
                </c:pt>
                <c:pt idx="11">
                  <c:v>43888</c:v>
                </c:pt>
                <c:pt idx="12">
                  <c:v>43889</c:v>
                </c:pt>
                <c:pt idx="13">
                  <c:v>43890</c:v>
                </c:pt>
                <c:pt idx="14">
                  <c:v>43891</c:v>
                </c:pt>
                <c:pt idx="15">
                  <c:v>43892</c:v>
                </c:pt>
                <c:pt idx="16">
                  <c:v>43893</c:v>
                </c:pt>
                <c:pt idx="17">
                  <c:v>43894</c:v>
                </c:pt>
                <c:pt idx="18">
                  <c:v>43895</c:v>
                </c:pt>
                <c:pt idx="19">
                  <c:v>43896</c:v>
                </c:pt>
                <c:pt idx="20">
                  <c:v>43897</c:v>
                </c:pt>
                <c:pt idx="21">
                  <c:v>43898</c:v>
                </c:pt>
                <c:pt idx="22">
                  <c:v>43899</c:v>
                </c:pt>
              </c:numCache>
            </c:numRef>
          </c:cat>
          <c:val>
            <c:numRef>
              <c:f>Tabelle1!$B$85:$B$107</c:f>
              <c:numCache>
                <c:formatCode>General</c:formatCode>
                <c:ptCount val="23"/>
                <c:pt idx="10">
                  <c:v>3</c:v>
                </c:pt>
                <c:pt idx="11">
                  <c:v>17</c:v>
                </c:pt>
                <c:pt idx="12">
                  <c:v>33</c:v>
                </c:pt>
                <c:pt idx="13">
                  <c:v>13</c:v>
                </c:pt>
                <c:pt idx="14">
                  <c:v>16</c:v>
                </c:pt>
                <c:pt idx="15">
                  <c:v>12</c:v>
                </c:pt>
                <c:pt idx="16">
                  <c:v>18</c:v>
                </c:pt>
                <c:pt idx="17">
                  <c:v>41</c:v>
                </c:pt>
                <c:pt idx="18">
                  <c:v>51</c:v>
                </c:pt>
                <c:pt idx="19">
                  <c:v>9</c:v>
                </c:pt>
                <c:pt idx="20">
                  <c:v>10</c:v>
                </c:pt>
                <c:pt idx="21">
                  <c:v>3</c:v>
                </c:pt>
                <c:pt idx="2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10656896"/>
        <c:axId val="110662784"/>
      </c:barChart>
      <c:dateAx>
        <c:axId val="11065689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10662784"/>
        <c:crosses val="autoZero"/>
        <c:auto val="1"/>
        <c:lblOffset val="100"/>
        <c:baseTimeUnit val="days"/>
      </c:dateAx>
      <c:valAx>
        <c:axId val="1106627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06568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09.03.2020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09.03.2020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https://www.ecdc.europa.eu/en/cases-2019-ncov-eueea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https://www.ecdc.europa.eu/en/cases-2019-ncov-eueea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https://www.ecdc.europa.eu/en/cases-2019-ncov-eueea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>
                    <a:tint val="75000"/>
                  </a:prstClr>
                </a:solidFill>
              </a:rPr>
              <a:t>09 .03.2020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Update: COVID-19 National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30E5-E52B-4FF3-86B5-13F9C975F97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10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9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  <p:sldLayoutId id="2147483662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\\rki.local\daten\Projekte\RKI_nCoV-Lage\1.Lagemanagement\1.9.Intern.Kommunikation_12-IfSG\nCoV-&#220;bersicht_Cluster-KoNa.xlsx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ewebapp05.rki.local/covid19site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/>
              <a:t>Anzahl</a:t>
            </a:r>
          </a:p>
          <a:p>
            <a:r>
              <a:rPr lang="de-DE" dirty="0" smtClean="0"/>
              <a:t>Laborbestätigte </a:t>
            </a:r>
            <a:r>
              <a:rPr lang="de-DE" dirty="0"/>
              <a:t>SARS-CoV-2 </a:t>
            </a:r>
            <a:r>
              <a:rPr lang="de-DE" dirty="0" smtClean="0"/>
              <a:t>Infektionen:	</a:t>
            </a:r>
            <a:r>
              <a:rPr lang="de-DE" b="1" dirty="0" smtClean="0"/>
              <a:t>1.112</a:t>
            </a:r>
          </a:p>
          <a:p>
            <a:pPr lvl="1"/>
            <a:r>
              <a:rPr lang="de-DE" sz="1400" dirty="0" smtClean="0"/>
              <a:t>+217, 24% mehr als am Vortrag</a:t>
            </a:r>
            <a:endParaRPr lang="de-DE" sz="1400" dirty="0"/>
          </a:p>
          <a:p>
            <a:pPr>
              <a:spcBef>
                <a:spcPts val="600"/>
              </a:spcBef>
            </a:pPr>
            <a:r>
              <a:rPr lang="de-DE" dirty="0" smtClean="0"/>
              <a:t>Todesfälle: 								</a:t>
            </a:r>
            <a:r>
              <a:rPr lang="de-DE" b="1" dirty="0" smtClean="0"/>
              <a:t>0</a:t>
            </a:r>
            <a:r>
              <a:rPr lang="de-DE" dirty="0" smtClean="0"/>
              <a:t>		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Betroffene Bundesländer:				</a:t>
            </a:r>
            <a:r>
              <a:rPr lang="de-DE" b="1" dirty="0" smtClean="0"/>
              <a:t>15</a:t>
            </a:r>
            <a:r>
              <a:rPr lang="de-DE" dirty="0" smtClean="0"/>
              <a:t> </a:t>
            </a:r>
            <a:endParaRPr lang="de-DE" dirty="0"/>
          </a:p>
          <a:p>
            <a:pPr>
              <a:spcBef>
                <a:spcPts val="600"/>
              </a:spcBef>
            </a:pPr>
            <a:r>
              <a:rPr lang="de-DE" dirty="0" smtClean="0"/>
              <a:t>Betroffene Landkreise:					</a:t>
            </a:r>
            <a:r>
              <a:rPr lang="de-DE" b="1" dirty="0" smtClean="0"/>
              <a:t>198</a:t>
            </a:r>
            <a:endParaRPr lang="de-DE" dirty="0" smtClean="0"/>
          </a:p>
          <a:p>
            <a:pPr lvl="1">
              <a:spcBef>
                <a:spcPts val="600"/>
              </a:spcBef>
            </a:pPr>
            <a:r>
              <a:rPr lang="de-DE" sz="1400" dirty="0" smtClean="0"/>
              <a:t>(+19, 11% mehr als am Vortrag; ca. 1/2 aller Kommunen) </a:t>
            </a:r>
          </a:p>
          <a:p>
            <a:pPr>
              <a:spcBef>
                <a:spcPts val="600"/>
              </a:spcBef>
            </a:pPr>
            <a:endParaRPr lang="de-DE" dirty="0"/>
          </a:p>
          <a:p>
            <a:pPr marL="0" indent="0">
              <a:spcBef>
                <a:spcPts val="600"/>
              </a:spcBef>
              <a:buNone/>
            </a:pPr>
            <a:r>
              <a:rPr lang="de-DE" b="1" dirty="0"/>
              <a:t>Inzidenz </a:t>
            </a:r>
            <a:endParaRPr lang="de-DE" b="1" dirty="0" smtClean="0"/>
          </a:p>
          <a:p>
            <a:pPr>
              <a:spcBef>
                <a:spcPts val="600"/>
              </a:spcBef>
            </a:pPr>
            <a:r>
              <a:rPr lang="de-DE" dirty="0" smtClean="0"/>
              <a:t>bundesweit</a:t>
            </a:r>
            <a:r>
              <a:rPr lang="de-DE" dirty="0"/>
              <a:t>: </a:t>
            </a:r>
            <a:r>
              <a:rPr lang="de-DE" dirty="0" smtClean="0"/>
              <a:t>		 ca. </a:t>
            </a:r>
            <a:r>
              <a:rPr lang="de-DE" b="1" dirty="0" smtClean="0"/>
              <a:t>1,3 / 100.000 Einwohner </a:t>
            </a:r>
          </a:p>
          <a:p>
            <a:pPr lvl="1">
              <a:spcBef>
                <a:spcPts val="600"/>
              </a:spcBef>
            </a:pPr>
            <a:r>
              <a:rPr lang="de-DE" sz="1400" dirty="0" smtClean="0"/>
              <a:t>(Vortag 1,1/100.000)</a:t>
            </a:r>
            <a:endParaRPr lang="de-DE" dirty="0" smtClean="0"/>
          </a:p>
          <a:p>
            <a:pPr>
              <a:spcBef>
                <a:spcPts val="600"/>
              </a:spcBef>
            </a:pPr>
            <a:r>
              <a:rPr lang="de-DE" dirty="0" smtClean="0"/>
              <a:t>NRW</a:t>
            </a:r>
            <a:r>
              <a:rPr lang="de-DE" dirty="0"/>
              <a:t>:  </a:t>
            </a:r>
            <a:r>
              <a:rPr lang="de-DE" dirty="0" smtClean="0"/>
              <a:t>			ca. </a:t>
            </a:r>
            <a:r>
              <a:rPr lang="de-DE" b="1" dirty="0" smtClean="0"/>
              <a:t>2,7 / 100.000 </a:t>
            </a:r>
            <a:r>
              <a:rPr lang="de-DE" b="1" dirty="0"/>
              <a:t>Einwohner</a:t>
            </a:r>
          </a:p>
          <a:p>
            <a:pPr lvl="1">
              <a:spcBef>
                <a:spcPts val="600"/>
              </a:spcBef>
            </a:pPr>
            <a:r>
              <a:rPr lang="de-DE" dirty="0" smtClean="0"/>
              <a:t> </a:t>
            </a:r>
            <a:r>
              <a:rPr lang="de-DE" sz="1400" dirty="0" smtClean="0"/>
              <a:t>(Vortrag 2,2/100.000)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Heinsberg</a:t>
            </a:r>
            <a:r>
              <a:rPr lang="de-DE" dirty="0"/>
              <a:t>: </a:t>
            </a:r>
            <a:r>
              <a:rPr lang="de-DE" dirty="0" smtClean="0"/>
              <a:t>		 ca.	</a:t>
            </a:r>
            <a:r>
              <a:rPr lang="de-DE" b="1" dirty="0" smtClean="0"/>
              <a:t>116 / 100.000 Einwohner</a:t>
            </a:r>
          </a:p>
          <a:p>
            <a:pPr lvl="1">
              <a:spcBef>
                <a:spcPts val="600"/>
              </a:spcBef>
            </a:pPr>
            <a:r>
              <a:rPr lang="de-DE" dirty="0" smtClean="0"/>
              <a:t> </a:t>
            </a:r>
            <a:r>
              <a:rPr lang="de-DE" sz="1400" dirty="0" smtClean="0"/>
              <a:t>(Vortrag 91/ </a:t>
            </a:r>
            <a:r>
              <a:rPr lang="de-DE" sz="1400" dirty="0"/>
              <a:t>100.000 </a:t>
            </a:r>
            <a:r>
              <a:rPr lang="de-DE" sz="1400" dirty="0" smtClean="0"/>
              <a:t>Einwohner)</a:t>
            </a:r>
          </a:p>
          <a:p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/>
          </a:p>
        </p:txBody>
      </p:sp>
      <p:sp>
        <p:nvSpPr>
          <p:cNvPr id="11" name="Titel 4"/>
          <p:cNvSpPr txBox="1">
            <a:spLocks/>
          </p:cNvSpPr>
          <p:nvPr/>
        </p:nvSpPr>
        <p:spPr>
          <a:xfrm>
            <a:off x="457200" y="364667"/>
            <a:ext cx="8092592" cy="430887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 smtClean="0"/>
              <a:t>COVID-19: Fälle in Deutschland (Stand 9.3.2020, 8:00)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8038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Alter	 2 - </a:t>
            </a:r>
            <a:r>
              <a:rPr lang="de-DE" dirty="0"/>
              <a:t>91 Jahre </a:t>
            </a:r>
          </a:p>
          <a:p>
            <a:pPr lvl="1"/>
            <a:r>
              <a:rPr lang="de-DE" dirty="0" smtClean="0"/>
              <a:t>Median 41 Jahre</a:t>
            </a:r>
          </a:p>
          <a:p>
            <a:pPr lvl="1"/>
            <a:r>
              <a:rPr lang="de-DE" dirty="0" smtClean="0"/>
              <a:t>Mittelwert </a:t>
            </a:r>
            <a:r>
              <a:rPr lang="de-DE" dirty="0"/>
              <a:t>40 </a:t>
            </a:r>
            <a:r>
              <a:rPr lang="de-DE" dirty="0" smtClean="0"/>
              <a:t>Jahre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Geschlecht </a:t>
            </a:r>
            <a:r>
              <a:rPr lang="de-DE" dirty="0" smtClean="0"/>
              <a:t>bei 743Fällen bekannt</a:t>
            </a:r>
          </a:p>
          <a:p>
            <a:pPr lvl="1"/>
            <a:r>
              <a:rPr lang="de-DE" dirty="0" smtClean="0"/>
              <a:t>404 (54%) männlich</a:t>
            </a:r>
          </a:p>
          <a:p>
            <a:pPr lvl="1"/>
            <a:r>
              <a:rPr lang="de-DE" dirty="0" smtClean="0"/>
              <a:t>339 (46%) weiblich</a:t>
            </a:r>
          </a:p>
          <a:p>
            <a:pPr marL="457200" lvl="1" indent="0">
              <a:buNone/>
            </a:pPr>
            <a:endParaRPr lang="de-DE" dirty="0"/>
          </a:p>
          <a:p>
            <a:pPr marL="800100" lvl="1"/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</p:spPr>
        <p:txBody>
          <a:bodyPr/>
          <a:lstStyle/>
          <a:p>
            <a:r>
              <a:rPr lang="de-DE" dirty="0"/>
              <a:t>Alter und </a:t>
            </a:r>
            <a:r>
              <a:rPr lang="de-DE" dirty="0" smtClean="0"/>
              <a:t>Geschlecht (09.03.2020, 11:00)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79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COVID-19: Alters- und Geschlechtsverteilung  in Deutschland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233896" y="5316279"/>
            <a:ext cx="7539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Abbildung 2: Darstellung der </a:t>
            </a:r>
            <a:r>
              <a:rPr lang="de-DE" dirty="0" smtClean="0"/>
              <a:t>514 übermittelten </a:t>
            </a:r>
            <a:r>
              <a:rPr lang="de-DE" dirty="0"/>
              <a:t>COVID-19-Fälle in </a:t>
            </a:r>
            <a:r>
              <a:rPr lang="de-DE" dirty="0" smtClean="0"/>
              <a:t>Deutschland</a:t>
            </a:r>
          </a:p>
          <a:p>
            <a:r>
              <a:rPr lang="de-DE" dirty="0" smtClean="0"/>
              <a:t> </a:t>
            </a:r>
            <a:r>
              <a:rPr lang="de-DE" dirty="0"/>
              <a:t>nach Altersgruppe und Geschlecht (</a:t>
            </a:r>
            <a:r>
              <a:rPr lang="de-DE" dirty="0" smtClean="0"/>
              <a:t>09.03.2020, 11:00)</a:t>
            </a:r>
            <a:endParaRPr lang="de-DE" dirty="0"/>
          </a:p>
          <a:p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73" y="1573931"/>
            <a:ext cx="6688137" cy="271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749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Expositionsorte (Stand 09.03.2020)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12</a:t>
            </a:fld>
            <a:endParaRPr lang="de-DE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43725011"/>
              </p:ext>
            </p:extLst>
          </p:nvPr>
        </p:nvGraphicFramePr>
        <p:xfrm>
          <a:off x="999460" y="1296680"/>
          <a:ext cx="6115050" cy="2523744"/>
        </p:xfrm>
        <a:graphic>
          <a:graphicData uri="http://schemas.openxmlformats.org/drawingml/2006/table">
            <a:tbl>
              <a:tblPr firstRow="1" firstCol="1" bandRow="1"/>
              <a:tblGrid>
                <a:gridCol w="2084070"/>
                <a:gridCol w="2084070"/>
                <a:gridCol w="1946910"/>
              </a:tblGrid>
              <a:tr h="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National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372 (davon 292 </a:t>
                      </a:r>
                      <a:r>
                        <a:rPr lang="de-DE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Heinsberg)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1200150" algn="l"/>
                        </a:tabLst>
                      </a:pPr>
                      <a:r>
                        <a:rPr lang="de-DE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International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Italien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218</a:t>
                      </a:r>
                      <a:r>
                        <a:rPr lang="de-DE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(davon 136 Südtirol)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Iran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China, Hubei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hteck 9"/>
          <p:cNvSpPr/>
          <p:nvPr/>
        </p:nvSpPr>
        <p:spPr>
          <a:xfrm>
            <a:off x="829006" y="3918881"/>
            <a:ext cx="70534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Für </a:t>
            </a:r>
            <a:r>
              <a:rPr lang="de-DE" b="1" dirty="0" smtClean="0"/>
              <a:t>743 Fälle (67%) </a:t>
            </a:r>
            <a:r>
              <a:rPr lang="de-DE" dirty="0"/>
              <a:t>ist bekannt, dass sie entweder Kontakt mit einem bestätigten Fall hatten oder sich in einem Risikogebiet bzw. Gebiet mit einer großen Anzahl von Fällen aufhielten. 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Bei </a:t>
            </a:r>
            <a:r>
              <a:rPr lang="de-DE" dirty="0"/>
              <a:t>den anderen Fällen werden derzeit noch Ermittlungen durchgeführt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b="1" dirty="0" smtClean="0"/>
              <a:t>Internationale Fälle mit bekanntem Expositionsort Deutschland: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Spanien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Polen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98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4522086"/>
          </a:xfrm>
        </p:spPr>
        <p:txBody>
          <a:bodyPr>
            <a:normAutofit/>
          </a:bodyPr>
          <a:lstStyle/>
          <a:p>
            <a:r>
              <a:rPr lang="de-DE" dirty="0" smtClean="0"/>
              <a:t>Über 100 Cluster (Auswahl)</a:t>
            </a:r>
          </a:p>
          <a:p>
            <a:pPr lvl="1"/>
            <a:r>
              <a:rPr lang="de-DE" dirty="0" smtClean="0"/>
              <a:t>Bayern – Webasto</a:t>
            </a:r>
          </a:p>
          <a:p>
            <a:pPr lvl="1"/>
            <a:r>
              <a:rPr lang="de-DE" dirty="0" smtClean="0"/>
              <a:t>Bayern – </a:t>
            </a:r>
            <a:r>
              <a:rPr lang="de-DE" dirty="0" err="1" smtClean="0"/>
              <a:t>Thermo</a:t>
            </a:r>
            <a:r>
              <a:rPr lang="de-DE" dirty="0" smtClean="0"/>
              <a:t> Fischer</a:t>
            </a:r>
          </a:p>
          <a:p>
            <a:pPr lvl="1"/>
            <a:r>
              <a:rPr lang="de-DE" dirty="0" smtClean="0"/>
              <a:t>Heinsberg - Karneval</a:t>
            </a:r>
          </a:p>
          <a:p>
            <a:pPr lvl="1"/>
            <a:r>
              <a:rPr lang="de-DE" dirty="0" smtClean="0"/>
              <a:t>Freising – Ableger Karneval</a:t>
            </a:r>
          </a:p>
          <a:p>
            <a:pPr lvl="1"/>
            <a:r>
              <a:rPr lang="de-DE" dirty="0" smtClean="0"/>
              <a:t>Spanien – Teneriffa</a:t>
            </a:r>
          </a:p>
          <a:p>
            <a:pPr lvl="1"/>
            <a:r>
              <a:rPr lang="de-DE" dirty="0" smtClean="0"/>
              <a:t>Japan – </a:t>
            </a:r>
            <a:r>
              <a:rPr lang="de-DE" dirty="0" err="1" smtClean="0"/>
              <a:t>Princess</a:t>
            </a:r>
            <a:r>
              <a:rPr lang="de-DE" dirty="0" smtClean="0"/>
              <a:t> Diamond</a:t>
            </a:r>
          </a:p>
          <a:p>
            <a:pPr lvl="1"/>
            <a:r>
              <a:rPr lang="de-DE" dirty="0" smtClean="0"/>
              <a:t>Kambodscha – </a:t>
            </a:r>
            <a:r>
              <a:rPr lang="de-DE" dirty="0" err="1" smtClean="0"/>
              <a:t>Westerdam</a:t>
            </a:r>
            <a:endParaRPr lang="de-DE" dirty="0" smtClean="0"/>
          </a:p>
          <a:p>
            <a:pPr lvl="1"/>
            <a:r>
              <a:rPr lang="de-DE" dirty="0" smtClean="0"/>
              <a:t>Berlin – Berlin Großraumbüro; Club „Trompete“</a:t>
            </a:r>
          </a:p>
          <a:p>
            <a:pPr lvl="1"/>
            <a:r>
              <a:rPr lang="de-DE" dirty="0" smtClean="0"/>
              <a:t>Rückkehrer Tel Aviv: Reisegruppe (N=44) mit Kontakt zu bestätigtem COVID-19-Fall in Bethlehem</a:t>
            </a:r>
          </a:p>
          <a:p>
            <a:pPr lvl="2"/>
            <a:r>
              <a:rPr lang="de-DE" dirty="0" smtClean="0"/>
              <a:t>Von 24 bereits zurück gekehrten - 3 Symptomatisch und hospitalisiert</a:t>
            </a:r>
          </a:p>
          <a:p>
            <a:pPr lvl="2"/>
            <a:r>
              <a:rPr lang="de-DE" dirty="0" smtClean="0"/>
              <a:t>Ergebnisse von Abstrichen stehen noch aus</a:t>
            </a:r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Cluster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86625" y="5901992"/>
            <a:ext cx="749435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hlinkClick r:id="rId2" action="ppaction://hlinkfile"/>
              </a:rPr>
              <a:t>\\</a:t>
            </a:r>
            <a:r>
              <a:rPr lang="de-DE" sz="1050" dirty="0" smtClean="0">
                <a:hlinkClick r:id="rId2" action="ppaction://hlinkfile"/>
              </a:rPr>
              <a:t>rki.local\daten\Projekte\RKI_nCoV-Lage\1.Lagemanagement\1.9.Intern.Kommunikation_12-IfSG\nCoV-Übersicht_Cluster-KoNa.xlsx</a:t>
            </a:r>
            <a:endParaRPr lang="de-DE" sz="1050" dirty="0" smtClean="0"/>
          </a:p>
          <a:p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16746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>
          <a:xfrm>
            <a:off x="413791" y="1323224"/>
            <a:ext cx="8092593" cy="5302250"/>
          </a:xfrm>
        </p:spPr>
        <p:txBody>
          <a:bodyPr>
            <a:normAutofit/>
          </a:bodyPr>
          <a:lstStyle/>
          <a:p>
            <a:r>
              <a:rPr lang="de-DE" b="1" dirty="0" smtClean="0"/>
              <a:t>Amtshilfeersuchen</a:t>
            </a:r>
            <a:r>
              <a:rPr lang="de-DE" dirty="0" smtClean="0"/>
              <a:t> aus Berlin vom 07.03.2020</a:t>
            </a:r>
          </a:p>
          <a:p>
            <a:pPr marL="742950" lvl="2" indent="-342900"/>
            <a:r>
              <a:rPr lang="de-DE" dirty="0" smtClean="0"/>
              <a:t>Zwei Cluster: </a:t>
            </a:r>
            <a:r>
              <a:rPr lang="de-DE" dirty="0"/>
              <a:t>Berlin Großraumbüro; Club „Trompete</a:t>
            </a:r>
            <a:r>
              <a:rPr lang="de-DE" dirty="0" smtClean="0"/>
              <a:t>“</a:t>
            </a:r>
          </a:p>
          <a:p>
            <a:r>
              <a:rPr lang="de-DE" dirty="0" smtClean="0"/>
              <a:t>1 MA seit dem 09.03.2020 GA Mitte </a:t>
            </a:r>
          </a:p>
          <a:p>
            <a:pPr lvl="1"/>
            <a:r>
              <a:rPr lang="de-DE" dirty="0" smtClean="0"/>
              <a:t>Nadine Muller</a:t>
            </a:r>
          </a:p>
          <a:p>
            <a:r>
              <a:rPr lang="de-DE" b="1" dirty="0" smtClean="0"/>
              <a:t>Aufgaben</a:t>
            </a:r>
          </a:p>
          <a:p>
            <a:pPr lvl="1"/>
            <a:r>
              <a:rPr lang="de-DE" dirty="0" smtClean="0"/>
              <a:t>Unterstützung bei Kontaktpersonennachverfolgung  (Kontakte anrufen, Klassifizieren, Quarantäne verhängen)</a:t>
            </a:r>
          </a:p>
          <a:p>
            <a:pPr lvl="1"/>
            <a:r>
              <a:rPr lang="de-DE" dirty="0" smtClean="0"/>
              <a:t> </a:t>
            </a:r>
            <a:r>
              <a:rPr lang="de-DE" dirty="0" err="1" smtClean="0"/>
              <a:t>Lineliste</a:t>
            </a:r>
            <a:endParaRPr lang="de-DE" dirty="0" smtClean="0"/>
          </a:p>
          <a:p>
            <a:pPr marL="914400" lvl="2" indent="0">
              <a:buNone/>
            </a:pPr>
            <a:endParaRPr lang="de-DE" dirty="0" smtClean="0"/>
          </a:p>
          <a:p>
            <a:pPr lvl="2"/>
            <a:endParaRPr lang="de-DE" dirty="0" smtClean="0"/>
          </a:p>
          <a:p>
            <a:pPr lvl="1"/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Informationen aus Berlin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89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E</a:t>
            </a:r>
            <a:r>
              <a:rPr lang="de-DE" dirty="0" smtClean="0"/>
              <a:t>pidemiologischen </a:t>
            </a:r>
            <a:r>
              <a:rPr lang="de-DE" dirty="0"/>
              <a:t>Auswertungen nur noch aus </a:t>
            </a:r>
            <a:r>
              <a:rPr lang="de-DE" dirty="0" err="1" smtClean="0"/>
              <a:t>SurvNet</a:t>
            </a:r>
            <a:r>
              <a:rPr lang="de-DE" dirty="0" smtClean="0"/>
              <a:t>-Daten</a:t>
            </a:r>
          </a:p>
          <a:p>
            <a:r>
              <a:rPr lang="de-DE" dirty="0"/>
              <a:t>RKI Dashboard  </a:t>
            </a:r>
            <a:r>
              <a:rPr lang="de-DE" u="sng" dirty="0">
                <a:hlinkClick r:id="rId2"/>
              </a:rPr>
              <a:t>https://sewebapp05.rki.local/covid19site</a:t>
            </a:r>
            <a:r>
              <a:rPr lang="de-DE" u="sng" dirty="0" smtClean="0">
                <a:hlinkClick r:id="rId2"/>
              </a:rPr>
              <a:t>/</a:t>
            </a:r>
            <a:endParaRPr lang="de-DE" u="sng" dirty="0" smtClean="0"/>
          </a:p>
          <a:p>
            <a:r>
              <a:rPr lang="de-DE" dirty="0"/>
              <a:t>§ 12 IfSG </a:t>
            </a:r>
            <a:r>
              <a:rPr lang="de-DE" dirty="0" smtClean="0"/>
              <a:t>Übermittlungen nur noch Informationen </a:t>
            </a:r>
            <a:r>
              <a:rPr lang="de-DE" dirty="0"/>
              <a:t>zu </a:t>
            </a:r>
            <a:endParaRPr lang="de-DE" dirty="0" smtClean="0"/>
          </a:p>
          <a:p>
            <a:pPr lvl="1"/>
            <a:r>
              <a:rPr lang="de-DE" dirty="0" smtClean="0"/>
              <a:t>Todesfällen</a:t>
            </a:r>
          </a:p>
          <a:p>
            <a:pPr lvl="1"/>
            <a:r>
              <a:rPr lang="de-DE" dirty="0" smtClean="0"/>
              <a:t>klinisch </a:t>
            </a:r>
            <a:r>
              <a:rPr lang="de-DE" dirty="0"/>
              <a:t>schwere </a:t>
            </a:r>
            <a:r>
              <a:rPr lang="de-DE" dirty="0" smtClean="0"/>
              <a:t>Verläufe</a:t>
            </a:r>
          </a:p>
          <a:p>
            <a:pPr lvl="1"/>
            <a:r>
              <a:rPr lang="de-DE" dirty="0" smtClean="0"/>
              <a:t>besondere Cluster</a:t>
            </a:r>
          </a:p>
          <a:p>
            <a:pPr lvl="1"/>
            <a:r>
              <a:rPr lang="de-DE" dirty="0" smtClean="0"/>
              <a:t>Fälle </a:t>
            </a:r>
            <a:r>
              <a:rPr lang="de-DE" dirty="0"/>
              <a:t>mit Bedarf für Informationsweitergabe an Behörden im Ausland und internationale </a:t>
            </a:r>
            <a:r>
              <a:rPr lang="de-DE" dirty="0" smtClean="0"/>
              <a:t>Kontaktpersonennachverfolgung</a:t>
            </a:r>
          </a:p>
          <a:p>
            <a:pPr lvl="1"/>
            <a:r>
              <a:rPr lang="de-DE" dirty="0" smtClean="0"/>
              <a:t>besondere </a:t>
            </a:r>
            <a:r>
              <a:rPr lang="de-DE" dirty="0"/>
              <a:t>Maßnahmen, die ergriffen </a:t>
            </a:r>
            <a:r>
              <a:rPr lang="de-DE" dirty="0" smtClean="0"/>
              <a:t>wurden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 Vorgehen	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882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677108"/>
          </a:xfrm>
        </p:spPr>
        <p:txBody>
          <a:bodyPr/>
          <a:lstStyle/>
          <a:p>
            <a:r>
              <a:rPr lang="de-DE" dirty="0" smtClean="0"/>
              <a:t>COVID-19: Epidemiologische Kurve in Deutschland (Stand 9.3.2020, 11:00)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" y="1816100"/>
            <a:ext cx="8443913" cy="323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69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584775"/>
          </a:xfrm>
        </p:spPr>
        <p:txBody>
          <a:bodyPr/>
          <a:lstStyle/>
          <a:p>
            <a:r>
              <a:rPr lang="de-DE" dirty="0"/>
              <a:t>Kumulative Fallzahlen (bestätigte COVID-19-Fälle) seit 25.02.2020 </a:t>
            </a:r>
            <a:r>
              <a:rPr lang="de-DE" sz="1600" dirty="0"/>
              <a:t>(Datenstand jeweils 08:00)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342536658"/>
              </p:ext>
            </p:extLst>
          </p:nvPr>
        </p:nvGraphicFramePr>
        <p:xfrm>
          <a:off x="564825" y="1488272"/>
          <a:ext cx="7724173" cy="459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2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677108"/>
          </a:xfrm>
        </p:spPr>
        <p:txBody>
          <a:bodyPr/>
          <a:lstStyle/>
          <a:p>
            <a:r>
              <a:rPr lang="de-DE" dirty="0" smtClean="0"/>
              <a:t>COVID-19: Regionale Verteilung in Deutschland (Stand 09.03.2020, 15:00) 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9" name="Grafik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80" y="1759322"/>
            <a:ext cx="5849620" cy="413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8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4294967295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11" name="Titel 4"/>
          <p:cNvSpPr txBox="1">
            <a:spLocks/>
          </p:cNvSpPr>
          <p:nvPr/>
        </p:nvSpPr>
        <p:spPr>
          <a:xfrm>
            <a:off x="457200" y="364667"/>
            <a:ext cx="8092592" cy="430887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 smtClean="0"/>
              <a:t>COVID-19: Fälle in Deutschland (Stand 09.3.2020)</a:t>
            </a:r>
            <a:endParaRPr lang="de-DE" sz="2800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166256"/>
              </p:ext>
            </p:extLst>
          </p:nvPr>
        </p:nvGraphicFramePr>
        <p:xfrm>
          <a:off x="525463" y="1812897"/>
          <a:ext cx="8093074" cy="325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82"/>
                <a:gridCol w="1039420"/>
                <a:gridCol w="1076989"/>
                <a:gridCol w="751388"/>
                <a:gridCol w="150278"/>
                <a:gridCol w="1064466"/>
                <a:gridCol w="1051943"/>
                <a:gridCol w="1042551"/>
                <a:gridCol w="788957"/>
              </a:tblGrid>
              <a:tr h="774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600" u="none" strike="noStrike" dirty="0">
                          <a:effectLst/>
                        </a:rPr>
                        <a:t>Bundesland</a:t>
                      </a:r>
                      <a:endParaRPr lang="de-D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u="none" strike="noStrike">
                          <a:effectLst/>
                        </a:rPr>
                        <a:t>Fälle 09.03.2020 8:00 Uhr</a:t>
                      </a:r>
                      <a:endParaRPr lang="de-DE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u="none" strike="noStrike">
                          <a:effectLst/>
                        </a:rPr>
                        <a:t>Fälle 05.03.2020 15:00</a:t>
                      </a:r>
                      <a:endParaRPr lang="de-DE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u="none" strike="noStrike">
                          <a:effectLst/>
                        </a:rPr>
                        <a:t>Diff</a:t>
                      </a:r>
                      <a:endParaRPr lang="de-DE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 rowSpan="9">
                  <a:txBody>
                    <a:bodyPr/>
                    <a:lstStyle/>
                    <a:p>
                      <a:pPr algn="l" rtl="0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ctr"/>
                      <a:r>
                        <a:rPr lang="de-DE" sz="1600" u="none" strike="noStrike" dirty="0">
                          <a:effectLst/>
                        </a:rPr>
                        <a:t> </a:t>
                      </a:r>
                      <a:endParaRPr lang="de-D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r" fontAlgn="t"/>
                      <a:r>
                        <a:rPr lang="de-DE" sz="1800" u="none" strike="noStrike" dirty="0">
                          <a:effectLst/>
                        </a:rPr>
                        <a:t> 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de-DE" sz="1800" u="none" strike="noStrike" dirty="0">
                          <a:effectLst/>
                        </a:rPr>
                        <a:t> 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de-DE" sz="1800" u="none" strike="noStrike" dirty="0">
                          <a:effectLst/>
                        </a:rPr>
                        <a:t> 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de-DE" sz="1800" u="none" strike="noStrike" dirty="0">
                          <a:effectLst/>
                        </a:rPr>
                        <a:t> 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de-DE" sz="1800" u="none" strike="noStrike" dirty="0">
                          <a:effectLst/>
                        </a:rPr>
                        <a:t> 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de-DE" sz="1800" u="none" strike="noStrike" dirty="0">
                          <a:effectLst/>
                        </a:rPr>
                        <a:t> 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de-DE" sz="1800" u="none" strike="noStrike" dirty="0">
                          <a:effectLst/>
                        </a:rPr>
                        <a:t> 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r" fontAlgn="t"/>
                      <a:r>
                        <a:rPr lang="de-DE" sz="1800" u="none" strike="noStrike" dirty="0">
                          <a:effectLst/>
                        </a:rPr>
                        <a:t> 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600" u="none" strike="noStrike" dirty="0">
                          <a:effectLst/>
                        </a:rPr>
                        <a:t>Bundesland</a:t>
                      </a:r>
                      <a:endParaRPr lang="de-D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u="none" strike="noStrike">
                          <a:effectLst/>
                        </a:rPr>
                        <a:t>Fälle 09.03.2020 8:00 Uhr</a:t>
                      </a:r>
                      <a:endParaRPr lang="de-DE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u="none" strike="noStrike">
                          <a:effectLst/>
                        </a:rPr>
                        <a:t>Fälle 05.03.2020 15:00</a:t>
                      </a:r>
                      <a:endParaRPr lang="de-DE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600" u="none" strike="noStrike">
                          <a:effectLst/>
                        </a:rPr>
                        <a:t>Diff</a:t>
                      </a:r>
                      <a:endParaRPr lang="de-DE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</a:tr>
              <a:tr h="310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>
                          <a:effectLst/>
                        </a:rPr>
                        <a:t>BB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6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4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2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NI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33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21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12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</a:tr>
              <a:tr h="310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>
                          <a:effectLst/>
                        </a:rPr>
                        <a:t>BE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40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40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0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NW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484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398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86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</a:tr>
              <a:tr h="310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>
                          <a:effectLst/>
                        </a:rPr>
                        <a:t>BW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199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182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17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RP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19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19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0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</a:tr>
              <a:tr h="310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>
                          <a:effectLst/>
                        </a:rPr>
                        <a:t>BY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256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172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84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SH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9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9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0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</a:tr>
              <a:tr h="310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>
                          <a:effectLst/>
                        </a:rPr>
                        <a:t>HB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4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4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0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SL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5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4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1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</a:tr>
              <a:tr h="310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>
                          <a:effectLst/>
                        </a:rPr>
                        <a:t>HE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20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19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1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SN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10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7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3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</a:tr>
              <a:tr h="310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>
                          <a:effectLst/>
                        </a:rPr>
                        <a:t>HH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17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13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4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ST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0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</a:tr>
              <a:tr h="310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MV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8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>
                          <a:effectLst/>
                        </a:rPr>
                        <a:t>8</a:t>
                      </a:r>
                      <a:endParaRPr lang="de-DE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>
                          <a:effectLst/>
                        </a:rPr>
                        <a:t>0</a:t>
                      </a:r>
                      <a:endParaRPr lang="de-DE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 vMerge="1">
                  <a:txBody>
                    <a:bodyPr/>
                    <a:lstStyle/>
                    <a:p>
                      <a:pPr algn="r" fontAlgn="t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u="none" strike="noStrike" dirty="0">
                          <a:effectLst/>
                        </a:rPr>
                        <a:t>TH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DE" sz="1800" u="none" strike="noStrike" dirty="0" smtClean="0">
                          <a:effectLst/>
                        </a:rPr>
                        <a:t>2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96" marR="9396" marT="939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de-DE" sz="1800" u="none" strike="noStrike" dirty="0" smtClean="0">
                          <a:effectLst/>
                        </a:rPr>
                        <a:t>0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96" marR="9396" marT="939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7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4294967295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11" name="Titel 4"/>
          <p:cNvSpPr txBox="1">
            <a:spLocks/>
          </p:cNvSpPr>
          <p:nvPr/>
        </p:nvSpPr>
        <p:spPr>
          <a:xfrm>
            <a:off x="655982" y="602871"/>
            <a:ext cx="8092592" cy="86177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 smtClean="0"/>
              <a:t>COVID-19: Fälle in Deutschland</a:t>
            </a:r>
            <a:br>
              <a:rPr lang="de-DE" sz="2800" dirty="0" smtClean="0"/>
            </a:br>
            <a:r>
              <a:rPr lang="de-DE" sz="2800" dirty="0" smtClean="0"/>
              <a:t>(Stand 9.3.2020, 08:00)</a:t>
            </a:r>
            <a:endParaRPr lang="de-DE" sz="2800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09 .03.2020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723014" y="2103895"/>
            <a:ext cx="71594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 </a:t>
            </a:r>
            <a:r>
              <a:rPr lang="de-DE" b="1" dirty="0" smtClean="0"/>
              <a:t>Fälle </a:t>
            </a:r>
            <a:r>
              <a:rPr lang="de-DE" b="1" dirty="0"/>
              <a:t>aus </a:t>
            </a:r>
            <a:r>
              <a:rPr lang="de-DE" b="1" dirty="0" smtClean="0"/>
              <a:t>198 Landkreisen </a:t>
            </a:r>
            <a:r>
              <a:rPr lang="de-DE" b="1" dirty="0"/>
              <a:t>in 15 Bundesländern </a:t>
            </a: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A</a:t>
            </a:r>
            <a:r>
              <a:rPr lang="de-DE" b="1" dirty="0" smtClean="0"/>
              <a:t>m </a:t>
            </a:r>
            <a:r>
              <a:rPr lang="de-DE" b="1" dirty="0"/>
              <a:t>stärksten betroffenen Landkreise </a:t>
            </a:r>
            <a:endParaRPr lang="de-DE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LK </a:t>
            </a:r>
            <a:r>
              <a:rPr lang="de-DE" b="1" dirty="0"/>
              <a:t>Heinsberg </a:t>
            </a:r>
            <a:r>
              <a:rPr lang="de-DE" b="1" dirty="0" smtClean="0"/>
              <a:t>(292)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Städteregion </a:t>
            </a:r>
            <a:r>
              <a:rPr lang="de-DE" b="1" dirty="0"/>
              <a:t>Aachen </a:t>
            </a:r>
            <a:r>
              <a:rPr lang="de-DE" b="1" dirty="0" smtClean="0"/>
              <a:t>(57)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LK </a:t>
            </a:r>
            <a:r>
              <a:rPr lang="de-DE" b="1" dirty="0"/>
              <a:t>Freising </a:t>
            </a:r>
            <a:r>
              <a:rPr lang="de-DE" b="1" dirty="0" smtClean="0"/>
              <a:t>(30)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SK </a:t>
            </a:r>
            <a:r>
              <a:rPr lang="de-DE" b="1" dirty="0"/>
              <a:t>Köln </a:t>
            </a:r>
            <a:r>
              <a:rPr lang="de-DE" b="1" dirty="0" smtClean="0"/>
              <a:t>(30)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7827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Baden-Württemberg (nach Meldedatum, n=85)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7</a:t>
            </a:fld>
            <a:endParaRPr lang="de-DE" dirty="0"/>
          </a:p>
        </p:txBody>
      </p:sp>
      <p:graphicFrame>
        <p:nvGraphicFramePr>
          <p:cNvPr id="8" name="Diagramm 7"/>
          <p:cNvGraphicFramePr>
            <a:graphicFrameLocks/>
          </p:cNvGraphicFramePr>
          <p:nvPr/>
        </p:nvGraphicFramePr>
        <p:xfrm>
          <a:off x="452437" y="1285875"/>
          <a:ext cx="8239125" cy="428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71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Bayern (nach Meldedatum, n=96)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8</a:t>
            </a:fld>
            <a:endParaRPr lang="de-DE" dirty="0"/>
          </a:p>
        </p:txBody>
      </p:sp>
      <p:graphicFrame>
        <p:nvGraphicFramePr>
          <p:cNvPr id="9" name="Diagramm 8"/>
          <p:cNvGraphicFramePr>
            <a:graphicFrameLocks/>
          </p:cNvGraphicFramePr>
          <p:nvPr/>
        </p:nvGraphicFramePr>
        <p:xfrm>
          <a:off x="457199" y="1123950"/>
          <a:ext cx="8229601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160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NRW, nach </a:t>
            </a:r>
            <a:r>
              <a:rPr lang="de-DE" dirty="0"/>
              <a:t>M</a:t>
            </a:r>
            <a:r>
              <a:rPr lang="de-DE" dirty="0" smtClean="0"/>
              <a:t>eldedatum  (n=227)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09 .03.2020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Update: COVID-19 National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9</a:t>
            </a:fld>
            <a:endParaRPr lang="de-DE" dirty="0"/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909796"/>
              </p:ext>
            </p:extLst>
          </p:nvPr>
        </p:nvGraphicFramePr>
        <p:xfrm>
          <a:off x="639944" y="1168841"/>
          <a:ext cx="7412976" cy="5282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441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Bildschirmpräsentation (4:3)</PresentationFormat>
  <Paragraphs>235</Paragraphs>
  <Slides>15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Office-Design</vt:lpstr>
      <vt:lpstr>PowerPoint-Präsentation</vt:lpstr>
      <vt:lpstr>COVID-19: Epidemiologische Kurve in Deutschland (Stand 9.3.2020, 11:00)</vt:lpstr>
      <vt:lpstr>Kumulative Fallzahlen (bestätigte COVID-19-Fälle) seit 25.02.2020 (Datenstand jeweils 08:00)</vt:lpstr>
      <vt:lpstr>COVID-19: Regionale Verteilung in Deutschland (Stand 09.03.2020, 15:00) </vt:lpstr>
      <vt:lpstr>PowerPoint-Präsentation</vt:lpstr>
      <vt:lpstr>PowerPoint-Präsentation</vt:lpstr>
      <vt:lpstr>Baden-Württemberg (nach Meldedatum, n=85)</vt:lpstr>
      <vt:lpstr>Bayern (nach Meldedatum, n=96)</vt:lpstr>
      <vt:lpstr>NRW, nach Meldedatum  (n=227)</vt:lpstr>
      <vt:lpstr>Alter und Geschlecht (09.03.2020, 11:00)</vt:lpstr>
      <vt:lpstr>COVID-19: Alters- und Geschlechtsverteilung  in Deutschland</vt:lpstr>
      <vt:lpstr>Expositionsorte (Stand 09.03.2020)</vt:lpstr>
      <vt:lpstr>Cluster</vt:lpstr>
      <vt:lpstr>Informationen aus Berlin</vt:lpstr>
      <vt:lpstr>Neue Vorgehen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Rexroth, Ute</cp:lastModifiedBy>
  <cp:revision>435</cp:revision>
  <cp:lastPrinted>2020-03-09T12:02:46Z</cp:lastPrinted>
  <dcterms:created xsi:type="dcterms:W3CDTF">2015-11-02T12:29:13Z</dcterms:created>
  <dcterms:modified xsi:type="dcterms:W3CDTF">2020-03-09T12:48:17Z</dcterms:modified>
</cp:coreProperties>
</file>