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25"/>
  </p:notesMasterIdLst>
  <p:handoutMasterIdLst>
    <p:handoutMasterId r:id="rId26"/>
  </p:handoutMasterIdLst>
  <p:sldIdLst>
    <p:sldId id="443" r:id="rId2"/>
    <p:sldId id="444" r:id="rId3"/>
    <p:sldId id="445" r:id="rId4"/>
    <p:sldId id="446" r:id="rId5"/>
    <p:sldId id="447" r:id="rId6"/>
    <p:sldId id="448" r:id="rId7"/>
    <p:sldId id="449" r:id="rId8"/>
    <p:sldId id="450" r:id="rId9"/>
    <p:sldId id="428" r:id="rId10"/>
    <p:sldId id="430" r:id="rId11"/>
    <p:sldId id="431" r:id="rId12"/>
    <p:sldId id="432" r:id="rId13"/>
    <p:sldId id="435" r:id="rId14"/>
    <p:sldId id="436" r:id="rId15"/>
    <p:sldId id="437" r:id="rId16"/>
    <p:sldId id="438" r:id="rId17"/>
    <p:sldId id="433" r:id="rId18"/>
    <p:sldId id="434" r:id="rId19"/>
    <p:sldId id="439" r:id="rId20"/>
    <p:sldId id="440" r:id="rId21"/>
    <p:sldId id="442" r:id="rId22"/>
    <p:sldId id="416" r:id="rId23"/>
    <p:sldId id="427" r:id="rId24"/>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0" autoAdjust="0"/>
    <p:restoredTop sz="91650" autoAdjust="0"/>
  </p:normalViewPr>
  <p:slideViewPr>
    <p:cSldViewPr>
      <p:cViewPr>
        <p:scale>
          <a:sx n="120" d="100"/>
          <a:sy n="120" d="100"/>
        </p:scale>
        <p:origin x="-1374" y="-144"/>
      </p:cViewPr>
      <p:guideLst>
        <p:guide orient="horz" pos="4319"/>
        <p:guide pos="57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3313" cy="340210"/>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sz="quarter" idx="1"/>
          </p:nvPr>
        </p:nvSpPr>
        <p:spPr>
          <a:xfrm>
            <a:off x="5622595" y="0"/>
            <a:ext cx="4303313" cy="340210"/>
          </a:xfrm>
          <a:prstGeom prst="rect">
            <a:avLst/>
          </a:prstGeom>
        </p:spPr>
        <p:txBody>
          <a:bodyPr vert="horz" lIns="91432" tIns="45715" rIns="91432" bIns="45715" rtlCol="0"/>
          <a:lstStyle>
            <a:lvl1pPr algn="r">
              <a:defRPr sz="1200"/>
            </a:lvl1pPr>
          </a:lstStyle>
          <a:p>
            <a:fld id="{A0050C8F-7430-4065-AF7F-F6CF7E4050CF}" type="datetimeFigureOut">
              <a:rPr lang="de-DE" smtClean="0"/>
              <a:t>10.03.2020</a:t>
            </a:fld>
            <a:endParaRPr lang="de-DE"/>
          </a:p>
        </p:txBody>
      </p:sp>
      <p:sp>
        <p:nvSpPr>
          <p:cNvPr id="4" name="Fußzeilenplatzhalter 3"/>
          <p:cNvSpPr>
            <a:spLocks noGrp="1"/>
          </p:cNvSpPr>
          <p:nvPr>
            <p:ph type="ftr" sz="quarter" idx="2"/>
          </p:nvPr>
        </p:nvSpPr>
        <p:spPr>
          <a:xfrm>
            <a:off x="1" y="6456378"/>
            <a:ext cx="4303313" cy="340210"/>
          </a:xfrm>
          <a:prstGeom prst="rect">
            <a:avLst/>
          </a:prstGeom>
        </p:spPr>
        <p:txBody>
          <a:bodyPr vert="horz" lIns="91432" tIns="45715" rIns="91432"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5622595" y="6456378"/>
            <a:ext cx="4303313" cy="340210"/>
          </a:xfrm>
          <a:prstGeom prst="rect">
            <a:avLst/>
          </a:prstGeom>
        </p:spPr>
        <p:txBody>
          <a:bodyPr vert="horz" lIns="91432" tIns="45715" rIns="91432" bIns="45715" rtlCol="0" anchor="b"/>
          <a:lstStyle>
            <a:lvl1pPr algn="r">
              <a:defRPr sz="1200"/>
            </a:lvl1pPr>
          </a:lstStyle>
          <a:p>
            <a:fld id="{C214FDFF-57F4-45F7-9070-06FACBEA3A92}" type="slidenum">
              <a:rPr lang="de-DE" smtClean="0"/>
              <a:t>‹Nr.›</a:t>
            </a:fld>
            <a:endParaRPr lang="de-DE"/>
          </a:p>
        </p:txBody>
      </p:sp>
    </p:spTree>
    <p:extLst>
      <p:ext uri="{BB962C8B-B14F-4D97-AF65-F5344CB8AC3E}">
        <p14:creationId xmlns:p14="http://schemas.microsoft.com/office/powerpoint/2010/main" val="375969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125" cy="339725"/>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idx="1"/>
          </p:nvPr>
        </p:nvSpPr>
        <p:spPr>
          <a:xfrm>
            <a:off x="5622926" y="1"/>
            <a:ext cx="4303713" cy="339725"/>
          </a:xfrm>
          <a:prstGeom prst="rect">
            <a:avLst/>
          </a:prstGeom>
        </p:spPr>
        <p:txBody>
          <a:bodyPr vert="horz" lIns="91432" tIns="45715" rIns="91432" bIns="45715" rtlCol="0"/>
          <a:lstStyle>
            <a:lvl1pPr algn="r">
              <a:defRPr sz="1200"/>
            </a:lvl1pPr>
          </a:lstStyle>
          <a:p>
            <a:fld id="{5F75C241-34BA-47B5-A481-0FECBE3B4B13}" type="datetimeFigureOut">
              <a:rPr lang="de-DE" smtClean="0"/>
              <a:t>10.03.2020</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32" tIns="45715" rIns="91432" bIns="45715" rtlCol="0" anchor="ctr"/>
          <a:lstStyle/>
          <a:p>
            <a:endParaRPr lang="de-DE"/>
          </a:p>
        </p:txBody>
      </p:sp>
      <p:sp>
        <p:nvSpPr>
          <p:cNvPr id="5" name="Notizenplatzhalter 4"/>
          <p:cNvSpPr>
            <a:spLocks noGrp="1"/>
          </p:cNvSpPr>
          <p:nvPr>
            <p:ph type="body" sz="quarter" idx="3"/>
          </p:nvPr>
        </p:nvSpPr>
        <p:spPr>
          <a:xfrm>
            <a:off x="992188" y="3228976"/>
            <a:ext cx="7943850" cy="3059113"/>
          </a:xfrm>
          <a:prstGeom prst="rect">
            <a:avLst/>
          </a:prstGeom>
        </p:spPr>
        <p:txBody>
          <a:bodyPr vert="horz" lIns="91432" tIns="45715" rIns="91432" bIns="4571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364"/>
            <a:ext cx="4302125" cy="339725"/>
          </a:xfrm>
          <a:prstGeom prst="rect">
            <a:avLst/>
          </a:prstGeom>
        </p:spPr>
        <p:txBody>
          <a:bodyPr vert="horz" lIns="91432" tIns="45715" rIns="91432"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5622926" y="6456364"/>
            <a:ext cx="4303713" cy="339725"/>
          </a:xfrm>
          <a:prstGeom prst="rect">
            <a:avLst/>
          </a:prstGeom>
        </p:spPr>
        <p:txBody>
          <a:bodyPr vert="horz" lIns="91432" tIns="45715" rIns="91432" bIns="45715" rtlCol="0" anchor="b"/>
          <a:lstStyle>
            <a:lvl1pPr algn="r">
              <a:defRPr sz="1200"/>
            </a:lvl1pPr>
          </a:lstStyle>
          <a:p>
            <a:fld id="{5D94784D-ACB2-4C06-BA24-2437C87E0754}" type="slidenum">
              <a:rPr lang="de-DE" smtClean="0"/>
              <a:t>‹Nr.›</a:t>
            </a:fld>
            <a:endParaRPr lang="de-DE"/>
          </a:p>
        </p:txBody>
      </p:sp>
    </p:spTree>
    <p:extLst>
      <p:ext uri="{BB962C8B-B14F-4D97-AF65-F5344CB8AC3E}">
        <p14:creationId xmlns:p14="http://schemas.microsoft.com/office/powerpoint/2010/main" val="4331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1084039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356493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356493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215954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146126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14</a:t>
            </a:fld>
            <a:endParaRPr lang="de-DE">
              <a:solidFill>
                <a:prstClr val="black"/>
              </a:solidFill>
            </a:endParaRPr>
          </a:p>
        </p:txBody>
      </p:sp>
    </p:spTree>
    <p:extLst>
      <p:ext uri="{BB962C8B-B14F-4D97-AF65-F5344CB8AC3E}">
        <p14:creationId xmlns:p14="http://schemas.microsoft.com/office/powerpoint/2010/main" val="1461266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http://opendatadpc.maps.arcgis.com/apps/opsdashboard/index.html#/dae18c330e8e4093bb090ab0aa2b4892</a:t>
            </a:r>
          </a:p>
          <a:p>
            <a:r>
              <a:rPr lang="de-DE" dirty="0" smtClean="0"/>
              <a:t>https://en.wikipedia.org/wiki/2020_coronavirus_outbreak_in_Italy </a:t>
            </a:r>
          </a:p>
          <a:p>
            <a:r>
              <a:rPr lang="de-DE" smtClean="0"/>
              <a:t>https://de.wikipedia.org/wiki/COVID-19-Epidemie_in_Italien</a:t>
            </a:r>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Wiki: https://fr.wikipedia.org/wiki/%C3%89pid%C3%A9mie_de_maladie_%C3%A0_coronavirus_de_2020_en_France#cite_note-74 </a:t>
            </a:r>
          </a:p>
          <a:p>
            <a:r>
              <a:rPr lang="de-DE" dirty="0" err="1" smtClean="0"/>
              <a:t>Santé</a:t>
            </a:r>
            <a:r>
              <a:rPr lang="de-DE" dirty="0" smtClean="0"/>
              <a:t> </a:t>
            </a:r>
            <a:r>
              <a:rPr lang="de-DE" dirty="0" err="1" smtClean="0"/>
              <a:t>publique</a:t>
            </a:r>
            <a:r>
              <a:rPr lang="de-DE" dirty="0" smtClean="0"/>
              <a:t> </a:t>
            </a:r>
            <a:r>
              <a:rPr lang="de-DE" dirty="0" err="1" smtClean="0"/>
              <a:t>france</a:t>
            </a:r>
            <a:r>
              <a:rPr lang="de-DE" dirty="0" smtClean="0"/>
              <a:t>: https://www.santepubliquefrance.fr/maladies-et-traumatismes/maladies-et-infections-respiratoires/infection-a-coronavirus/articles/infection-au-nouveau-coronavirus-sars-cov-2-covid-19-france-et-monde</a:t>
            </a:r>
          </a:p>
          <a:p>
            <a:r>
              <a:rPr lang="de-DE" dirty="0" smtClean="0"/>
              <a:t>The </a:t>
            </a:r>
            <a:r>
              <a:rPr lang="de-DE" dirty="0" err="1" smtClean="0"/>
              <a:t>Local</a:t>
            </a:r>
            <a:r>
              <a:rPr lang="de-DE" dirty="0" smtClean="0"/>
              <a:t>: https://www.thelocal.fr/20200303/map-which-regions-in-france-are-most-affected-by-coronavirus</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676608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Wiki: https://fr.wikipedia.org/wiki/%C3%89pid%C3%A9mie_de_maladie_%C3%A0_coronavirus_de_2020_en_France#cite_note-74 </a:t>
            </a:r>
          </a:p>
          <a:p>
            <a:r>
              <a:rPr lang="de-DE" dirty="0" smtClean="0"/>
              <a:t>https://www.europe1.fr/sante/en-direct-coronavirus-suivez-levolution-de-la-situation-samedi-29-fevrier-3952347</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Washington: https://www.doh.wa.gov/Emergencies/Coronavirus </a:t>
            </a:r>
          </a:p>
          <a:p>
            <a:r>
              <a:rPr lang="de-DE" dirty="0" smtClean="0"/>
              <a:t>New York Times: https://www.nytimes.com/interactive/2020/us/coronavirus-us-cases.html?te=1&amp;nl=morning-briefing&amp;emc=edit_MBE_p_20200304&amp;section=topNews&amp;campaign_id=51&amp;instance_id=16467&amp;segment_id=21847&amp;user_id=8b34d155cf5705931cf039f3134dd7b4&amp;regi_id=110526642tion=topNews </a:t>
            </a:r>
          </a:p>
          <a:p>
            <a:r>
              <a:rPr lang="de-DE" dirty="0" smtClean="0"/>
              <a:t>US CDC:</a:t>
            </a:r>
            <a:r>
              <a:rPr lang="de-DE" baseline="0" dirty="0" smtClean="0"/>
              <a:t> https://www.cdc.gov/coronavirus/2019-ncov/cases-in-us.html </a:t>
            </a:r>
          </a:p>
          <a:p>
            <a:r>
              <a:rPr lang="de-DE" baseline="0" dirty="0" smtClean="0"/>
              <a:t>Beschreibung der Fälle in </a:t>
            </a:r>
            <a:r>
              <a:rPr lang="de-DE" baseline="0" dirty="0" err="1" smtClean="0"/>
              <a:t>Seatllt+King</a:t>
            </a:r>
            <a:r>
              <a:rPr lang="de-DE" baseline="0" dirty="0" smtClean="0"/>
              <a:t> </a:t>
            </a:r>
            <a:r>
              <a:rPr lang="de-DE" baseline="0" dirty="0" err="1" smtClean="0"/>
              <a:t>county</a:t>
            </a:r>
            <a:r>
              <a:rPr lang="de-DE" baseline="0" dirty="0" smtClean="0"/>
              <a:t>: https://publichealthinsider.com/2020/03/04/state-and-local-officials-announce-new-recommendations-to-reduce-risk-of-spread-of-covid-19/  </a:t>
            </a:r>
          </a:p>
          <a:p>
            <a:r>
              <a:rPr lang="de-DE" baseline="0" dirty="0" smtClean="0"/>
              <a:t>Kalifornien: https://www.cdph.ca.gov/Programs/CID/DCDC/Pages/Immunization/ncov2019.aspx</a:t>
            </a:r>
          </a:p>
          <a:p>
            <a:r>
              <a:rPr lang="de-DE" baseline="0" dirty="0" smtClean="0"/>
              <a:t>Oregon: https://www.oregon.gov/oha/PH/DISEASESCONDITIONS/DISEASESAZ/Pages/emerging-respiratory-infections.aspx</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growth_2020-03-04</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67660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Provinzen</a:t>
            </a:r>
            <a:r>
              <a:rPr lang="de-DE" baseline="0" dirty="0" smtClean="0"/>
              <a:t> in China mit einer Inzidenz &gt;1 plus Tianjin</a:t>
            </a:r>
            <a:endParaRPr lang="de-DE" dirty="0" smtClean="0"/>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&gt;250 Fällen</a:t>
            </a:r>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&gt;5 und &lt;50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281791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159549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r>
              <a:rPr lang="de-DE" smtClean="0"/>
              <a:t>Bild durch Klicken auf Symbol hinzufügen</a:t>
            </a:r>
            <a:endParaRPr lang="de-DE"/>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t>10.03.2020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t>10.03.2020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18AB66-73C6-482C-A963-78CAF95DF4BE}" type="datetimeFigureOut">
              <a:rPr lang="de-DE" smtClean="0"/>
              <a:t>10.03.2020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t>10.03.2020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t>10.03.2020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94861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t>10.03.2020</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straitstimes.com/asia/east-asia/coronavirus-south-korea-reports-516-new-cases-bringing-total-to-5328" TargetMode="External"/><Relationship Id="rId3" Type="http://schemas.openxmlformats.org/officeDocument/2006/relationships/hyperlink" Target="https://www.tagesschau.de/ausland/corona-ausland-situation-101.html" TargetMode="External"/><Relationship Id="rId7" Type="http://schemas.openxmlformats.org/officeDocument/2006/relationships/hyperlink" Target="https://www.bbc.com/news/world-asia-51733145"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edition.cnn.com/2020/03/02/asia/coronavirus-drive-through-south-korea-hnk-intl/index.html" TargetMode="External"/><Relationship Id="rId5" Type="http://schemas.openxmlformats.org/officeDocument/2006/relationships/hyperlink" Target="https://www.channelnewsasia.com/news/asia/covid19-south-korea-new-cases-deaths-coronavirus-gyeongsan-12503880" TargetMode="External"/><Relationship Id="rId4" Type="http://schemas.openxmlformats.org/officeDocument/2006/relationships/hyperlink" Target="https://www.nytimes.com/2020/03/09/opinion/coronavirus-south-korea-church.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vac-lshtm.shinyapps.io/ncov_track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en.wikipedia.org/wiki/2020_coronavirus_outbreak_in_Japan" TargetMode="External"/><Relationship Id="rId4" Type="http://schemas.openxmlformats.org/officeDocument/2006/relationships/hyperlink" Target="https://www.nippon.com/en/japan-data/h00657/coronavirus-cases-in-japan-by-prefecture.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japantimes.co.jp/news/2020/02/28/national/hokkaido-emergency-coronavirus/" TargetMode="External"/><Relationship Id="rId3" Type="http://schemas.openxmlformats.org/officeDocument/2006/relationships/hyperlink" Target="https://www3.nhk.or.jp/nhkworld/en/news/20200310_11/" TargetMode="External"/><Relationship Id="rId7" Type="http://schemas.openxmlformats.org/officeDocument/2006/relationships/hyperlink" Target="https://www.handelsblatt.com/politik/international/coronavirus-die-harten-massnahmen-in-suedkorea-und-japan-haben-einen-hohen-preis/25604192.html?ticket=ST-2284203-gGqzrdEe7vNX5Sp1c5pc-ap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nippon.com/en/japan-data/h00657/coronavirus-cases-in-japan-by-prefecture.html" TargetMode="External"/><Relationship Id="rId5" Type="http://schemas.openxmlformats.org/officeDocument/2006/relationships/hyperlink" Target="https://www.welt.de/vermischtes/live205334991/Wegen-Coronavirus-Suedkorea-droht-Japan-mit-Vergeltungsmassnahmen.html" TargetMode="External"/><Relationship Id="rId4" Type="http://schemas.openxmlformats.org/officeDocument/2006/relationships/hyperlink" Target="https://mainichi.jp/english/articles/20200305/p2a/00m/0fp/011000c" TargetMode="External"/><Relationship Id="rId9" Type="http://schemas.openxmlformats.org/officeDocument/2006/relationships/hyperlink" Target="https://en.wikipedia.org/wiki/2020_coronavirus_outbreak_in_Japa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en.wikipedia.org/wiki/2020_coronavirus_outbreak_in_Iran"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hyperlink" Target="https://www.wsj.com/articles/iran-mobilizes-300-000-people-and-deploys-drones-and-water-cannon-to-halt-the-spread-of-coronavirus-11583157765" TargetMode="External"/><Relationship Id="rId3" Type="http://schemas.openxmlformats.org/officeDocument/2006/relationships/hyperlink" Target="https://www.aljazeera.com/news/2020/03/italy-coronavirus-toll-soars-north-sealed-live-updates-200308235426110.html" TargetMode="External"/><Relationship Id="rId7" Type="http://schemas.openxmlformats.org/officeDocument/2006/relationships/hyperlink" Target="https://www.bbc.com/news/world-middle-east-5176056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bbc.com/news/world-middle-east-51642926" TargetMode="External"/><Relationship Id="rId5" Type="http://schemas.openxmlformats.org/officeDocument/2006/relationships/hyperlink" Target="https://www.rnz.co.nz/news/world/410931/coronavirus-iran-temporarily-frees-54-000-prisoners-to-combat-spread" TargetMode="External"/><Relationship Id="rId4" Type="http://schemas.openxmlformats.org/officeDocument/2006/relationships/hyperlink" Target="https://www.fr.de/panorama/coronavirus-iran-belegt-horten-masken-vorraeten-todesstrafe-zr-13559208.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kr/board/board.es?mid=a30402000000&amp;bid=0030"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n.wikipedia.org/wiki/2020_coronavirus_outbreak_in_South_Kore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80928"/>
            <a:ext cx="8424936" cy="404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10. März </a:t>
            </a:r>
            <a:r>
              <a:rPr lang="de-DE" sz="2400" dirty="0">
                <a:latin typeface="ScalaSansPro-Bold" pitchFamily="50" charset="0"/>
              </a:rPr>
              <a:t>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3" name="Tabelle 2"/>
          <p:cNvGraphicFramePr>
            <a:graphicFrameLocks noGrp="1"/>
          </p:cNvGraphicFramePr>
          <p:nvPr>
            <p:extLst>
              <p:ext uri="{D42A27DB-BD31-4B8C-83A1-F6EECF244321}">
                <p14:modId xmlns:p14="http://schemas.microsoft.com/office/powerpoint/2010/main" val="2947861852"/>
              </p:ext>
            </p:extLst>
          </p:nvPr>
        </p:nvGraphicFramePr>
        <p:xfrm>
          <a:off x="336259" y="1124744"/>
          <a:ext cx="8327465" cy="1388656"/>
        </p:xfrm>
        <a:graphic>
          <a:graphicData uri="http://schemas.openxmlformats.org/drawingml/2006/table">
            <a:tbl>
              <a:tblPr firstRow="1" firstCol="1" bandRow="1">
                <a:tableStyleId>{3B4B98B0-60AC-42C2-AFA5-B58CD77FA1E5}</a:tableStyleId>
              </a:tblPr>
              <a:tblGrid>
                <a:gridCol w="1298050"/>
                <a:gridCol w="771891"/>
                <a:gridCol w="1102908"/>
                <a:gridCol w="1100017"/>
                <a:gridCol w="1100017"/>
                <a:gridCol w="961251"/>
                <a:gridCol w="1059544"/>
                <a:gridCol w="933787"/>
              </a:tblGrid>
              <a:tr h="633671">
                <a:tc>
                  <a:txBody>
                    <a:bodyPr/>
                    <a:lstStyle/>
                    <a:p>
                      <a:pPr algn="ctr">
                        <a:lnSpc>
                          <a:spcPct val="115000"/>
                        </a:lnSpc>
                        <a:spcAft>
                          <a:spcPts val="0"/>
                        </a:spcAft>
                      </a:pPr>
                      <a:r>
                        <a:rPr lang="de-DE" sz="1400" dirty="0">
                          <a:effectLst/>
                        </a:rPr>
                        <a:t> </a:t>
                      </a:r>
                      <a:endParaRPr lang="de-DE"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Sterbe-quote</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a:effectLst/>
                        </a:rPr>
                        <a:t>Weltweit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+4.172</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114.186</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solidFill>
                            <a:schemeClr val="tx1"/>
                          </a:solidFill>
                          <a:effectLst/>
                          <a:latin typeface="Calibri"/>
                          <a:ea typeface="Calibri"/>
                          <a:cs typeface="Times New Roman"/>
                        </a:rPr>
                        <a:t>5.750</a:t>
                      </a:r>
                      <a:endParaRPr lang="de-DE"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solidFill>
                            <a:schemeClr val="tx1"/>
                          </a:solidFill>
                          <a:effectLst/>
                          <a:latin typeface="Calibri"/>
                          <a:ea typeface="Calibri"/>
                          <a:cs typeface="Times New Roman"/>
                        </a:rPr>
                        <a:t>62.225</a:t>
                      </a:r>
                      <a:endParaRPr lang="de-DE"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+351</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4.179</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3,7%</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smtClean="0">
                          <a:effectLst/>
                        </a:rPr>
                        <a:t>China</a:t>
                      </a:r>
                    </a:p>
                    <a:p>
                      <a:pPr algn="ctr">
                        <a:lnSpc>
                          <a:spcPct val="115000"/>
                        </a:lnSpc>
                        <a:spcAft>
                          <a:spcPts val="0"/>
                        </a:spcAft>
                      </a:pPr>
                      <a:r>
                        <a:rPr lang="de-DE" sz="1100" b="1" dirty="0" smtClean="0">
                          <a:effectLst/>
                          <a:latin typeface="Calibri"/>
                          <a:ea typeface="Calibri"/>
                          <a:cs typeface="Times New Roman"/>
                        </a:rPr>
                        <a:t>(inkl.</a:t>
                      </a:r>
                      <a:r>
                        <a:rPr lang="de-DE" sz="1100" b="1" baseline="0" dirty="0" smtClean="0">
                          <a:effectLst/>
                          <a:latin typeface="Calibri"/>
                          <a:ea typeface="Calibri"/>
                          <a:cs typeface="Times New Roman"/>
                        </a:rPr>
                        <a:t> </a:t>
                      </a:r>
                      <a:r>
                        <a:rPr lang="de-DE" sz="1100" b="1" dirty="0" smtClean="0">
                          <a:effectLst/>
                          <a:latin typeface="Calibri"/>
                          <a:ea typeface="Calibri"/>
                          <a:cs typeface="Times New Roman"/>
                        </a:rPr>
                        <a:t>HK, Macau)</a:t>
                      </a:r>
                      <a:endParaRPr lang="de-DE"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80.880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solidFill>
                            <a:schemeClr val="tx1"/>
                          </a:solidFill>
                          <a:effectLst/>
                          <a:latin typeface="+mn-lt"/>
                          <a:ea typeface="Calibri"/>
                          <a:cs typeface="Times New Roman"/>
                        </a:rPr>
                        <a:t>4.800</a:t>
                      </a:r>
                      <a:endParaRPr lang="de-DE" sz="1400" b="1" dirty="0">
                        <a:solidFill>
                          <a:schemeClr val="tx1"/>
                        </a:solidFill>
                        <a:effectLst/>
                        <a:latin typeface="+mn-lt"/>
                        <a:ea typeface="Calibri"/>
                        <a:cs typeface="Times New Roman"/>
                      </a:endParaRPr>
                    </a:p>
                  </a:txBody>
                  <a:tcPr marL="68580" marR="68580" marT="0" marB="0"/>
                </a:tc>
                <a:tc>
                  <a:txBody>
                    <a:bodyPr/>
                    <a:lstStyle/>
                    <a:p>
                      <a:pPr algn="ctr">
                        <a:lnSpc>
                          <a:spcPct val="115000"/>
                        </a:lnSpc>
                        <a:spcAft>
                          <a:spcPts val="0"/>
                        </a:spcAft>
                      </a:pPr>
                      <a:r>
                        <a:rPr lang="de-DE" sz="1400" b="1" dirty="0" smtClean="0">
                          <a:solidFill>
                            <a:schemeClr val="tx1"/>
                          </a:solidFill>
                          <a:effectLst/>
                          <a:latin typeface="Calibri"/>
                          <a:ea typeface="Calibri"/>
                          <a:cs typeface="Times New Roman"/>
                        </a:rPr>
                        <a:t>59.962</a:t>
                      </a:r>
                      <a:endParaRPr lang="de-DE"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+17</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3.138</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3,9%</a:t>
                      </a:r>
                      <a:endParaRPr lang="de-DE" sz="1400" b="1" dirty="0">
                        <a:effectLst/>
                        <a:latin typeface="Calibri"/>
                        <a:ea typeface="Calibri"/>
                        <a:cs typeface="Times New Roman"/>
                      </a:endParaRPr>
                    </a:p>
                  </a:txBody>
                  <a:tcPr marL="68580" marR="68580" marT="0" marB="0"/>
                </a:tc>
              </a:tr>
            </a:tbl>
          </a:graphicData>
        </a:graphic>
      </p:graphicFrame>
      <p:sp>
        <p:nvSpPr>
          <p:cNvPr id="10" name="Textfeld 9"/>
          <p:cNvSpPr txBox="1"/>
          <p:nvPr/>
        </p:nvSpPr>
        <p:spPr>
          <a:xfrm>
            <a:off x="5724128" y="6550223"/>
            <a:ext cx="3240360" cy="246221"/>
          </a:xfrm>
          <a:prstGeom prst="rect">
            <a:avLst/>
          </a:prstGeom>
          <a:noFill/>
        </p:spPr>
        <p:txBody>
          <a:bodyPr wrap="square" rtlCol="0">
            <a:spAutoFit/>
          </a:bodyPr>
          <a:lstStyle/>
          <a:p>
            <a:pPr algn="r"/>
            <a:r>
              <a:rPr lang="de-DE" sz="1000" b="1" i="1" dirty="0" smtClean="0">
                <a:solidFill>
                  <a:prstClr val="black"/>
                </a:solidFill>
              </a:rPr>
              <a:t>ECDC ; </a:t>
            </a:r>
            <a:r>
              <a:rPr lang="de-DE" sz="1000" b="1" i="1" dirty="0">
                <a:solidFill>
                  <a:prstClr val="black"/>
                </a:solidFill>
              </a:rPr>
              <a:t>Stand </a:t>
            </a:r>
            <a:r>
              <a:rPr lang="de-DE" sz="1000" b="1" i="1" dirty="0" smtClean="0">
                <a:solidFill>
                  <a:prstClr val="black"/>
                </a:solidFill>
              </a:rPr>
              <a:t>09.03.2020</a:t>
            </a:r>
            <a:endParaRPr lang="de-DE" sz="1000" b="1" i="1" dirty="0">
              <a:solidFill>
                <a:prstClr val="black"/>
              </a:solidFill>
            </a:endParaRPr>
          </a:p>
        </p:txBody>
      </p:sp>
    </p:spTree>
    <p:extLst>
      <p:ext uri="{BB962C8B-B14F-4D97-AF65-F5344CB8AC3E}">
        <p14:creationId xmlns:p14="http://schemas.microsoft.com/office/powerpoint/2010/main" val="2676603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012160" y="6371658"/>
            <a:ext cx="2808312" cy="369332"/>
          </a:xfrm>
          <a:prstGeom prst="rect">
            <a:avLst/>
          </a:prstGeom>
          <a:noFill/>
        </p:spPr>
        <p:txBody>
          <a:bodyPr wrap="square" rtlCol="0">
            <a:spAutoFit/>
          </a:bodyPr>
          <a:lstStyle/>
          <a:p>
            <a:r>
              <a:rPr lang="de-DE" dirty="0" smtClean="0">
                <a:solidFill>
                  <a:prstClr val="black"/>
                </a:solidFill>
              </a:rPr>
              <a:t>Stand: 09.03, Quelle, KCDC</a:t>
            </a:r>
            <a:endParaRPr lang="de-DE"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94" y="711636"/>
            <a:ext cx="8221613" cy="563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5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940064" y="6372036"/>
            <a:ext cx="2736392" cy="369332"/>
          </a:xfrm>
          <a:prstGeom prst="rect">
            <a:avLst/>
          </a:prstGeom>
          <a:noFill/>
        </p:spPr>
        <p:txBody>
          <a:bodyPr wrap="square" rtlCol="0">
            <a:spAutoFit/>
          </a:bodyPr>
          <a:lstStyle/>
          <a:p>
            <a:r>
              <a:rPr lang="de-DE" dirty="0" smtClean="0">
                <a:solidFill>
                  <a:prstClr val="black"/>
                </a:solidFill>
              </a:rPr>
              <a:t>Stand: 09.03., Quelle, KCDC</a:t>
            </a:r>
            <a:endParaRPr lang="de-DE"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 y="712800"/>
            <a:ext cx="8222400" cy="564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74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460800" y="1267200"/>
            <a:ext cx="8208912" cy="4606389"/>
          </a:xfrm>
          <a:prstGeom prst="rect">
            <a:avLst/>
          </a:prstGeom>
          <a:noFill/>
        </p:spPr>
        <p:txBody>
          <a:bodyPr wrap="square" rtlCol="0">
            <a:spAutoFit/>
          </a:bodyPr>
          <a:lstStyle/>
          <a:p>
            <a:pPr>
              <a:spcAft>
                <a:spcPts val="200"/>
              </a:spcAft>
            </a:pPr>
            <a:r>
              <a:rPr lang="de-DE" sz="2000" b="1" dirty="0">
                <a:solidFill>
                  <a:prstClr val="black"/>
                </a:solidFill>
              </a:rPr>
              <a:t>Maßnahmen (</a:t>
            </a:r>
            <a:r>
              <a:rPr lang="de-DE" sz="2000" b="1" dirty="0">
                <a:solidFill>
                  <a:srgbClr val="FF0000"/>
                </a:solidFill>
              </a:rPr>
              <a:t>keine Änderung</a:t>
            </a:r>
            <a:r>
              <a:rPr lang="de-DE" sz="2000" b="1" dirty="0">
                <a:solidFill>
                  <a:prstClr val="black"/>
                </a:solidFill>
              </a:rPr>
              <a:t>)</a:t>
            </a:r>
            <a:endParaRPr lang="de-DE" sz="2000" dirty="0">
              <a:solidFill>
                <a:prstClr val="black"/>
              </a:solidFill>
            </a:endParaRPr>
          </a:p>
          <a:p>
            <a:pPr marL="342900" indent="-342900">
              <a:spcAft>
                <a:spcPts val="200"/>
              </a:spcAft>
              <a:buFont typeface="Arial" panose="020B0604020202020204" pitchFamily="34" charset="0"/>
              <a:buChar char="•"/>
            </a:pPr>
            <a:r>
              <a:rPr lang="en-US" sz="2000" dirty="0">
                <a:solidFill>
                  <a:prstClr val="black"/>
                </a:solidFill>
              </a:rPr>
              <a:t>c</a:t>
            </a:r>
            <a:r>
              <a:rPr lang="en-US" sz="2000" dirty="0" smtClean="0">
                <a:solidFill>
                  <a:prstClr val="black"/>
                </a:solidFill>
              </a:rPr>
              <a:t>a. 196.000 </a:t>
            </a:r>
            <a:r>
              <a:rPr lang="en-US" sz="2000" dirty="0" err="1" smtClean="0">
                <a:solidFill>
                  <a:prstClr val="black"/>
                </a:solidFill>
              </a:rPr>
              <a:t>Personen</a:t>
            </a:r>
            <a:r>
              <a:rPr lang="en-US" sz="2000" dirty="0" smtClean="0">
                <a:solidFill>
                  <a:prstClr val="black"/>
                </a:solidFill>
              </a:rPr>
              <a:t> auf SARS-CoV-2 </a:t>
            </a:r>
            <a:r>
              <a:rPr lang="en-US" sz="2000" dirty="0" err="1" smtClean="0">
                <a:solidFill>
                  <a:prstClr val="black"/>
                </a:solidFill>
              </a:rPr>
              <a:t>getestet</a:t>
            </a:r>
            <a:r>
              <a:rPr lang="en-US" sz="2000" dirty="0" smtClean="0">
                <a:solidFill>
                  <a:prstClr val="black"/>
                </a:solidFill>
              </a:rPr>
              <a:t> </a:t>
            </a:r>
            <a:r>
              <a:rPr lang="en-US" sz="2000" dirty="0" err="1" smtClean="0">
                <a:solidFill>
                  <a:prstClr val="black"/>
                </a:solidFill>
              </a:rPr>
              <a:t>worden</a:t>
            </a:r>
            <a:endParaRPr lang="en-US" sz="2000" dirty="0" smtClean="0">
              <a:solidFill>
                <a:prstClr val="black"/>
              </a:solidFill>
            </a:endParaRPr>
          </a:p>
          <a:p>
            <a:pPr marL="342900" indent="-342900">
              <a:spcAft>
                <a:spcPts val="200"/>
              </a:spcAft>
              <a:buFont typeface="Arial" panose="020B0604020202020204" pitchFamily="34" charset="0"/>
              <a:buChar char="•"/>
            </a:pPr>
            <a:r>
              <a:rPr lang="en-US" sz="2000" dirty="0" err="1" smtClean="0">
                <a:solidFill>
                  <a:prstClr val="black"/>
                </a:solidFill>
              </a:rPr>
              <a:t>Neue</a:t>
            </a:r>
            <a:r>
              <a:rPr lang="en-US" sz="2000" dirty="0" smtClean="0">
                <a:solidFill>
                  <a:prstClr val="black"/>
                </a:solidFill>
              </a:rPr>
              <a:t> “special care zone” in </a:t>
            </a:r>
            <a:r>
              <a:rPr lang="en-US" sz="2000" dirty="0" err="1" smtClean="0">
                <a:solidFill>
                  <a:prstClr val="black"/>
                </a:solidFill>
              </a:rPr>
              <a:t>Gyeongsan</a:t>
            </a:r>
            <a:r>
              <a:rPr lang="en-US" sz="2000" dirty="0" smtClean="0">
                <a:solidFill>
                  <a:prstClr val="black"/>
                </a:solidFill>
              </a:rPr>
              <a:t>:  </a:t>
            </a:r>
            <a:r>
              <a:rPr lang="en-US" sz="2000" dirty="0" err="1" smtClean="0">
                <a:solidFill>
                  <a:prstClr val="black"/>
                </a:solidFill>
              </a:rPr>
              <a:t>Priorisierung</a:t>
            </a:r>
            <a:r>
              <a:rPr lang="en-US" sz="2000" dirty="0" smtClean="0">
                <a:solidFill>
                  <a:prstClr val="black"/>
                </a:solidFill>
              </a:rPr>
              <a:t> von </a:t>
            </a:r>
            <a:r>
              <a:rPr lang="en-US" sz="2000" dirty="0" err="1" smtClean="0">
                <a:solidFill>
                  <a:prstClr val="black"/>
                </a:solidFill>
              </a:rPr>
              <a:t>Resourzen</a:t>
            </a:r>
            <a:r>
              <a:rPr lang="en-US" sz="2000" dirty="0" smtClean="0">
                <a:solidFill>
                  <a:prstClr val="black"/>
                </a:solidFill>
              </a:rPr>
              <a:t> (</a:t>
            </a:r>
            <a:r>
              <a:rPr lang="en-US" sz="2000" dirty="0" err="1" smtClean="0">
                <a:solidFill>
                  <a:prstClr val="black"/>
                </a:solidFill>
              </a:rPr>
              <a:t>z.B</a:t>
            </a:r>
            <a:r>
              <a:rPr lang="en-US" sz="2000" dirty="0" smtClean="0">
                <a:solidFill>
                  <a:prstClr val="black"/>
                </a:solidFill>
              </a:rPr>
              <a:t>. </a:t>
            </a:r>
            <a:r>
              <a:rPr lang="en-US" sz="2000" dirty="0" err="1" smtClean="0">
                <a:solidFill>
                  <a:prstClr val="black"/>
                </a:solidFill>
              </a:rPr>
              <a:t>Masken</a:t>
            </a:r>
            <a:r>
              <a:rPr lang="en-US" sz="2000" dirty="0" smtClean="0">
                <a:solidFill>
                  <a:prstClr val="black"/>
                </a:solidFill>
              </a:rPr>
              <a:t>) </a:t>
            </a:r>
            <a:r>
              <a:rPr lang="en-US" sz="2000" dirty="0" err="1" smtClean="0">
                <a:solidFill>
                  <a:prstClr val="black"/>
                </a:solidFill>
              </a:rPr>
              <a:t>sowie</a:t>
            </a:r>
            <a:r>
              <a:rPr lang="en-US" sz="2000" dirty="0" smtClean="0">
                <a:solidFill>
                  <a:prstClr val="black"/>
                </a:solidFill>
              </a:rPr>
              <a:t> </a:t>
            </a:r>
            <a:r>
              <a:rPr lang="en-US" sz="2000" dirty="0" err="1" smtClean="0">
                <a:solidFill>
                  <a:prstClr val="black"/>
                </a:solidFill>
              </a:rPr>
              <a:t>Reisewarnungen</a:t>
            </a:r>
            <a:r>
              <a:rPr lang="en-US" sz="2000" dirty="0" smtClean="0">
                <a:solidFill>
                  <a:prstClr val="black"/>
                </a:solidFill>
              </a:rPr>
              <a:t> </a:t>
            </a:r>
          </a:p>
          <a:p>
            <a:pPr marL="342900" indent="-342900">
              <a:spcAft>
                <a:spcPts val="200"/>
              </a:spcAft>
              <a:buFont typeface="Arial" panose="020B0604020202020204" pitchFamily="34" charset="0"/>
              <a:buChar char="•"/>
            </a:pPr>
            <a:r>
              <a:rPr lang="en-US" sz="2000" dirty="0" smtClean="0">
                <a:solidFill>
                  <a:prstClr val="black"/>
                </a:solidFill>
              </a:rPr>
              <a:t>Initiative von der </a:t>
            </a:r>
            <a:r>
              <a:rPr lang="en-US" sz="2000" dirty="0" err="1" smtClean="0">
                <a:solidFill>
                  <a:prstClr val="black"/>
                </a:solidFill>
              </a:rPr>
              <a:t>Regierung</a:t>
            </a:r>
            <a:r>
              <a:rPr lang="en-US" sz="2000" dirty="0" smtClean="0">
                <a:solidFill>
                  <a:prstClr val="black"/>
                </a:solidFill>
              </a:rPr>
              <a:t>: “Alerts” auf </a:t>
            </a:r>
            <a:r>
              <a:rPr lang="en-US" sz="2000" dirty="0" err="1" smtClean="0">
                <a:solidFill>
                  <a:prstClr val="black"/>
                </a:solidFill>
              </a:rPr>
              <a:t>Handys</a:t>
            </a:r>
            <a:r>
              <a:rPr lang="en-US" sz="2000" dirty="0" smtClean="0">
                <a:solidFill>
                  <a:prstClr val="black"/>
                </a:solidFill>
              </a:rPr>
              <a:t> </a:t>
            </a:r>
            <a:r>
              <a:rPr lang="en-US" sz="2000" dirty="0" err="1" smtClean="0">
                <a:solidFill>
                  <a:prstClr val="black"/>
                </a:solidFill>
              </a:rPr>
              <a:t>geschickt</a:t>
            </a:r>
            <a:r>
              <a:rPr lang="en-US" sz="2000" dirty="0" smtClean="0">
                <a:solidFill>
                  <a:prstClr val="black"/>
                </a:solidFill>
              </a:rPr>
              <a:t>, die </a:t>
            </a:r>
            <a:r>
              <a:rPr lang="en-US" sz="2000" dirty="0" err="1" smtClean="0">
                <a:solidFill>
                  <a:prstClr val="black"/>
                </a:solidFill>
              </a:rPr>
              <a:t>über</a:t>
            </a:r>
            <a:r>
              <a:rPr lang="en-US" sz="2000" dirty="0" smtClean="0">
                <a:solidFill>
                  <a:prstClr val="black"/>
                </a:solidFill>
              </a:rPr>
              <a:t> </a:t>
            </a:r>
            <a:r>
              <a:rPr lang="en-US" sz="2000" dirty="0" err="1" smtClean="0">
                <a:solidFill>
                  <a:prstClr val="black"/>
                </a:solidFill>
              </a:rPr>
              <a:t>bestätigte</a:t>
            </a:r>
            <a:r>
              <a:rPr lang="en-US" sz="2000" dirty="0" smtClean="0">
                <a:solidFill>
                  <a:prstClr val="black"/>
                </a:solidFill>
              </a:rPr>
              <a:t> </a:t>
            </a:r>
            <a:r>
              <a:rPr lang="en-US" sz="2000" dirty="0" err="1" smtClean="0">
                <a:solidFill>
                  <a:prstClr val="black"/>
                </a:solidFill>
              </a:rPr>
              <a:t>Fälle</a:t>
            </a:r>
            <a:r>
              <a:rPr lang="en-US" sz="2000" dirty="0" smtClean="0">
                <a:solidFill>
                  <a:prstClr val="black"/>
                </a:solidFill>
              </a:rPr>
              <a:t> </a:t>
            </a:r>
            <a:r>
              <a:rPr lang="en-US" sz="2000" dirty="0" err="1" smtClean="0">
                <a:solidFill>
                  <a:prstClr val="black"/>
                </a:solidFill>
              </a:rPr>
              <a:t>informieren</a:t>
            </a:r>
            <a:r>
              <a:rPr lang="en-US" sz="2000" dirty="0" smtClean="0">
                <a:solidFill>
                  <a:prstClr val="black"/>
                </a:solidFill>
              </a:rPr>
              <a:t> (</a:t>
            </a:r>
            <a:r>
              <a:rPr lang="en-US" sz="2000" dirty="0" err="1" smtClean="0">
                <a:solidFill>
                  <a:prstClr val="black"/>
                </a:solidFill>
              </a:rPr>
              <a:t>z.B</a:t>
            </a:r>
            <a:r>
              <a:rPr lang="en-US" sz="2000" dirty="0" smtClean="0">
                <a:solidFill>
                  <a:prstClr val="black"/>
                </a:solidFill>
              </a:rPr>
              <a:t>. </a:t>
            </a:r>
            <a:r>
              <a:rPr lang="en-US" sz="2000" dirty="0" err="1" smtClean="0">
                <a:solidFill>
                  <a:prstClr val="black"/>
                </a:solidFill>
              </a:rPr>
              <a:t>Standorte</a:t>
            </a:r>
            <a:r>
              <a:rPr lang="en-US" sz="2000" dirty="0" smtClean="0">
                <a:solidFill>
                  <a:prstClr val="black"/>
                </a:solidFill>
              </a:rPr>
              <a:t>)</a:t>
            </a:r>
          </a:p>
          <a:p>
            <a:pPr marL="342900" indent="-342900">
              <a:spcAft>
                <a:spcPts val="200"/>
              </a:spcAft>
              <a:buFont typeface="Arial" panose="020B0604020202020204" pitchFamily="34" charset="0"/>
              <a:buChar char="•"/>
            </a:pPr>
            <a:r>
              <a:rPr lang="en-US" sz="2000" dirty="0" smtClean="0">
                <a:solidFill>
                  <a:prstClr val="black"/>
                </a:solidFill>
              </a:rPr>
              <a:t>Drive-Through </a:t>
            </a:r>
            <a:r>
              <a:rPr lang="en-US" sz="2000" dirty="0" err="1" smtClean="0">
                <a:solidFill>
                  <a:prstClr val="black"/>
                </a:solidFill>
              </a:rPr>
              <a:t>Stationen</a:t>
            </a:r>
            <a:r>
              <a:rPr lang="en-US" sz="2000" dirty="0" smtClean="0">
                <a:solidFill>
                  <a:prstClr val="black"/>
                </a:solidFill>
              </a:rPr>
              <a:t> Testing</a:t>
            </a:r>
            <a:endParaRPr lang="en-US" sz="2000" dirty="0">
              <a:solidFill>
                <a:prstClr val="black"/>
              </a:solidFill>
            </a:endParaRPr>
          </a:p>
          <a:p>
            <a:pPr marL="342900" indent="-342900">
              <a:spcAft>
                <a:spcPts val="200"/>
              </a:spcAft>
              <a:buFont typeface="Arial" panose="020B0604020202020204" pitchFamily="34" charset="0"/>
              <a:buChar char="•"/>
            </a:pPr>
            <a:r>
              <a:rPr lang="en-US" sz="2000" dirty="0" smtClean="0">
                <a:solidFill>
                  <a:prstClr val="black"/>
                </a:solidFill>
              </a:rPr>
              <a:t>Der </a:t>
            </a:r>
            <a:r>
              <a:rPr lang="en-US" sz="2000" dirty="0" err="1" smtClean="0">
                <a:solidFill>
                  <a:prstClr val="black"/>
                </a:solidFill>
              </a:rPr>
              <a:t>Präsident</a:t>
            </a:r>
            <a:r>
              <a:rPr lang="en-US" sz="2000" dirty="0" smtClean="0">
                <a:solidFill>
                  <a:prstClr val="black"/>
                </a:solidFill>
              </a:rPr>
              <a:t> hat die </a:t>
            </a:r>
            <a:r>
              <a:rPr lang="en-US" sz="2000" dirty="0" err="1" smtClean="0">
                <a:solidFill>
                  <a:prstClr val="black"/>
                </a:solidFill>
              </a:rPr>
              <a:t>höchste</a:t>
            </a:r>
            <a:r>
              <a:rPr lang="en-US" sz="2000" dirty="0" smtClean="0">
                <a:solidFill>
                  <a:prstClr val="black"/>
                </a:solidFill>
              </a:rPr>
              <a:t> </a:t>
            </a:r>
            <a:r>
              <a:rPr lang="en-US" sz="2000" dirty="0" err="1" smtClean="0">
                <a:solidFill>
                  <a:prstClr val="black"/>
                </a:solidFill>
              </a:rPr>
              <a:t>Krisenalarmstufe</a:t>
            </a:r>
            <a:r>
              <a:rPr lang="en-US" sz="2000" dirty="0" smtClean="0">
                <a:solidFill>
                  <a:prstClr val="black"/>
                </a:solidFill>
              </a:rPr>
              <a:t> </a:t>
            </a:r>
            <a:r>
              <a:rPr lang="en-US" sz="2000" dirty="0" err="1" smtClean="0">
                <a:solidFill>
                  <a:prstClr val="black"/>
                </a:solidFill>
              </a:rPr>
              <a:t>ausgerufen</a:t>
            </a:r>
            <a:endParaRPr lang="en-US" sz="2000" dirty="0" smtClean="0">
              <a:solidFill>
                <a:prstClr val="black"/>
              </a:solidFill>
            </a:endParaRPr>
          </a:p>
          <a:p>
            <a:pPr marL="342900" indent="-342900">
              <a:spcAft>
                <a:spcPts val="200"/>
              </a:spcAft>
              <a:buFont typeface="Arial" panose="020B0604020202020204" pitchFamily="34" charset="0"/>
              <a:buChar char="•"/>
            </a:pPr>
            <a:r>
              <a:rPr lang="de-DE" sz="2000" dirty="0" smtClean="0">
                <a:solidFill>
                  <a:prstClr val="black"/>
                </a:solidFill>
              </a:rPr>
              <a:t>Mehrere Länder haben Einreiseverbote und Reisebeschränkungen für Reisende aus Südkorea verhängt</a:t>
            </a:r>
          </a:p>
          <a:p>
            <a:pPr marL="342900" indent="-342900">
              <a:spcAft>
                <a:spcPts val="200"/>
              </a:spcAft>
              <a:buFont typeface="Arial" panose="020B0604020202020204" pitchFamily="34" charset="0"/>
              <a:buChar char="•"/>
            </a:pPr>
            <a:r>
              <a:rPr lang="de-DE" sz="2000" dirty="0" smtClean="0">
                <a:solidFill>
                  <a:prstClr val="black"/>
                </a:solidFill>
              </a:rPr>
              <a:t>Mehrere Bildungseinrichtungen , Schulen und Kitas sind vorübergehend geschlossen</a:t>
            </a:r>
          </a:p>
          <a:p>
            <a:pPr marL="342900" indent="-342900">
              <a:spcAft>
                <a:spcPts val="200"/>
              </a:spcAft>
              <a:buFont typeface="Arial" panose="020B0604020202020204" pitchFamily="34" charset="0"/>
              <a:buChar char="•"/>
            </a:pPr>
            <a:r>
              <a:rPr lang="de-DE" sz="2000" dirty="0" smtClean="0">
                <a:solidFill>
                  <a:prstClr val="black"/>
                </a:solidFill>
              </a:rPr>
              <a:t>Export von Gesichtsmasken verboten und Kauf auf 2 Stück pro Woche beschränkt</a:t>
            </a:r>
            <a:endParaRPr lang="de-DE" sz="1600" dirty="0" smtClean="0">
              <a:solidFill>
                <a:prstClr val="black"/>
              </a:solidFill>
            </a:endParaRPr>
          </a:p>
        </p:txBody>
      </p:sp>
      <p:sp>
        <p:nvSpPr>
          <p:cNvPr id="3" name="Textfeld 2"/>
          <p:cNvSpPr txBox="1"/>
          <p:nvPr/>
        </p:nvSpPr>
        <p:spPr>
          <a:xfrm>
            <a:off x="15184" y="5950676"/>
            <a:ext cx="7992888" cy="954107"/>
          </a:xfrm>
          <a:prstGeom prst="rect">
            <a:avLst/>
          </a:prstGeom>
          <a:noFill/>
        </p:spPr>
        <p:txBody>
          <a:bodyPr wrap="square" rtlCol="0">
            <a:spAutoFit/>
          </a:bodyPr>
          <a:lstStyle/>
          <a:p>
            <a:r>
              <a:rPr lang="de-DE" sz="800" dirty="0" smtClean="0">
                <a:solidFill>
                  <a:prstClr val="black"/>
                </a:solidFill>
              </a:rPr>
              <a:t>Quellen</a:t>
            </a:r>
            <a:r>
              <a:rPr lang="de-DE" sz="800" dirty="0">
                <a:solidFill>
                  <a:prstClr val="black"/>
                </a:solidFill>
              </a:rPr>
              <a:t>: </a:t>
            </a:r>
            <a:endParaRPr lang="de-DE" sz="800" dirty="0" smtClean="0">
              <a:solidFill>
                <a:prstClr val="black"/>
              </a:solidFill>
            </a:endParaRPr>
          </a:p>
          <a:p>
            <a:r>
              <a:rPr lang="de-DE" sz="800" dirty="0">
                <a:solidFill>
                  <a:prstClr val="black"/>
                </a:solidFill>
              </a:rPr>
              <a:t>Tagesschau: </a:t>
            </a:r>
            <a:r>
              <a:rPr lang="de-DE" sz="800" dirty="0">
                <a:solidFill>
                  <a:prstClr val="black"/>
                </a:solidFill>
                <a:hlinkClick r:id="rId3"/>
              </a:rPr>
              <a:t>https://</a:t>
            </a:r>
            <a:r>
              <a:rPr lang="de-DE" sz="800" dirty="0" smtClean="0">
                <a:solidFill>
                  <a:prstClr val="black"/>
                </a:solidFill>
                <a:hlinkClick r:id="rId3"/>
              </a:rPr>
              <a:t>www.tagesschau.de/ausland/corona-ausland-situation-101.html</a:t>
            </a:r>
            <a:endParaRPr lang="de-DE" sz="800" dirty="0" smtClean="0">
              <a:solidFill>
                <a:prstClr val="black"/>
              </a:solidFill>
            </a:endParaRPr>
          </a:p>
          <a:p>
            <a:r>
              <a:rPr lang="de-DE" sz="800" dirty="0" smtClean="0">
                <a:solidFill>
                  <a:prstClr val="black"/>
                </a:solidFill>
              </a:rPr>
              <a:t>New </a:t>
            </a:r>
            <a:r>
              <a:rPr lang="de-DE" sz="800" dirty="0">
                <a:solidFill>
                  <a:prstClr val="black"/>
                </a:solidFill>
              </a:rPr>
              <a:t>York Times: </a:t>
            </a:r>
            <a:r>
              <a:rPr lang="de-DE" sz="800" dirty="0">
                <a:solidFill>
                  <a:prstClr val="black"/>
                </a:solidFill>
                <a:hlinkClick r:id="rId4"/>
              </a:rPr>
              <a:t>https://</a:t>
            </a:r>
            <a:r>
              <a:rPr lang="de-DE" sz="800" dirty="0" smtClean="0">
                <a:solidFill>
                  <a:prstClr val="black"/>
                </a:solidFill>
                <a:hlinkClick r:id="rId4"/>
              </a:rPr>
              <a:t>www.nytimes.com/2020/03/09/opinion/coronavirus-south-korea-church.html</a:t>
            </a:r>
            <a:endParaRPr lang="de-DE" sz="800" dirty="0">
              <a:solidFill>
                <a:prstClr val="black"/>
              </a:solidFill>
            </a:endParaRPr>
          </a:p>
          <a:p>
            <a:r>
              <a:rPr lang="de-DE" sz="800" dirty="0" smtClean="0">
                <a:solidFill>
                  <a:prstClr val="black"/>
                </a:solidFill>
              </a:rPr>
              <a:t>Channel </a:t>
            </a:r>
            <a:r>
              <a:rPr lang="de-DE" sz="800" dirty="0">
                <a:solidFill>
                  <a:prstClr val="black"/>
                </a:solidFill>
              </a:rPr>
              <a:t>News </a:t>
            </a:r>
            <a:r>
              <a:rPr lang="de-DE" sz="800" dirty="0" err="1">
                <a:solidFill>
                  <a:prstClr val="black"/>
                </a:solidFill>
              </a:rPr>
              <a:t>Asia</a:t>
            </a:r>
            <a:r>
              <a:rPr lang="de-DE" sz="800" dirty="0">
                <a:solidFill>
                  <a:prstClr val="black"/>
                </a:solidFill>
              </a:rPr>
              <a:t>: </a:t>
            </a:r>
            <a:r>
              <a:rPr lang="de-DE" sz="800" dirty="0">
                <a:solidFill>
                  <a:prstClr val="black"/>
                </a:solidFill>
                <a:hlinkClick r:id="rId5"/>
              </a:rPr>
              <a:t>https://</a:t>
            </a:r>
            <a:r>
              <a:rPr lang="de-DE" sz="800" dirty="0" smtClean="0">
                <a:solidFill>
                  <a:prstClr val="black"/>
                </a:solidFill>
                <a:hlinkClick r:id="rId5"/>
              </a:rPr>
              <a:t>www.channelnewsasia.com/news/asia/covid19-south-korea-new-cases-deaths-coronavirus-gyeongsan-12503880</a:t>
            </a:r>
            <a:endParaRPr lang="de-DE" sz="800" dirty="0" smtClean="0">
              <a:solidFill>
                <a:prstClr val="black"/>
              </a:solidFill>
            </a:endParaRPr>
          </a:p>
          <a:p>
            <a:r>
              <a:rPr lang="de-DE" sz="800" dirty="0" smtClean="0">
                <a:solidFill>
                  <a:prstClr val="black"/>
                </a:solidFill>
              </a:rPr>
              <a:t>CNN</a:t>
            </a:r>
            <a:r>
              <a:rPr lang="de-DE" sz="800" dirty="0">
                <a:solidFill>
                  <a:prstClr val="black"/>
                </a:solidFill>
              </a:rPr>
              <a:t>: </a:t>
            </a:r>
            <a:r>
              <a:rPr lang="de-DE" sz="800" dirty="0">
                <a:solidFill>
                  <a:prstClr val="black"/>
                </a:solidFill>
                <a:hlinkClick r:id="rId6"/>
              </a:rPr>
              <a:t>https://</a:t>
            </a:r>
            <a:r>
              <a:rPr lang="de-DE" sz="800" dirty="0" smtClean="0">
                <a:solidFill>
                  <a:prstClr val="black"/>
                </a:solidFill>
                <a:hlinkClick r:id="rId6"/>
              </a:rPr>
              <a:t>edition.cnn.com/2020/03/02/asia/coronavirus-drive-through-south-korea-hnk-intl/index.html</a:t>
            </a:r>
            <a:endParaRPr lang="de-DE" sz="800" dirty="0" smtClean="0">
              <a:solidFill>
                <a:prstClr val="black"/>
              </a:solidFill>
            </a:endParaRPr>
          </a:p>
          <a:p>
            <a:r>
              <a:rPr lang="de-DE" sz="800" dirty="0" smtClean="0">
                <a:solidFill>
                  <a:prstClr val="black"/>
                </a:solidFill>
              </a:rPr>
              <a:t>BBC News: </a:t>
            </a:r>
            <a:r>
              <a:rPr lang="de-DE" sz="800" dirty="0" smtClean="0">
                <a:solidFill>
                  <a:prstClr val="black"/>
                </a:solidFill>
                <a:hlinkClick r:id="rId7"/>
              </a:rPr>
              <a:t>https</a:t>
            </a:r>
            <a:r>
              <a:rPr lang="de-DE" sz="800" dirty="0">
                <a:solidFill>
                  <a:prstClr val="black"/>
                </a:solidFill>
                <a:hlinkClick r:id="rId7"/>
              </a:rPr>
              <a:t>://</a:t>
            </a:r>
            <a:r>
              <a:rPr lang="de-DE" sz="800" dirty="0" smtClean="0">
                <a:solidFill>
                  <a:prstClr val="black"/>
                </a:solidFill>
                <a:hlinkClick r:id="rId7"/>
              </a:rPr>
              <a:t>www.bbc.com/news/world-asia-51733145</a:t>
            </a:r>
            <a:endParaRPr lang="de-DE" sz="800" dirty="0" smtClean="0">
              <a:solidFill>
                <a:prstClr val="black"/>
              </a:solidFill>
            </a:endParaRPr>
          </a:p>
          <a:p>
            <a:r>
              <a:rPr lang="de-DE" sz="800" dirty="0" err="1" smtClean="0">
                <a:solidFill>
                  <a:prstClr val="black"/>
                </a:solidFill>
              </a:rPr>
              <a:t>Straits</a:t>
            </a:r>
            <a:r>
              <a:rPr lang="de-DE" sz="800" dirty="0" smtClean="0">
                <a:solidFill>
                  <a:prstClr val="black"/>
                </a:solidFill>
              </a:rPr>
              <a:t> </a:t>
            </a:r>
            <a:r>
              <a:rPr lang="de-DE" sz="800" dirty="0">
                <a:solidFill>
                  <a:prstClr val="black"/>
                </a:solidFill>
              </a:rPr>
              <a:t>Times: </a:t>
            </a:r>
            <a:r>
              <a:rPr lang="de-DE" sz="800" dirty="0">
                <a:solidFill>
                  <a:prstClr val="black"/>
                </a:solidFill>
                <a:hlinkClick r:id="rId8"/>
              </a:rPr>
              <a:t>https://</a:t>
            </a:r>
            <a:r>
              <a:rPr lang="de-DE" sz="800" dirty="0" smtClean="0">
                <a:solidFill>
                  <a:prstClr val="black"/>
                </a:solidFill>
                <a:hlinkClick r:id="rId8"/>
              </a:rPr>
              <a:t>www.straitstimes.com/asia/east-asia/coronavirus-south-korea-reports-516-new-cases-bringing-total-to-5328</a:t>
            </a:r>
            <a:endParaRPr lang="de-DE" sz="800" dirty="0" smtClean="0">
              <a:solidFill>
                <a:prstClr val="black"/>
              </a:solidFill>
            </a:endParaRPr>
          </a:p>
        </p:txBody>
      </p:sp>
      <p:sp>
        <p:nvSpPr>
          <p:cNvPr id="6"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7" name="Gerade Verbindung 6"/>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20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539551" y="1268759"/>
            <a:ext cx="8208911" cy="1296146"/>
          </a:xfrm>
          <a:prstGeom prst="rect">
            <a:avLst/>
          </a:prstGeom>
        </p:spPr>
        <p:txBody>
          <a:bodyPr>
            <a:noAutofit/>
          </a:bodyPr>
          <a:lstStyle/>
          <a:p>
            <a:pPr>
              <a:spcBef>
                <a:spcPts val="0"/>
              </a:spcBef>
              <a:spcAft>
                <a:spcPts val="400"/>
              </a:spcAft>
              <a:buClrTx/>
              <a:buFont typeface="Arial" panose="020B0604020202020204" pitchFamily="34" charset="0"/>
              <a:buChar char="•"/>
            </a:pPr>
            <a:r>
              <a:rPr lang="de-DE" sz="2000" b="1" dirty="0" smtClean="0"/>
              <a:t>522 (+25),  Todesfälle 7 (+0), Sterbequote 1,3% </a:t>
            </a:r>
            <a:r>
              <a:rPr lang="de-DE" sz="1400" dirty="0" smtClean="0"/>
              <a:t>(BNO News: Stand 10.03., 0700)</a:t>
            </a:r>
          </a:p>
          <a:p>
            <a:pPr>
              <a:spcBef>
                <a:spcPts val="0"/>
              </a:spcBef>
              <a:spcAft>
                <a:spcPts val="400"/>
              </a:spcAft>
              <a:buClrTx/>
              <a:buFont typeface="Arial" panose="020B0604020202020204" pitchFamily="34" charset="0"/>
              <a:buChar char="•"/>
            </a:pPr>
            <a:r>
              <a:rPr lang="de-DE" sz="2000" dirty="0" smtClean="0"/>
              <a:t>Mehrheit der Fälle auf </a:t>
            </a:r>
            <a:r>
              <a:rPr lang="de-DE" sz="2000" b="1" dirty="0" err="1" smtClean="0"/>
              <a:t>Hokkaido</a:t>
            </a:r>
            <a:r>
              <a:rPr lang="de-DE" sz="2000" dirty="0" smtClean="0"/>
              <a:t> (n=108), gefolgt von </a:t>
            </a:r>
            <a:r>
              <a:rPr lang="de-DE" sz="2000" b="1" dirty="0" err="1"/>
              <a:t>Aichi</a:t>
            </a:r>
            <a:r>
              <a:rPr lang="de-DE" sz="2000" dirty="0"/>
              <a:t> (</a:t>
            </a:r>
            <a:r>
              <a:rPr lang="de-DE" sz="2000" dirty="0" smtClean="0"/>
              <a:t>n=80 </a:t>
            </a:r>
            <a:r>
              <a:rPr lang="de-DE" sz="2000" dirty="0"/>
              <a:t>) </a:t>
            </a:r>
            <a:r>
              <a:rPr lang="de-DE" sz="2000" b="1" dirty="0" smtClean="0"/>
              <a:t>Tokyo</a:t>
            </a:r>
            <a:r>
              <a:rPr lang="de-DE" sz="2000" dirty="0" smtClean="0"/>
              <a:t> (n=64), </a:t>
            </a:r>
            <a:r>
              <a:rPr lang="de-DE" sz="2000" b="1" dirty="0" smtClean="0"/>
              <a:t>Osaka </a:t>
            </a:r>
            <a:r>
              <a:rPr lang="de-DE" sz="2000" dirty="0" smtClean="0"/>
              <a:t>(n=55) und </a:t>
            </a:r>
            <a:r>
              <a:rPr lang="de-DE" sz="2000" b="1" dirty="0" err="1" smtClean="0"/>
              <a:t>Kanagawa</a:t>
            </a:r>
            <a:r>
              <a:rPr lang="de-DE" sz="2000" dirty="0" smtClean="0"/>
              <a:t> (n=42) </a:t>
            </a:r>
            <a:r>
              <a:rPr lang="de-DE" sz="1400" dirty="0" smtClean="0"/>
              <a:t>(Stand 09.03)</a:t>
            </a:r>
          </a:p>
          <a:p>
            <a:pPr>
              <a:spcBef>
                <a:spcPts val="0"/>
              </a:spcBef>
              <a:spcAft>
                <a:spcPts val="200"/>
              </a:spcAft>
              <a:buClrTx/>
              <a:buFont typeface="Arial" panose="020B0604020202020204" pitchFamily="34" charset="0"/>
              <a:buChar char="•"/>
            </a:pPr>
            <a:r>
              <a:rPr lang="de-DE" sz="2000" dirty="0" smtClean="0"/>
              <a:t>Todesfälle : </a:t>
            </a:r>
            <a:r>
              <a:rPr lang="de-DE" sz="2000" dirty="0" err="1" smtClean="0"/>
              <a:t>Hokkaido</a:t>
            </a:r>
            <a:r>
              <a:rPr lang="de-DE" sz="2000" dirty="0" smtClean="0"/>
              <a:t> (</a:t>
            </a:r>
            <a:r>
              <a:rPr lang="de-DE" sz="2000" dirty="0"/>
              <a:t>3</a:t>
            </a:r>
            <a:r>
              <a:rPr lang="de-DE" sz="2000" dirty="0" smtClean="0"/>
              <a:t>), </a:t>
            </a:r>
            <a:r>
              <a:rPr lang="de-DE" sz="2000" dirty="0" err="1" smtClean="0"/>
              <a:t>Kanagawa</a:t>
            </a:r>
            <a:r>
              <a:rPr lang="de-DE" sz="2000" dirty="0" smtClean="0"/>
              <a:t> (1), Tokyo (1), </a:t>
            </a:r>
            <a:r>
              <a:rPr lang="de-DE" sz="2000" dirty="0" err="1" smtClean="0"/>
              <a:t>Wakamaya</a:t>
            </a:r>
            <a:r>
              <a:rPr lang="de-DE" sz="2000" dirty="0" smtClean="0"/>
              <a:t> (1), </a:t>
            </a:r>
            <a:r>
              <a:rPr lang="de-DE" sz="2000" dirty="0" err="1" smtClean="0"/>
              <a:t>Aichi</a:t>
            </a:r>
            <a:r>
              <a:rPr lang="de-DE" sz="2000" dirty="0" smtClean="0"/>
              <a:t> (1)</a:t>
            </a:r>
          </a:p>
          <a:p>
            <a:pPr lvl="1">
              <a:spcBef>
                <a:spcPts val="0"/>
              </a:spcBef>
              <a:spcAft>
                <a:spcPts val="200"/>
              </a:spcAft>
            </a:pPr>
            <a:endParaRPr lang="de-DE" sz="2000" dirty="0"/>
          </a:p>
          <a:p>
            <a:pPr>
              <a:spcBef>
                <a:spcPts val="0"/>
              </a:spcBef>
              <a:spcAft>
                <a:spcPts val="200"/>
              </a:spcAft>
              <a:buClrTx/>
              <a:buFont typeface="Arial" panose="020B0604020202020204" pitchFamily="34" charset="0"/>
              <a:buChar char="•"/>
            </a:pPr>
            <a:endParaRPr lang="de-DE" sz="2000" dirty="0"/>
          </a:p>
          <a:p>
            <a:pPr marL="0" indent="0">
              <a:spcBef>
                <a:spcPts val="0"/>
              </a:spcBef>
              <a:spcAft>
                <a:spcPts val="200"/>
              </a:spcAft>
              <a:buClrTx/>
              <a:buNone/>
            </a:pPr>
            <a:endParaRPr lang="de-DE" sz="2000" dirty="0"/>
          </a:p>
        </p:txBody>
      </p:sp>
      <p:sp>
        <p:nvSpPr>
          <p:cNvPr id="17" name="Textfeld 16"/>
          <p:cNvSpPr txBox="1"/>
          <p:nvPr/>
        </p:nvSpPr>
        <p:spPr>
          <a:xfrm>
            <a:off x="6971" y="6165304"/>
            <a:ext cx="5795754" cy="707886"/>
          </a:xfrm>
          <a:prstGeom prst="rect">
            <a:avLst/>
          </a:prstGeom>
          <a:noFill/>
        </p:spPr>
        <p:txBody>
          <a:bodyPr wrap="square" rtlCol="0">
            <a:spAutoFit/>
          </a:bodyPr>
          <a:lstStyle/>
          <a:p>
            <a:r>
              <a:rPr lang="de-DE" sz="1000" dirty="0" smtClean="0">
                <a:solidFill>
                  <a:prstClr val="black"/>
                </a:solidFill>
              </a:rPr>
              <a:t>Quellen:</a:t>
            </a:r>
          </a:p>
          <a:p>
            <a:r>
              <a:rPr lang="de-DE" sz="1000" dirty="0">
                <a:solidFill>
                  <a:prstClr val="black"/>
                </a:solidFill>
              </a:rPr>
              <a:t>LSHTM: </a:t>
            </a:r>
            <a:r>
              <a:rPr lang="de-DE" sz="1000" dirty="0">
                <a:solidFill>
                  <a:prstClr val="black"/>
                </a:solidFill>
                <a:hlinkClick r:id="rId3"/>
              </a:rPr>
              <a:t>https://vac-lshtm.shinyapps.io/ncov_tracker</a:t>
            </a:r>
            <a:r>
              <a:rPr lang="de-DE" sz="1000" dirty="0" smtClean="0">
                <a:solidFill>
                  <a:prstClr val="black"/>
                </a:solidFill>
                <a:hlinkClick r:id="rId3"/>
              </a:rPr>
              <a:t>/</a:t>
            </a:r>
            <a:endParaRPr lang="de-DE" sz="1000" dirty="0" smtClean="0">
              <a:solidFill>
                <a:prstClr val="black"/>
              </a:solidFill>
            </a:endParaRPr>
          </a:p>
          <a:p>
            <a:r>
              <a:rPr lang="de-DE" sz="1000" dirty="0" smtClean="0">
                <a:solidFill>
                  <a:prstClr val="black"/>
                </a:solidFill>
              </a:rPr>
              <a:t>Nippon</a:t>
            </a:r>
            <a:r>
              <a:rPr lang="de-DE" sz="1000" dirty="0">
                <a:solidFill>
                  <a:prstClr val="black"/>
                </a:solidFill>
              </a:rPr>
              <a:t>: </a:t>
            </a:r>
            <a:r>
              <a:rPr lang="de-DE" sz="1000" dirty="0">
                <a:solidFill>
                  <a:prstClr val="black"/>
                </a:solidFill>
                <a:hlinkClick r:id="rId4"/>
              </a:rPr>
              <a:t>https://</a:t>
            </a:r>
            <a:r>
              <a:rPr lang="de-DE" sz="1000" dirty="0" smtClean="0">
                <a:solidFill>
                  <a:prstClr val="black"/>
                </a:solidFill>
                <a:hlinkClick r:id="rId4"/>
              </a:rPr>
              <a:t>www.nippon.com/en/japan-data/h00657/coronavirus-cases-in-japan-by-prefecture.html</a:t>
            </a:r>
            <a:endParaRPr lang="de-DE" sz="1000" dirty="0" smtClean="0">
              <a:solidFill>
                <a:prstClr val="black"/>
              </a:solidFill>
            </a:endParaRPr>
          </a:p>
          <a:p>
            <a:r>
              <a:rPr lang="de-DE" sz="1000" dirty="0" smtClean="0">
                <a:solidFill>
                  <a:prstClr val="black"/>
                </a:solidFill>
              </a:rPr>
              <a:t>2020 </a:t>
            </a:r>
            <a:r>
              <a:rPr lang="de-DE" sz="1000" dirty="0" err="1" smtClean="0">
                <a:solidFill>
                  <a:prstClr val="black"/>
                </a:solidFill>
              </a:rPr>
              <a:t>Coronavirus</a:t>
            </a:r>
            <a:r>
              <a:rPr lang="de-DE" sz="1000" dirty="0" smtClean="0">
                <a:solidFill>
                  <a:prstClr val="black"/>
                </a:solidFill>
              </a:rPr>
              <a:t> </a:t>
            </a:r>
            <a:r>
              <a:rPr lang="de-DE" sz="1000" dirty="0" err="1" smtClean="0">
                <a:solidFill>
                  <a:prstClr val="black"/>
                </a:solidFill>
              </a:rPr>
              <a:t>Outbeak</a:t>
            </a:r>
            <a:r>
              <a:rPr lang="de-DE" sz="1000" dirty="0" smtClean="0">
                <a:solidFill>
                  <a:prstClr val="black"/>
                </a:solidFill>
              </a:rPr>
              <a:t> in Japan: </a:t>
            </a:r>
            <a:r>
              <a:rPr lang="de-DE" sz="1000" dirty="0">
                <a:solidFill>
                  <a:prstClr val="black"/>
                </a:solidFill>
                <a:hlinkClick r:id="rId5"/>
              </a:rPr>
              <a:t>https://</a:t>
            </a:r>
            <a:r>
              <a:rPr lang="de-DE" sz="1000" dirty="0" smtClean="0">
                <a:solidFill>
                  <a:prstClr val="black"/>
                </a:solidFill>
                <a:hlinkClick r:id="rId5"/>
              </a:rPr>
              <a:t>en.wikipedia.org/wiki/2020_coronavirus_outbreak_in_Japan</a:t>
            </a:r>
            <a:endParaRPr lang="de-DE" sz="1000" dirty="0" smtClean="0">
              <a:solidFill>
                <a:prstClr val="black"/>
              </a:solidFill>
            </a:endParaRPr>
          </a:p>
        </p:txBody>
      </p:sp>
      <p:sp>
        <p:nvSpPr>
          <p:cNvPr id="9"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Japan</a:t>
            </a:r>
            <a:endParaRPr lang="en-GB" sz="2400" dirty="0">
              <a:latin typeface="ScalaSansPro-Bold" pitchFamily="50" charset="0"/>
            </a:endParaRPr>
          </a:p>
        </p:txBody>
      </p:sp>
      <p:cxnSp>
        <p:nvCxnSpPr>
          <p:cNvPr id="10" name="Gerade Verbindung 9"/>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415" y="3213063"/>
            <a:ext cx="8903171" cy="280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098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0" y="5363218"/>
            <a:ext cx="8267459" cy="1477328"/>
          </a:xfrm>
          <a:prstGeom prst="rect">
            <a:avLst/>
          </a:prstGeom>
          <a:noFill/>
        </p:spPr>
        <p:txBody>
          <a:bodyPr wrap="square" rtlCol="0">
            <a:spAutoFit/>
          </a:bodyPr>
          <a:lstStyle/>
          <a:p>
            <a:r>
              <a:rPr lang="de-DE" sz="1000" dirty="0" smtClean="0">
                <a:solidFill>
                  <a:prstClr val="black"/>
                </a:solidFill>
              </a:rPr>
              <a:t>Quellen: </a:t>
            </a:r>
          </a:p>
          <a:p>
            <a:r>
              <a:rPr lang="de-DE" sz="1000" dirty="0">
                <a:solidFill>
                  <a:prstClr val="black"/>
                </a:solidFill>
              </a:rPr>
              <a:t>NHK News </a:t>
            </a:r>
            <a:r>
              <a:rPr lang="de-DE" sz="1000" dirty="0">
                <a:solidFill>
                  <a:prstClr val="black"/>
                </a:solidFill>
                <a:hlinkClick r:id="rId3"/>
              </a:rPr>
              <a:t>https://www3.nhk.or.jp/nhkworld/en/news/20200310_11</a:t>
            </a:r>
            <a:r>
              <a:rPr lang="de-DE" sz="1000" dirty="0" smtClean="0">
                <a:solidFill>
                  <a:prstClr val="black"/>
                </a:solidFill>
                <a:hlinkClick r:id="rId3"/>
              </a:rPr>
              <a:t>/</a:t>
            </a:r>
            <a:endParaRPr lang="de-DE" sz="1000" dirty="0" smtClean="0">
              <a:solidFill>
                <a:prstClr val="black"/>
              </a:solidFill>
            </a:endParaRPr>
          </a:p>
          <a:p>
            <a:r>
              <a:rPr lang="de-DE" sz="1000" dirty="0" smtClean="0">
                <a:solidFill>
                  <a:prstClr val="black"/>
                </a:solidFill>
              </a:rPr>
              <a:t>The </a:t>
            </a:r>
            <a:r>
              <a:rPr lang="de-DE" sz="1000" dirty="0">
                <a:solidFill>
                  <a:prstClr val="black"/>
                </a:solidFill>
              </a:rPr>
              <a:t>Mainichi: </a:t>
            </a:r>
            <a:r>
              <a:rPr lang="de-DE" sz="1000" dirty="0">
                <a:solidFill>
                  <a:prstClr val="black"/>
                </a:solidFill>
                <a:hlinkClick r:id="rId4"/>
              </a:rPr>
              <a:t>https://</a:t>
            </a:r>
            <a:r>
              <a:rPr lang="de-DE" sz="1000" dirty="0" smtClean="0">
                <a:solidFill>
                  <a:prstClr val="black"/>
                </a:solidFill>
                <a:hlinkClick r:id="rId4"/>
              </a:rPr>
              <a:t>mainichi.jp/english/articles/20200305/p2a/00m/0fp/011000c</a:t>
            </a:r>
            <a:endParaRPr lang="de-DE" sz="1000" dirty="0" smtClean="0">
              <a:solidFill>
                <a:prstClr val="black"/>
              </a:solidFill>
            </a:endParaRPr>
          </a:p>
          <a:p>
            <a:r>
              <a:rPr lang="de-DE" sz="1000" dirty="0" smtClean="0">
                <a:solidFill>
                  <a:prstClr val="black"/>
                </a:solidFill>
              </a:rPr>
              <a:t>Welt</a:t>
            </a:r>
            <a:r>
              <a:rPr lang="de-DE" sz="1000" dirty="0">
                <a:solidFill>
                  <a:prstClr val="black"/>
                </a:solidFill>
              </a:rPr>
              <a:t>: </a:t>
            </a:r>
            <a:r>
              <a:rPr lang="de-DE" sz="1000" dirty="0">
                <a:solidFill>
                  <a:prstClr val="black"/>
                </a:solidFill>
                <a:hlinkClick r:id="rId5"/>
              </a:rPr>
              <a:t>https://</a:t>
            </a:r>
            <a:r>
              <a:rPr lang="de-DE" sz="1000" dirty="0" smtClean="0">
                <a:solidFill>
                  <a:prstClr val="black"/>
                </a:solidFill>
                <a:hlinkClick r:id="rId5"/>
              </a:rPr>
              <a:t>www.welt.de/vermischtes/live205334991/Wegen-Coronavirus-Suedkorea-droht-Japan-mit-Vergeltungsmassnahmen.html</a:t>
            </a:r>
            <a:endParaRPr lang="de-DE" sz="1000" dirty="0" smtClean="0">
              <a:solidFill>
                <a:prstClr val="black"/>
              </a:solidFill>
            </a:endParaRPr>
          </a:p>
          <a:p>
            <a:r>
              <a:rPr lang="de-DE" sz="1000" dirty="0" smtClean="0">
                <a:solidFill>
                  <a:prstClr val="black"/>
                </a:solidFill>
              </a:rPr>
              <a:t>Nippon</a:t>
            </a:r>
            <a:r>
              <a:rPr lang="de-DE" sz="1000" dirty="0">
                <a:solidFill>
                  <a:prstClr val="black"/>
                </a:solidFill>
              </a:rPr>
              <a:t>: </a:t>
            </a:r>
            <a:r>
              <a:rPr lang="de-DE" sz="1000" dirty="0">
                <a:solidFill>
                  <a:prstClr val="black"/>
                </a:solidFill>
                <a:hlinkClick r:id="rId6"/>
              </a:rPr>
              <a:t>https://</a:t>
            </a:r>
            <a:r>
              <a:rPr lang="de-DE" sz="1000" dirty="0" smtClean="0">
                <a:solidFill>
                  <a:prstClr val="black"/>
                </a:solidFill>
                <a:hlinkClick r:id="rId6"/>
              </a:rPr>
              <a:t>www.nippon.com/en/japan-data/h00657/coronavirus-cases-in-japan-by-prefecture.html</a:t>
            </a:r>
            <a:endParaRPr lang="de-DE" sz="1000" dirty="0" smtClean="0">
              <a:solidFill>
                <a:prstClr val="black"/>
              </a:solidFill>
            </a:endParaRPr>
          </a:p>
          <a:p>
            <a:r>
              <a:rPr lang="de-DE" sz="1000" dirty="0" smtClean="0">
                <a:solidFill>
                  <a:prstClr val="black"/>
                </a:solidFill>
              </a:rPr>
              <a:t>Handelsblatt</a:t>
            </a:r>
            <a:r>
              <a:rPr lang="de-DE" sz="1000" dirty="0">
                <a:solidFill>
                  <a:prstClr val="black"/>
                </a:solidFill>
              </a:rPr>
              <a:t>: </a:t>
            </a:r>
            <a:r>
              <a:rPr lang="de-DE" sz="1000" dirty="0">
                <a:solidFill>
                  <a:prstClr val="black"/>
                </a:solidFill>
                <a:hlinkClick r:id="rId7"/>
              </a:rPr>
              <a:t>https://</a:t>
            </a:r>
            <a:r>
              <a:rPr lang="de-DE" sz="1000" dirty="0" smtClean="0">
                <a:solidFill>
                  <a:prstClr val="black"/>
                </a:solidFill>
                <a:hlinkClick r:id="rId7"/>
              </a:rPr>
              <a:t>www.handelsblatt.com/politik/international/coronavirus-die-harten-massnahmen-in-suedkorea-und-japan-haben-einen-hohen-preis/25604192.html?ticket=ST-2284203-gGqzrdEe7vNX5Sp1c5pc-ap4</a:t>
            </a:r>
            <a:endParaRPr lang="de-DE" sz="1000" dirty="0" smtClean="0">
              <a:solidFill>
                <a:prstClr val="black"/>
              </a:solidFill>
            </a:endParaRPr>
          </a:p>
          <a:p>
            <a:r>
              <a:rPr lang="de-DE" sz="1000" dirty="0" smtClean="0">
                <a:solidFill>
                  <a:prstClr val="black"/>
                </a:solidFill>
              </a:rPr>
              <a:t>Japan </a:t>
            </a:r>
            <a:r>
              <a:rPr lang="de-DE" sz="1000" dirty="0">
                <a:solidFill>
                  <a:prstClr val="black"/>
                </a:solidFill>
              </a:rPr>
              <a:t>Times: </a:t>
            </a:r>
            <a:r>
              <a:rPr lang="de-DE" sz="1000" dirty="0">
                <a:solidFill>
                  <a:prstClr val="black"/>
                </a:solidFill>
                <a:hlinkClick r:id="rId8"/>
              </a:rPr>
              <a:t>https://www.japantimes.co.jp/news/2020/02/28/national/hokkaido-emergency-coronavirus</a:t>
            </a:r>
            <a:r>
              <a:rPr lang="de-DE" sz="1000" dirty="0" smtClean="0">
                <a:solidFill>
                  <a:prstClr val="black"/>
                </a:solidFill>
                <a:hlinkClick r:id="rId8"/>
              </a:rPr>
              <a:t>/</a:t>
            </a:r>
            <a:endParaRPr lang="de-DE" sz="1000" dirty="0" smtClean="0">
              <a:solidFill>
                <a:prstClr val="black"/>
              </a:solidFill>
            </a:endParaRPr>
          </a:p>
          <a:p>
            <a:r>
              <a:rPr lang="de-DE" sz="1000" dirty="0" smtClean="0">
                <a:solidFill>
                  <a:prstClr val="black"/>
                </a:solidFill>
              </a:rPr>
              <a:t>2020 </a:t>
            </a:r>
            <a:r>
              <a:rPr lang="de-DE" sz="1000" dirty="0" err="1" smtClean="0">
                <a:solidFill>
                  <a:prstClr val="black"/>
                </a:solidFill>
              </a:rPr>
              <a:t>Coronavirus</a:t>
            </a:r>
            <a:r>
              <a:rPr lang="de-DE" sz="1000" dirty="0" smtClean="0">
                <a:solidFill>
                  <a:prstClr val="black"/>
                </a:solidFill>
              </a:rPr>
              <a:t> </a:t>
            </a:r>
            <a:r>
              <a:rPr lang="de-DE" sz="1000" dirty="0" err="1" smtClean="0">
                <a:solidFill>
                  <a:prstClr val="black"/>
                </a:solidFill>
              </a:rPr>
              <a:t>Outbeak</a:t>
            </a:r>
            <a:r>
              <a:rPr lang="de-DE" sz="1000" dirty="0" smtClean="0">
                <a:solidFill>
                  <a:prstClr val="black"/>
                </a:solidFill>
              </a:rPr>
              <a:t> in Japan: </a:t>
            </a:r>
            <a:r>
              <a:rPr lang="de-DE" sz="1000" dirty="0">
                <a:solidFill>
                  <a:prstClr val="black"/>
                </a:solidFill>
                <a:hlinkClick r:id="rId9"/>
              </a:rPr>
              <a:t>https://</a:t>
            </a:r>
            <a:r>
              <a:rPr lang="de-DE" sz="1000" dirty="0" smtClean="0">
                <a:solidFill>
                  <a:prstClr val="black"/>
                </a:solidFill>
                <a:hlinkClick r:id="rId9"/>
              </a:rPr>
              <a:t>en.wikipedia.org/wiki/2020_coronavirus_outbreak_in_Japan</a:t>
            </a:r>
            <a:endParaRPr lang="de-DE" sz="1000" dirty="0" smtClean="0">
              <a:solidFill>
                <a:prstClr val="black"/>
              </a:solidFill>
            </a:endParaRPr>
          </a:p>
        </p:txBody>
      </p:sp>
      <p:sp>
        <p:nvSpPr>
          <p:cNvPr id="7" name="Inhaltsplatzhalter 2"/>
          <p:cNvSpPr>
            <a:spLocks noGrp="1"/>
          </p:cNvSpPr>
          <p:nvPr>
            <p:ph idx="4294967295"/>
          </p:nvPr>
        </p:nvSpPr>
        <p:spPr>
          <a:xfrm>
            <a:off x="395536" y="1124744"/>
            <a:ext cx="8280919" cy="4248472"/>
          </a:xfrm>
          <a:prstGeom prst="rect">
            <a:avLst/>
          </a:prstGeom>
        </p:spPr>
        <p:txBody>
          <a:bodyPr>
            <a:noAutofit/>
          </a:bodyPr>
          <a:lstStyle/>
          <a:p>
            <a:pPr marL="0" indent="0">
              <a:spcBef>
                <a:spcPts val="0"/>
              </a:spcBef>
              <a:spcAft>
                <a:spcPts val="400"/>
              </a:spcAft>
              <a:buClrTx/>
              <a:buNone/>
            </a:pPr>
            <a:r>
              <a:rPr lang="de-DE" sz="2000" b="1" dirty="0" smtClean="0"/>
              <a:t>Maßnahmen</a:t>
            </a:r>
            <a:endParaRPr lang="de-DE" sz="2000" dirty="0" smtClean="0"/>
          </a:p>
          <a:p>
            <a:pPr>
              <a:spcBef>
                <a:spcPts val="0"/>
              </a:spcBef>
              <a:spcAft>
                <a:spcPts val="200"/>
              </a:spcAft>
              <a:buClrTx/>
              <a:buFont typeface="Arial" panose="020B0604020202020204" pitchFamily="34" charset="0"/>
              <a:buChar char="•"/>
            </a:pPr>
            <a:r>
              <a:rPr lang="de-DE" sz="2000" b="1" dirty="0" smtClean="0"/>
              <a:t>Revision von „Special </a:t>
            </a:r>
            <a:r>
              <a:rPr lang="de-DE" sz="2000" b="1" dirty="0" err="1" smtClean="0"/>
              <a:t>Measures</a:t>
            </a:r>
            <a:r>
              <a:rPr lang="de-DE" sz="2000" b="1" dirty="0" smtClean="0"/>
              <a:t> Law </a:t>
            </a:r>
            <a:r>
              <a:rPr lang="de-DE" sz="2000" b="1" dirty="0" err="1" smtClean="0"/>
              <a:t>to</a:t>
            </a:r>
            <a:r>
              <a:rPr lang="de-DE" sz="2000" b="1" dirty="0" smtClean="0"/>
              <a:t> Counter News Type </a:t>
            </a:r>
            <a:r>
              <a:rPr lang="de-DE" sz="2000" b="1" dirty="0" err="1" smtClean="0"/>
              <a:t>of</a:t>
            </a:r>
            <a:r>
              <a:rPr lang="de-DE" sz="2000" b="1" dirty="0" smtClean="0"/>
              <a:t> Influenza 2012“ am 09.03.2020 beschlossen</a:t>
            </a:r>
          </a:p>
          <a:p>
            <a:pPr lvl="1">
              <a:spcBef>
                <a:spcPts val="0"/>
              </a:spcBef>
              <a:spcAft>
                <a:spcPts val="200"/>
              </a:spcAft>
              <a:buClrTx/>
              <a:buFont typeface="Arial" panose="020B0604020202020204" pitchFamily="34" charset="0"/>
              <a:buChar char="•"/>
            </a:pPr>
            <a:r>
              <a:rPr lang="de-DE" sz="1800" b="1" dirty="0" smtClean="0"/>
              <a:t>Ermöglicht das Ministerpräsident einen Notstand auszurufen und  u.a. die Bewegungen von Bürgern einzuschränken, Bildungs- und andere Einrichtungen zu schließen</a:t>
            </a:r>
            <a:r>
              <a:rPr lang="de-DE" sz="1800" b="1" smtClean="0"/>
              <a:t>, medizinische </a:t>
            </a:r>
            <a:r>
              <a:rPr lang="de-DE" sz="1800" b="1" dirty="0" smtClean="0"/>
              <a:t>Einrichtungen einzurichten</a:t>
            </a:r>
          </a:p>
          <a:p>
            <a:pPr>
              <a:spcBef>
                <a:spcPts val="0"/>
              </a:spcBef>
              <a:buClrTx/>
              <a:buFont typeface="Arial" panose="020B0604020202020204" pitchFamily="34" charset="0"/>
              <a:buChar char="•"/>
            </a:pPr>
            <a:r>
              <a:rPr lang="de-DE" sz="2000" dirty="0" smtClean="0"/>
              <a:t>Die Regierung (mit einer Notstandsgesetzgebung) hat angeordnet, dass </a:t>
            </a:r>
            <a:r>
              <a:rPr lang="de-DE" sz="2000" dirty="0"/>
              <a:t>Maskenhersteller ihre Produkte an den Staat verkaufen </a:t>
            </a:r>
            <a:r>
              <a:rPr lang="de-DE" sz="2000" dirty="0" smtClean="0"/>
              <a:t>müssen</a:t>
            </a:r>
          </a:p>
          <a:p>
            <a:pPr>
              <a:spcBef>
                <a:spcPts val="0"/>
              </a:spcBef>
              <a:spcAft>
                <a:spcPts val="400"/>
              </a:spcAft>
              <a:buClrTx/>
              <a:buFont typeface="Arial" panose="020B0604020202020204" pitchFamily="34" charset="0"/>
              <a:buChar char="•"/>
            </a:pPr>
            <a:r>
              <a:rPr lang="de-DE" sz="2000" dirty="0" smtClean="0"/>
              <a:t>Grundschulen </a:t>
            </a:r>
            <a:r>
              <a:rPr lang="de-DE" sz="2000" dirty="0"/>
              <a:t>in Japan sollen ab </a:t>
            </a:r>
            <a:r>
              <a:rPr lang="de-DE" sz="2000" dirty="0" smtClean="0"/>
              <a:t>02.02. </a:t>
            </a:r>
            <a:r>
              <a:rPr lang="de-DE" sz="2000" dirty="0"/>
              <a:t>bis Ende März geschlossen bleiben.</a:t>
            </a:r>
          </a:p>
          <a:p>
            <a:pPr>
              <a:spcBef>
                <a:spcPts val="0"/>
              </a:spcBef>
              <a:spcAft>
                <a:spcPts val="400"/>
              </a:spcAft>
              <a:buClrTx/>
              <a:buFont typeface="Arial" panose="020B0604020202020204" pitchFamily="34" charset="0"/>
              <a:buChar char="•"/>
            </a:pPr>
            <a:r>
              <a:rPr lang="de-DE" sz="2000" dirty="0"/>
              <a:t>Tokyo Disneyland, Tokyo Disney </a:t>
            </a:r>
            <a:r>
              <a:rPr lang="de-DE" sz="2000" dirty="0" err="1"/>
              <a:t>Sea</a:t>
            </a:r>
            <a:r>
              <a:rPr lang="de-DE" sz="2000" dirty="0"/>
              <a:t> und Tokyo Disney Resort sind vorübergehend ab </a:t>
            </a:r>
            <a:r>
              <a:rPr lang="de-DE" sz="2000" dirty="0" smtClean="0"/>
              <a:t>29.02. </a:t>
            </a:r>
            <a:r>
              <a:rPr lang="de-DE" sz="2000" dirty="0"/>
              <a:t>bis </a:t>
            </a:r>
            <a:r>
              <a:rPr lang="de-DE" sz="2000" dirty="0" smtClean="0"/>
              <a:t>16.03. geschlossen</a:t>
            </a:r>
          </a:p>
          <a:p>
            <a:pPr>
              <a:spcBef>
                <a:spcPts val="0"/>
              </a:spcBef>
              <a:buClrTx/>
              <a:buFont typeface="Arial" panose="020B0604020202020204" pitchFamily="34" charset="0"/>
              <a:buChar char="•"/>
            </a:pPr>
            <a:r>
              <a:rPr lang="de-DE" sz="2000" dirty="0" smtClean="0"/>
              <a:t>Mehrere Sportveranstaltungen sind entweder abgesagt oder finden „</a:t>
            </a:r>
            <a:r>
              <a:rPr lang="de-DE" sz="2000" dirty="0" err="1" smtClean="0"/>
              <a:t>behind</a:t>
            </a:r>
            <a:r>
              <a:rPr lang="de-DE" sz="2000" dirty="0" smtClean="0"/>
              <a:t> </a:t>
            </a:r>
            <a:r>
              <a:rPr lang="de-DE" sz="2000" dirty="0" err="1" smtClean="0"/>
              <a:t>closed</a:t>
            </a:r>
            <a:r>
              <a:rPr lang="de-DE" sz="2000" dirty="0" smtClean="0"/>
              <a:t> </a:t>
            </a:r>
            <a:r>
              <a:rPr lang="de-DE" sz="2000" dirty="0" err="1" smtClean="0"/>
              <a:t>doors</a:t>
            </a:r>
            <a:r>
              <a:rPr lang="de-DE" sz="2000" dirty="0" smtClean="0"/>
              <a:t>“ statt</a:t>
            </a:r>
            <a:endParaRPr lang="de-DE" sz="2000" dirty="0"/>
          </a:p>
        </p:txBody>
      </p:sp>
      <p:sp>
        <p:nvSpPr>
          <p:cNvPr id="9" name="Titel 4"/>
          <p:cNvSpPr>
            <a:spLocks noGrp="1"/>
          </p:cNvSpPr>
          <p:nvPr>
            <p:ph type="title"/>
          </p:nvPr>
        </p:nvSpPr>
        <p:spPr>
          <a:xfrm>
            <a:off x="457200" y="548680"/>
            <a:ext cx="8092592" cy="369332"/>
          </a:xfrm>
        </p:spPr>
        <p:txBody>
          <a:bodyPr/>
          <a:lstStyle/>
          <a:p>
            <a:r>
              <a:rPr lang="de-DE" sz="2400" dirty="0" smtClean="0">
                <a:latin typeface="ScalaSansPro-Bold" pitchFamily="50" charset="0"/>
              </a:rPr>
              <a:t>COVID-19/ Japan</a:t>
            </a:r>
            <a:endParaRPr lang="en-GB" sz="2400" dirty="0">
              <a:latin typeface="ScalaSansPro-Bold" pitchFamily="50" charset="0"/>
            </a:endParaRPr>
          </a:p>
        </p:txBody>
      </p:sp>
      <p:cxnSp>
        <p:nvCxnSpPr>
          <p:cNvPr id="10" name="Gerade Verbindung 9"/>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301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60226" y="1196752"/>
            <a:ext cx="8504262" cy="1440160"/>
          </a:xfrm>
          <a:prstGeom prst="rect">
            <a:avLst/>
          </a:prstGeom>
        </p:spPr>
        <p:txBody>
          <a:bodyPr>
            <a:noAutofit/>
          </a:bodyPr>
          <a:lstStyle/>
          <a:p>
            <a:pPr>
              <a:spcBef>
                <a:spcPts val="0"/>
              </a:spcBef>
              <a:spcAft>
                <a:spcPts val="400"/>
              </a:spcAft>
              <a:buClrTx/>
              <a:buFont typeface="Arial" panose="020B0604020202020204" pitchFamily="34" charset="0"/>
              <a:buChar char="•"/>
            </a:pPr>
            <a:r>
              <a:rPr lang="de-DE" sz="2000" b="1" dirty="0" smtClean="0"/>
              <a:t>7.161 (+595) Fälle; 237 (+43) Todesfälle</a:t>
            </a:r>
            <a:r>
              <a:rPr lang="de-DE" sz="2000" b="1" dirty="0"/>
              <a:t>; </a:t>
            </a:r>
            <a:r>
              <a:rPr lang="de-DE" sz="2000" b="1" dirty="0" smtClean="0"/>
              <a:t>Sterbequote: 3,3%</a:t>
            </a:r>
            <a:r>
              <a:rPr lang="de-DE" sz="2000" b="1" dirty="0" smtClean="0">
                <a:solidFill>
                  <a:srgbClr val="FF0000"/>
                </a:solidFill>
              </a:rPr>
              <a:t> </a:t>
            </a:r>
            <a:r>
              <a:rPr lang="de-DE" sz="1400" dirty="0" smtClean="0"/>
              <a:t>(BNO News: Stand 10.03 0700)</a:t>
            </a:r>
          </a:p>
          <a:p>
            <a:pPr>
              <a:spcBef>
                <a:spcPts val="0"/>
              </a:spcBef>
              <a:spcAft>
                <a:spcPts val="400"/>
              </a:spcAft>
              <a:buClrTx/>
              <a:buFont typeface="Arial" panose="020B0604020202020204" pitchFamily="34" charset="0"/>
              <a:buChar char="•"/>
            </a:pPr>
            <a:r>
              <a:rPr lang="de-DE" sz="2000" dirty="0" smtClean="0"/>
              <a:t>Mehrheit der Fälle in </a:t>
            </a:r>
            <a:r>
              <a:rPr lang="de-DE" sz="2000" b="1" dirty="0" smtClean="0"/>
              <a:t>Teheran</a:t>
            </a:r>
            <a:r>
              <a:rPr lang="de-DE" sz="2000" dirty="0" smtClean="0"/>
              <a:t> (n=1.945), </a:t>
            </a:r>
            <a:r>
              <a:rPr lang="de-DE" sz="2000" b="1" dirty="0" err="1" smtClean="0"/>
              <a:t>Qom</a:t>
            </a:r>
            <a:r>
              <a:rPr lang="de-DE" sz="2000" dirty="0" smtClean="0"/>
              <a:t> (n=712), </a:t>
            </a:r>
            <a:r>
              <a:rPr lang="de-DE" sz="2000" b="1" dirty="0" err="1" smtClean="0"/>
              <a:t>Mazandaran</a:t>
            </a:r>
            <a:r>
              <a:rPr lang="de-DE" sz="2000" dirty="0" smtClean="0"/>
              <a:t> (n=633), </a:t>
            </a:r>
            <a:r>
              <a:rPr lang="de-DE" sz="2000" b="1" dirty="0" err="1" smtClean="0"/>
              <a:t>Esfahan</a:t>
            </a:r>
            <a:r>
              <a:rPr lang="de-DE" sz="2000" dirty="0" smtClean="0"/>
              <a:t> (n=601), </a:t>
            </a:r>
            <a:r>
              <a:rPr lang="de-DE" sz="2000" b="1" dirty="0" err="1" smtClean="0"/>
              <a:t>Gilan</a:t>
            </a:r>
            <a:r>
              <a:rPr lang="de-DE" sz="2000" dirty="0" smtClean="0"/>
              <a:t> (n=524), </a:t>
            </a:r>
            <a:r>
              <a:rPr lang="de-DE" sz="2000" b="1" dirty="0" err="1" smtClean="0"/>
              <a:t>Markazi</a:t>
            </a:r>
            <a:r>
              <a:rPr lang="de-DE" sz="2000" dirty="0" smtClean="0"/>
              <a:t> (n=389)</a:t>
            </a:r>
          </a:p>
          <a:p>
            <a:pPr>
              <a:spcBef>
                <a:spcPts val="0"/>
              </a:spcBef>
              <a:buClrTx/>
              <a:buFont typeface="Arial" panose="020B0604020202020204" pitchFamily="34" charset="0"/>
              <a:buChar char="•"/>
            </a:pPr>
            <a:endParaRPr lang="de-DE" sz="2000" dirty="0" smtClean="0"/>
          </a:p>
          <a:p>
            <a:pPr marL="0" indent="0">
              <a:buClrTx/>
              <a:buNone/>
            </a:pPr>
            <a:endParaRPr lang="de-DE" sz="20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5971593" y="2312694"/>
            <a:ext cx="2867025" cy="3927326"/>
            <a:chOff x="6275388" y="2276872"/>
            <a:chExt cx="2867025" cy="3927326"/>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2276872"/>
              <a:ext cx="286702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106" y="4880223"/>
              <a:ext cx="17145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feld 3"/>
          <p:cNvSpPr txBox="1"/>
          <p:nvPr/>
        </p:nvSpPr>
        <p:spPr>
          <a:xfrm>
            <a:off x="307975" y="6165304"/>
            <a:ext cx="5056113" cy="276999"/>
          </a:xfrm>
          <a:prstGeom prst="rect">
            <a:avLst/>
          </a:prstGeom>
          <a:noFill/>
        </p:spPr>
        <p:txBody>
          <a:bodyPr wrap="square" rtlCol="0">
            <a:spAutoFit/>
          </a:bodyPr>
          <a:lstStyle/>
          <a:p>
            <a:r>
              <a:rPr lang="de-DE" sz="1200" dirty="0">
                <a:solidFill>
                  <a:prstClr val="black"/>
                </a:solidFill>
              </a:rPr>
              <a:t>Quelle: </a:t>
            </a:r>
            <a:r>
              <a:rPr lang="de-DE" sz="1200" dirty="0">
                <a:solidFill>
                  <a:prstClr val="black"/>
                </a:solidFill>
                <a:hlinkClick r:id="rId5"/>
              </a:rPr>
              <a:t>https://</a:t>
            </a:r>
            <a:r>
              <a:rPr lang="de-DE" sz="1200" dirty="0" smtClean="0">
                <a:solidFill>
                  <a:prstClr val="black"/>
                </a:solidFill>
                <a:hlinkClick r:id="rId5"/>
              </a:rPr>
              <a:t>en.wikipedia.org/wiki/2020_coronavirus_outbreak_in_Iran</a:t>
            </a:r>
            <a:endParaRPr lang="de-DE" sz="1200" dirty="0">
              <a:solidFill>
                <a:prstClr val="black"/>
              </a:solidFill>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2996952"/>
            <a:ext cx="5498090" cy="315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73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60375" y="1268760"/>
            <a:ext cx="8280919" cy="3528392"/>
          </a:xfrm>
          <a:prstGeom prst="rect">
            <a:avLst/>
          </a:prstGeom>
        </p:spPr>
        <p:txBody>
          <a:bodyPr>
            <a:noAutofit/>
          </a:bodyPr>
          <a:lstStyle/>
          <a:p>
            <a:pPr marL="0" lvl="0" indent="0" defTabSz="914400">
              <a:spcBef>
                <a:spcPts val="0"/>
              </a:spcBef>
              <a:spcAft>
                <a:spcPts val="200"/>
              </a:spcAft>
              <a:buClrTx/>
              <a:buNone/>
            </a:pPr>
            <a:r>
              <a:rPr lang="de-DE" sz="2000" b="1" dirty="0" smtClean="0"/>
              <a:t>Maßnahmen</a:t>
            </a:r>
            <a:r>
              <a:rPr lang="de-DE" sz="2000" b="1" dirty="0">
                <a:solidFill>
                  <a:prstClr val="black"/>
                </a:solidFill>
              </a:rPr>
              <a:t>(</a:t>
            </a:r>
            <a:r>
              <a:rPr lang="de-DE" sz="2000" b="1" dirty="0">
                <a:solidFill>
                  <a:srgbClr val="FF0000"/>
                </a:solidFill>
              </a:rPr>
              <a:t>keine Änderung</a:t>
            </a:r>
            <a:r>
              <a:rPr lang="de-DE" sz="2000" b="1" dirty="0">
                <a:solidFill>
                  <a:prstClr val="black"/>
                </a:solidFill>
              </a:rPr>
              <a:t>)</a:t>
            </a:r>
            <a:endParaRPr lang="de-DE" sz="2000" dirty="0">
              <a:solidFill>
                <a:prstClr val="black"/>
              </a:solidFill>
            </a:endParaRPr>
          </a:p>
          <a:p>
            <a:pPr>
              <a:spcBef>
                <a:spcPts val="0"/>
              </a:spcBef>
              <a:spcAft>
                <a:spcPts val="400"/>
              </a:spcAft>
              <a:buClrTx/>
              <a:buFont typeface="Arial" panose="020B0604020202020204" pitchFamily="34" charset="0"/>
              <a:buChar char="•"/>
            </a:pPr>
            <a:r>
              <a:rPr lang="en-US" sz="2000" dirty="0" err="1" smtClean="0"/>
              <a:t>Reiseverkehr</a:t>
            </a:r>
            <a:r>
              <a:rPr lang="en-US" sz="2000" dirty="0" smtClean="0"/>
              <a:t> </a:t>
            </a:r>
            <a:r>
              <a:rPr lang="en-US" sz="2000" dirty="0" err="1" smtClean="0"/>
              <a:t>zwischen</a:t>
            </a:r>
            <a:r>
              <a:rPr lang="en-US" sz="2000" dirty="0" smtClean="0"/>
              <a:t> </a:t>
            </a:r>
            <a:r>
              <a:rPr lang="en-US" sz="2000" dirty="0" err="1" smtClean="0"/>
              <a:t>großen</a:t>
            </a:r>
            <a:r>
              <a:rPr lang="en-US" sz="2000" dirty="0" smtClean="0"/>
              <a:t> </a:t>
            </a:r>
            <a:r>
              <a:rPr lang="en-US" sz="2000" dirty="0" err="1" smtClean="0"/>
              <a:t>Städten</a:t>
            </a:r>
            <a:r>
              <a:rPr lang="en-US" sz="2000" dirty="0" smtClean="0"/>
              <a:t> </a:t>
            </a:r>
            <a:r>
              <a:rPr lang="en-US" sz="2000" dirty="0" err="1"/>
              <a:t>b</a:t>
            </a:r>
            <a:r>
              <a:rPr lang="en-US" sz="2000" dirty="0" err="1" smtClean="0"/>
              <a:t>eschränkt</a:t>
            </a:r>
            <a:r>
              <a:rPr lang="en-US" sz="2000" dirty="0" smtClean="0"/>
              <a:t> </a:t>
            </a:r>
          </a:p>
          <a:p>
            <a:pPr>
              <a:spcBef>
                <a:spcPts val="0"/>
              </a:spcBef>
              <a:spcAft>
                <a:spcPts val="400"/>
              </a:spcAft>
              <a:buClrTx/>
              <a:buFont typeface="Arial" panose="020B0604020202020204" pitchFamily="34" charset="0"/>
              <a:buChar char="•"/>
            </a:pPr>
            <a:r>
              <a:rPr lang="en-US" sz="2000" dirty="0" err="1" smtClean="0"/>
              <a:t>Bildungseinrichtungen</a:t>
            </a:r>
            <a:r>
              <a:rPr lang="en-US" sz="2000" dirty="0" smtClean="0"/>
              <a:t> und </a:t>
            </a:r>
            <a:r>
              <a:rPr lang="en-US" sz="2000" dirty="0" err="1" smtClean="0"/>
              <a:t>Schulen</a:t>
            </a:r>
            <a:r>
              <a:rPr lang="en-US" sz="2000" dirty="0" smtClean="0"/>
              <a:t> </a:t>
            </a:r>
            <a:r>
              <a:rPr lang="en-US" sz="2000" dirty="0" err="1" smtClean="0"/>
              <a:t>bis</a:t>
            </a:r>
            <a:r>
              <a:rPr lang="en-US" sz="2000" dirty="0" smtClean="0"/>
              <a:t> April </a:t>
            </a:r>
            <a:r>
              <a:rPr lang="en-US" sz="2000" dirty="0" err="1" smtClean="0"/>
              <a:t>geschlossen</a:t>
            </a:r>
            <a:endParaRPr lang="en-US" sz="2000" dirty="0" smtClean="0"/>
          </a:p>
          <a:p>
            <a:pPr>
              <a:spcBef>
                <a:spcPts val="0"/>
              </a:spcBef>
              <a:spcAft>
                <a:spcPts val="400"/>
              </a:spcAft>
              <a:buClrTx/>
              <a:buFont typeface="Arial" panose="020B0604020202020204" pitchFamily="34" charset="0"/>
              <a:buChar char="•"/>
            </a:pPr>
            <a:r>
              <a:rPr lang="en-US" sz="2000" dirty="0" smtClean="0"/>
              <a:t>Die </a:t>
            </a:r>
            <a:r>
              <a:rPr lang="en-US" sz="2000" dirty="0" err="1" smtClean="0"/>
              <a:t>Öffentlichkeit</a:t>
            </a:r>
            <a:r>
              <a:rPr lang="en-US" sz="2000" dirty="0" smtClean="0"/>
              <a:t> </a:t>
            </a:r>
            <a:r>
              <a:rPr lang="en-US" sz="2000" dirty="0" err="1" smtClean="0"/>
              <a:t>gefordert</a:t>
            </a:r>
            <a:r>
              <a:rPr lang="en-US" sz="2000" dirty="0" smtClean="0"/>
              <a:t> die </a:t>
            </a:r>
            <a:r>
              <a:rPr lang="en-US" sz="2000" dirty="0" err="1" smtClean="0"/>
              <a:t>Verwendung</a:t>
            </a:r>
            <a:r>
              <a:rPr lang="en-US" sz="2000" dirty="0" smtClean="0"/>
              <a:t> von </a:t>
            </a:r>
            <a:r>
              <a:rPr lang="en-US" sz="2000" dirty="0" err="1" smtClean="0"/>
              <a:t>Papierbanknoten</a:t>
            </a:r>
            <a:r>
              <a:rPr lang="en-US" sz="2000" dirty="0" smtClean="0"/>
              <a:t> </a:t>
            </a:r>
            <a:r>
              <a:rPr lang="en-US" sz="2000" dirty="0" err="1" smtClean="0"/>
              <a:t>zu</a:t>
            </a:r>
            <a:r>
              <a:rPr lang="en-US" sz="2000" dirty="0" smtClean="0"/>
              <a:t> </a:t>
            </a:r>
            <a:r>
              <a:rPr lang="en-US" sz="2000" dirty="0" err="1" smtClean="0"/>
              <a:t>reduzieren</a:t>
            </a:r>
            <a:endParaRPr lang="en-US" sz="2000" dirty="0" smtClean="0"/>
          </a:p>
          <a:p>
            <a:pPr>
              <a:spcBef>
                <a:spcPts val="0"/>
              </a:spcBef>
              <a:spcAft>
                <a:spcPts val="400"/>
              </a:spcAft>
              <a:buClrTx/>
              <a:buFont typeface="Arial" panose="020B0604020202020204" pitchFamily="34" charset="0"/>
              <a:buChar char="•"/>
            </a:pPr>
            <a:r>
              <a:rPr lang="en-US" sz="2000" dirty="0" err="1" smtClean="0"/>
              <a:t>Horten</a:t>
            </a:r>
            <a:r>
              <a:rPr lang="en-US" sz="2000" dirty="0" smtClean="0"/>
              <a:t> von </a:t>
            </a:r>
            <a:r>
              <a:rPr lang="en-US" sz="2000" dirty="0" err="1" smtClean="0"/>
              <a:t>Atemschutzmasken</a:t>
            </a:r>
            <a:r>
              <a:rPr lang="en-US" sz="2000" dirty="0" smtClean="0"/>
              <a:t> und </a:t>
            </a:r>
            <a:r>
              <a:rPr lang="en-US" sz="2000" dirty="0" err="1" smtClean="0"/>
              <a:t>Vorräten</a:t>
            </a:r>
            <a:r>
              <a:rPr lang="en-US" sz="2000" dirty="0" smtClean="0"/>
              <a:t> </a:t>
            </a:r>
            <a:r>
              <a:rPr lang="en-US" sz="2000" dirty="0" err="1" smtClean="0"/>
              <a:t>mit</a:t>
            </a:r>
            <a:r>
              <a:rPr lang="en-US" sz="2000" dirty="0" smtClean="0"/>
              <a:t> der </a:t>
            </a:r>
            <a:r>
              <a:rPr lang="en-US" sz="2000" dirty="0" err="1" smtClean="0"/>
              <a:t>Todesstrafe</a:t>
            </a:r>
            <a:r>
              <a:rPr lang="en-US" sz="2000" dirty="0" smtClean="0"/>
              <a:t> </a:t>
            </a:r>
            <a:r>
              <a:rPr lang="en-US" sz="2000" dirty="0" err="1" smtClean="0"/>
              <a:t>belegt</a:t>
            </a:r>
            <a:endParaRPr lang="en-US" sz="2000" dirty="0" smtClean="0"/>
          </a:p>
          <a:p>
            <a:pPr>
              <a:spcBef>
                <a:spcPts val="0"/>
              </a:spcBef>
              <a:spcAft>
                <a:spcPts val="400"/>
              </a:spcAft>
              <a:buClrTx/>
              <a:buFont typeface="Arial" panose="020B0604020202020204" pitchFamily="34" charset="0"/>
              <a:buChar char="•"/>
            </a:pPr>
            <a:r>
              <a:rPr lang="en-US" sz="2000" dirty="0" smtClean="0"/>
              <a:t>Ca. 75.000 </a:t>
            </a:r>
            <a:r>
              <a:rPr lang="en-US" sz="2000" dirty="0" err="1" smtClean="0"/>
              <a:t>Gefangene</a:t>
            </a:r>
            <a:r>
              <a:rPr lang="en-US" sz="2000" dirty="0" smtClean="0"/>
              <a:t> </a:t>
            </a:r>
            <a:r>
              <a:rPr lang="en-US" sz="2000" dirty="0" err="1" smtClean="0"/>
              <a:t>freigelassen</a:t>
            </a:r>
            <a:r>
              <a:rPr lang="en-US" sz="2000" dirty="0" smtClean="0"/>
              <a:t>, um die </a:t>
            </a:r>
            <a:r>
              <a:rPr lang="en-US" sz="2000" dirty="0" err="1" smtClean="0"/>
              <a:t>Ausbreitung</a:t>
            </a:r>
            <a:r>
              <a:rPr lang="en-US" sz="2000" dirty="0" smtClean="0"/>
              <a:t> von COVID-19 </a:t>
            </a:r>
            <a:r>
              <a:rPr lang="en-US" sz="2000" dirty="0" err="1" smtClean="0"/>
              <a:t>zu</a:t>
            </a:r>
            <a:r>
              <a:rPr lang="en-US" sz="2000" dirty="0" smtClean="0"/>
              <a:t> </a:t>
            </a:r>
            <a:r>
              <a:rPr lang="en-US" sz="2000" dirty="0" err="1" smtClean="0"/>
              <a:t>adressieren</a:t>
            </a:r>
            <a:endParaRPr lang="en-US" sz="2000" dirty="0" smtClean="0"/>
          </a:p>
          <a:p>
            <a:pPr>
              <a:spcBef>
                <a:spcPts val="0"/>
              </a:spcBef>
              <a:spcAft>
                <a:spcPts val="400"/>
              </a:spcAft>
              <a:buClrTx/>
              <a:buFont typeface="Arial" panose="020B0604020202020204" pitchFamily="34" charset="0"/>
              <a:buChar char="•"/>
            </a:pPr>
            <a:r>
              <a:rPr lang="en-US" sz="2000" dirty="0" smtClean="0"/>
              <a:t>300.000 Teams </a:t>
            </a:r>
            <a:r>
              <a:rPr lang="en-US" sz="2000" dirty="0" err="1" smtClean="0"/>
              <a:t>mobilisiert</a:t>
            </a:r>
            <a:r>
              <a:rPr lang="en-US" sz="2000" dirty="0" smtClean="0"/>
              <a:t> um </a:t>
            </a:r>
            <a:r>
              <a:rPr lang="en-US" sz="2000" dirty="0" err="1" smtClean="0"/>
              <a:t>Tür</a:t>
            </a:r>
            <a:r>
              <a:rPr lang="en-US" sz="2000" dirty="0" smtClean="0"/>
              <a:t> </a:t>
            </a:r>
            <a:r>
              <a:rPr lang="en-US" sz="2000" dirty="0" err="1" smtClean="0"/>
              <a:t>zu</a:t>
            </a:r>
            <a:r>
              <a:rPr lang="en-US" sz="2000" dirty="0" smtClean="0"/>
              <a:t> </a:t>
            </a:r>
            <a:r>
              <a:rPr lang="en-US" sz="2000" dirty="0" err="1" smtClean="0"/>
              <a:t>Tür</a:t>
            </a:r>
            <a:r>
              <a:rPr lang="en-US" sz="2000" dirty="0" smtClean="0"/>
              <a:t> </a:t>
            </a:r>
            <a:r>
              <a:rPr lang="en-US" sz="2000" dirty="0" err="1" smtClean="0"/>
              <a:t>Kontrollen</a:t>
            </a:r>
            <a:r>
              <a:rPr lang="en-US" sz="2000" dirty="0" smtClean="0"/>
              <a:t> </a:t>
            </a:r>
            <a:r>
              <a:rPr lang="en-US" sz="2000" dirty="0" err="1" smtClean="0"/>
              <a:t>durchzuführen</a:t>
            </a:r>
            <a:endParaRPr lang="en-US" sz="2000" dirty="0" smtClean="0"/>
          </a:p>
          <a:p>
            <a:pPr>
              <a:spcBef>
                <a:spcPts val="0"/>
              </a:spcBef>
              <a:spcAft>
                <a:spcPts val="400"/>
              </a:spcAft>
              <a:buClrTx/>
              <a:buFont typeface="Arial" panose="020B0604020202020204" pitchFamily="34" charset="0"/>
              <a:buChar char="•"/>
            </a:pPr>
            <a:r>
              <a:rPr lang="en-US" sz="2000" dirty="0" err="1" smtClean="0"/>
              <a:t>Drohnen</a:t>
            </a:r>
            <a:r>
              <a:rPr lang="en-US" sz="2000" dirty="0" smtClean="0"/>
              <a:t> </a:t>
            </a:r>
            <a:r>
              <a:rPr lang="en-US" sz="2000" dirty="0" err="1" smtClean="0"/>
              <a:t>zur</a:t>
            </a:r>
            <a:r>
              <a:rPr lang="en-US" sz="2000" dirty="0" smtClean="0"/>
              <a:t> </a:t>
            </a:r>
            <a:r>
              <a:rPr lang="en-US" sz="2000" dirty="0" err="1" smtClean="0"/>
              <a:t>Desinfektion</a:t>
            </a:r>
            <a:r>
              <a:rPr lang="en-US" sz="2000" dirty="0" smtClean="0"/>
              <a:t> von </a:t>
            </a:r>
            <a:r>
              <a:rPr lang="en-US" sz="2000" dirty="0" err="1" smtClean="0"/>
              <a:t>Straßen</a:t>
            </a:r>
            <a:r>
              <a:rPr lang="en-US" sz="2000" dirty="0" smtClean="0"/>
              <a:t> </a:t>
            </a:r>
            <a:r>
              <a:rPr lang="en-US" sz="2000" dirty="0" err="1" smtClean="0"/>
              <a:t>eingesetzt</a:t>
            </a:r>
            <a:endParaRPr lang="en-US" sz="2000" dirty="0" smtClean="0"/>
          </a:p>
          <a:p>
            <a:pPr>
              <a:spcBef>
                <a:spcPts val="0"/>
              </a:spcBef>
              <a:spcAft>
                <a:spcPts val="400"/>
              </a:spcAft>
              <a:buClrTx/>
              <a:buFont typeface="Arial" panose="020B0604020202020204" pitchFamily="34" charset="0"/>
              <a:buChar char="•"/>
            </a:pPr>
            <a:r>
              <a:rPr lang="en-US" sz="2000" dirty="0" smtClean="0"/>
              <a:t>WHO </a:t>
            </a:r>
            <a:r>
              <a:rPr lang="en-US" sz="2000" dirty="0" err="1" smtClean="0"/>
              <a:t>lieferte</a:t>
            </a:r>
            <a:r>
              <a:rPr lang="en-US" sz="2000" dirty="0" smtClean="0"/>
              <a:t> 7.5 </a:t>
            </a:r>
            <a:r>
              <a:rPr lang="en-US" sz="2000" dirty="0" err="1" smtClean="0"/>
              <a:t>Tonnen</a:t>
            </a:r>
            <a:r>
              <a:rPr lang="en-US" sz="2000" dirty="0" smtClean="0"/>
              <a:t> </a:t>
            </a:r>
            <a:r>
              <a:rPr lang="en-US" sz="2000" dirty="0" err="1" smtClean="0"/>
              <a:t>medizinisches</a:t>
            </a:r>
            <a:r>
              <a:rPr lang="en-US" sz="2000" dirty="0" smtClean="0"/>
              <a:t> Material und 1.000 Test Kits </a:t>
            </a:r>
          </a:p>
          <a:p>
            <a:pPr>
              <a:spcBef>
                <a:spcPts val="0"/>
              </a:spcBef>
              <a:spcAft>
                <a:spcPts val="400"/>
              </a:spcAft>
              <a:buClrTx/>
              <a:buFont typeface="Arial" panose="020B0604020202020204" pitchFamily="34" charset="0"/>
              <a:buChar char="•"/>
            </a:pPr>
            <a:r>
              <a:rPr lang="en-US" sz="2000" dirty="0" err="1" smtClean="0"/>
              <a:t>Präsident</a:t>
            </a:r>
            <a:r>
              <a:rPr lang="en-US" sz="2000" dirty="0" smtClean="0"/>
              <a:t> </a:t>
            </a:r>
            <a:r>
              <a:rPr lang="en-US" sz="2000" dirty="0" err="1" smtClean="0"/>
              <a:t>kündigte</a:t>
            </a:r>
            <a:r>
              <a:rPr lang="en-US" sz="2000" dirty="0" smtClean="0"/>
              <a:t> am 26.02: </a:t>
            </a:r>
            <a:r>
              <a:rPr lang="en-US" sz="2000" dirty="0" err="1"/>
              <a:t>k</a:t>
            </a:r>
            <a:r>
              <a:rPr lang="en-US" sz="2000" dirty="0" err="1" smtClean="0"/>
              <a:t>eine</a:t>
            </a:r>
            <a:r>
              <a:rPr lang="en-US" sz="2000" dirty="0" smtClean="0"/>
              <a:t> </a:t>
            </a:r>
            <a:r>
              <a:rPr lang="en-US" sz="2000" dirty="0" err="1" smtClean="0"/>
              <a:t>Pläne</a:t>
            </a:r>
            <a:r>
              <a:rPr lang="en-US" sz="2000" dirty="0" smtClean="0"/>
              <a:t> </a:t>
            </a:r>
            <a:r>
              <a:rPr lang="en-US" sz="2000" dirty="0" err="1" smtClean="0"/>
              <a:t>Gebiete</a:t>
            </a:r>
            <a:r>
              <a:rPr lang="en-US" sz="2000" dirty="0" smtClean="0"/>
              <a:t> / </a:t>
            </a:r>
            <a:r>
              <a:rPr lang="en-US" sz="2000" dirty="0" err="1" smtClean="0"/>
              <a:t>Städte</a:t>
            </a:r>
            <a:r>
              <a:rPr lang="en-US" sz="2000" dirty="0" smtClean="0"/>
              <a:t> </a:t>
            </a:r>
            <a:r>
              <a:rPr lang="en-US" sz="2000" dirty="0" err="1" smtClean="0"/>
              <a:t>abzuriegeln</a:t>
            </a:r>
            <a:endParaRPr lang="en-US" sz="2000" dirty="0" smtClean="0"/>
          </a:p>
          <a:p>
            <a:pPr>
              <a:spcBef>
                <a:spcPts val="0"/>
              </a:spcBef>
              <a:spcAft>
                <a:spcPts val="400"/>
              </a:spcAft>
              <a:buClrTx/>
              <a:buFont typeface="Arial" panose="020B0604020202020204" pitchFamily="34" charset="0"/>
              <a:buChar char="•"/>
            </a:pPr>
            <a:r>
              <a:rPr lang="de-DE" sz="2000" dirty="0"/>
              <a:t>Alle Landesgrenzen </a:t>
            </a:r>
            <a:r>
              <a:rPr lang="de-DE" sz="2000" dirty="0" smtClean="0"/>
              <a:t>geschlossen</a:t>
            </a:r>
            <a:endParaRPr lang="de-DE" sz="20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extfeld 1"/>
          <p:cNvSpPr txBox="1"/>
          <p:nvPr/>
        </p:nvSpPr>
        <p:spPr>
          <a:xfrm>
            <a:off x="3175" y="5733256"/>
            <a:ext cx="8136904" cy="1061829"/>
          </a:xfrm>
          <a:prstGeom prst="rect">
            <a:avLst/>
          </a:prstGeom>
          <a:noFill/>
        </p:spPr>
        <p:txBody>
          <a:bodyPr wrap="square" rtlCol="0">
            <a:spAutoFit/>
          </a:bodyPr>
          <a:lstStyle/>
          <a:p>
            <a:r>
              <a:rPr lang="de-DE" sz="900" dirty="0" smtClean="0">
                <a:solidFill>
                  <a:prstClr val="black"/>
                </a:solidFill>
              </a:rPr>
              <a:t>Quellen: </a:t>
            </a:r>
          </a:p>
          <a:p>
            <a:r>
              <a:rPr lang="de-DE" sz="900" dirty="0" err="1" smtClean="0">
                <a:solidFill>
                  <a:prstClr val="black"/>
                </a:solidFill>
              </a:rPr>
              <a:t>Alljazeera</a:t>
            </a:r>
            <a:r>
              <a:rPr lang="de-DE" sz="900" dirty="0">
                <a:solidFill>
                  <a:prstClr val="black"/>
                </a:solidFill>
              </a:rPr>
              <a:t>: </a:t>
            </a:r>
            <a:r>
              <a:rPr lang="de-DE" sz="900" dirty="0">
                <a:solidFill>
                  <a:prstClr val="black"/>
                </a:solidFill>
                <a:hlinkClick r:id="rId3"/>
              </a:rPr>
              <a:t>https://</a:t>
            </a:r>
            <a:r>
              <a:rPr lang="de-DE" sz="900" dirty="0" smtClean="0">
                <a:solidFill>
                  <a:prstClr val="black"/>
                </a:solidFill>
                <a:hlinkClick r:id="rId3"/>
              </a:rPr>
              <a:t>www.aljazeera.com/news/2020/03/italy-coronavirus-toll-soars-north-sealed-live-updates-200308235426110.html</a:t>
            </a:r>
            <a:endParaRPr lang="de-DE" sz="900" dirty="0" smtClean="0">
              <a:solidFill>
                <a:prstClr val="black"/>
              </a:solidFill>
            </a:endParaRPr>
          </a:p>
          <a:p>
            <a:r>
              <a:rPr lang="de-DE" sz="900" dirty="0" smtClean="0">
                <a:solidFill>
                  <a:prstClr val="black"/>
                </a:solidFill>
              </a:rPr>
              <a:t>Frankfurter </a:t>
            </a:r>
            <a:r>
              <a:rPr lang="de-DE" sz="900" dirty="0">
                <a:solidFill>
                  <a:prstClr val="black"/>
                </a:solidFill>
              </a:rPr>
              <a:t>Rundschau: </a:t>
            </a:r>
            <a:r>
              <a:rPr lang="de-DE" sz="900" dirty="0">
                <a:solidFill>
                  <a:prstClr val="black"/>
                </a:solidFill>
                <a:hlinkClick r:id="rId4"/>
              </a:rPr>
              <a:t>https://</a:t>
            </a:r>
            <a:r>
              <a:rPr lang="de-DE" sz="900" dirty="0" smtClean="0">
                <a:solidFill>
                  <a:prstClr val="black"/>
                </a:solidFill>
                <a:hlinkClick r:id="rId4"/>
              </a:rPr>
              <a:t>www.fr.de/panorama/coronavirus-iran-belegt-horten-masken-vorraeten-todesstrafe-zr-13559208.html</a:t>
            </a:r>
            <a:endParaRPr lang="de-DE" sz="900" dirty="0" smtClean="0">
              <a:solidFill>
                <a:prstClr val="black"/>
              </a:solidFill>
            </a:endParaRPr>
          </a:p>
          <a:p>
            <a:r>
              <a:rPr lang="de-DE" sz="900" dirty="0" smtClean="0">
                <a:solidFill>
                  <a:prstClr val="black"/>
                </a:solidFill>
              </a:rPr>
              <a:t>RNZ</a:t>
            </a:r>
            <a:r>
              <a:rPr lang="de-DE" sz="900" dirty="0">
                <a:solidFill>
                  <a:prstClr val="black"/>
                </a:solidFill>
              </a:rPr>
              <a:t>: </a:t>
            </a:r>
            <a:r>
              <a:rPr lang="de-DE" sz="900" dirty="0">
                <a:solidFill>
                  <a:prstClr val="black"/>
                </a:solidFill>
                <a:hlinkClick r:id="rId5"/>
              </a:rPr>
              <a:t>https://</a:t>
            </a:r>
            <a:r>
              <a:rPr lang="de-DE" sz="900" dirty="0" smtClean="0">
                <a:solidFill>
                  <a:prstClr val="black"/>
                </a:solidFill>
                <a:hlinkClick r:id="rId5"/>
              </a:rPr>
              <a:t>www.rnz.co.nz/news/world/410931/coronavirus-iran-temporarily-frees-54-000-prisoners-to-combat-spread</a:t>
            </a:r>
            <a:endParaRPr lang="de-DE" sz="900" dirty="0" smtClean="0">
              <a:solidFill>
                <a:prstClr val="black"/>
              </a:solidFill>
            </a:endParaRPr>
          </a:p>
          <a:p>
            <a:r>
              <a:rPr lang="de-DE" sz="900" dirty="0" smtClean="0">
                <a:solidFill>
                  <a:prstClr val="black"/>
                </a:solidFill>
              </a:rPr>
              <a:t>BBC </a:t>
            </a:r>
            <a:r>
              <a:rPr lang="de-DE" sz="900" dirty="0">
                <a:solidFill>
                  <a:prstClr val="black"/>
                </a:solidFill>
              </a:rPr>
              <a:t>News: </a:t>
            </a:r>
            <a:r>
              <a:rPr lang="de-DE" sz="900" dirty="0">
                <a:solidFill>
                  <a:prstClr val="black"/>
                </a:solidFill>
                <a:hlinkClick r:id="rId6"/>
              </a:rPr>
              <a:t>https://</a:t>
            </a:r>
            <a:r>
              <a:rPr lang="de-DE" sz="900" dirty="0" smtClean="0">
                <a:solidFill>
                  <a:prstClr val="black"/>
                </a:solidFill>
                <a:hlinkClick r:id="rId6"/>
              </a:rPr>
              <a:t>www.bbc.com/news/world-middle-east-51642926</a:t>
            </a:r>
            <a:endParaRPr lang="de-DE" sz="900" dirty="0" smtClean="0">
              <a:solidFill>
                <a:prstClr val="black"/>
              </a:solidFill>
            </a:endParaRPr>
          </a:p>
          <a:p>
            <a:r>
              <a:rPr lang="de-DE" sz="900" dirty="0">
                <a:solidFill>
                  <a:prstClr val="black"/>
                </a:solidFill>
                <a:hlinkClick r:id="rId7"/>
              </a:rPr>
              <a:t>https://</a:t>
            </a:r>
            <a:r>
              <a:rPr lang="de-DE" sz="900" dirty="0" smtClean="0">
                <a:solidFill>
                  <a:prstClr val="black"/>
                </a:solidFill>
                <a:hlinkClick r:id="rId7"/>
              </a:rPr>
              <a:t>www.bbc.com/news/world-middle-east-51760563</a:t>
            </a:r>
            <a:endParaRPr lang="de-DE" sz="900" dirty="0" smtClean="0">
              <a:solidFill>
                <a:prstClr val="black"/>
              </a:solidFill>
            </a:endParaRPr>
          </a:p>
          <a:p>
            <a:r>
              <a:rPr lang="de-DE" sz="900" dirty="0" smtClean="0">
                <a:solidFill>
                  <a:prstClr val="black"/>
                </a:solidFill>
              </a:rPr>
              <a:t>Wall </a:t>
            </a:r>
            <a:r>
              <a:rPr lang="de-DE" sz="900" dirty="0">
                <a:solidFill>
                  <a:prstClr val="black"/>
                </a:solidFill>
              </a:rPr>
              <a:t>Street Journal: </a:t>
            </a:r>
            <a:r>
              <a:rPr lang="de-DE" sz="900" dirty="0">
                <a:solidFill>
                  <a:prstClr val="black"/>
                </a:solidFill>
                <a:hlinkClick r:id="rId8"/>
              </a:rPr>
              <a:t>https://</a:t>
            </a:r>
            <a:r>
              <a:rPr lang="de-DE" sz="900" dirty="0" smtClean="0">
                <a:solidFill>
                  <a:prstClr val="black"/>
                </a:solidFill>
                <a:hlinkClick r:id="rId8"/>
              </a:rPr>
              <a:t>www.wsj.com/articles/iran-mobilizes-300-000-people-and-deploys-drones-and-water-cannon-to-halt-the-spread-of-coronavirus-11583157765</a:t>
            </a:r>
            <a:endParaRPr lang="de-DE" sz="900" dirty="0" smtClean="0">
              <a:solidFill>
                <a:prstClr val="black"/>
              </a:solidFill>
            </a:endParaRP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46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15802" y="2276872"/>
            <a:ext cx="4378996" cy="3689753"/>
          </a:xfrm>
          <a:prstGeom prst="rect">
            <a:avLst/>
          </a:prstGeom>
        </p:spPr>
        <p:txBody>
          <a:bodyPr>
            <a:noAutofit/>
          </a:bodyPr>
          <a:lstStyle/>
          <a:p>
            <a:pPr marL="0" indent="0">
              <a:buNone/>
            </a:pPr>
            <a:r>
              <a:rPr lang="de-DE" sz="1400" b="1" u="sng" dirty="0" smtClean="0"/>
              <a:t>Lombardei </a:t>
            </a:r>
          </a:p>
          <a:p>
            <a:r>
              <a:rPr lang="de-DE" sz="1400" dirty="0" smtClean="0"/>
              <a:t>Am 08. März wurden </a:t>
            </a:r>
            <a:r>
              <a:rPr lang="de-DE" sz="1400" dirty="0"/>
              <a:t>+</a:t>
            </a:r>
            <a:r>
              <a:rPr lang="de-DE" sz="1400" dirty="0" smtClean="0"/>
              <a:t>1.280  neue Fälle und  +66 neue Todesfälle gemeldet. </a:t>
            </a:r>
          </a:p>
          <a:p>
            <a:pPr marL="0" lvl="0" indent="0">
              <a:buNone/>
            </a:pPr>
            <a:r>
              <a:rPr lang="de-DE" sz="1400" b="1" u="sng" dirty="0" smtClean="0">
                <a:solidFill>
                  <a:prstClr val="black"/>
                </a:solidFill>
              </a:rPr>
              <a:t>Venetien </a:t>
            </a:r>
            <a:r>
              <a:rPr lang="de-DE" sz="1400" b="1" u="sng" dirty="0">
                <a:solidFill>
                  <a:prstClr val="black"/>
                </a:solidFill>
              </a:rPr>
              <a:t>(Veneto):</a:t>
            </a:r>
          </a:p>
          <a:p>
            <a:pPr lvl="0"/>
            <a:r>
              <a:rPr lang="de-DE" sz="1400" dirty="0" smtClean="0">
                <a:solidFill>
                  <a:prstClr val="black"/>
                </a:solidFill>
              </a:rPr>
              <a:t>Am 08. </a:t>
            </a:r>
            <a:r>
              <a:rPr lang="de-DE" sz="1400" dirty="0">
                <a:solidFill>
                  <a:prstClr val="black"/>
                </a:solidFill>
              </a:rPr>
              <a:t>März </a:t>
            </a:r>
            <a:r>
              <a:rPr lang="de-DE" sz="1400" dirty="0" smtClean="0">
                <a:solidFill>
                  <a:prstClr val="black"/>
                </a:solidFill>
              </a:rPr>
              <a:t>wurden </a:t>
            </a:r>
            <a:r>
              <a:rPr lang="de-DE" sz="1400" dirty="0">
                <a:solidFill>
                  <a:prstClr val="black"/>
                </a:solidFill>
              </a:rPr>
              <a:t>+</a:t>
            </a:r>
            <a:r>
              <a:rPr lang="de-DE" sz="1400" dirty="0" smtClean="0">
                <a:solidFill>
                  <a:prstClr val="black"/>
                </a:solidFill>
              </a:rPr>
              <a:t>74 neue Fälle und +2 </a:t>
            </a:r>
            <a:r>
              <a:rPr lang="de-DE" sz="1400" dirty="0">
                <a:solidFill>
                  <a:prstClr val="black"/>
                </a:solidFill>
              </a:rPr>
              <a:t>Todesfälle </a:t>
            </a:r>
            <a:r>
              <a:rPr lang="de-DE" sz="1400" dirty="0" smtClean="0">
                <a:solidFill>
                  <a:prstClr val="black"/>
                </a:solidFill>
              </a:rPr>
              <a:t>gemeldet.</a:t>
            </a:r>
          </a:p>
          <a:p>
            <a:pPr marL="0" lvl="0" indent="0">
              <a:buNone/>
            </a:pPr>
            <a:r>
              <a:rPr lang="de-DE" sz="1400" b="1" u="sng" dirty="0" smtClean="0">
                <a:solidFill>
                  <a:prstClr val="black"/>
                </a:solidFill>
              </a:rPr>
              <a:t>Emilia-Romagna</a:t>
            </a:r>
            <a:r>
              <a:rPr lang="de-DE" sz="1400" dirty="0">
                <a:solidFill>
                  <a:prstClr val="black"/>
                </a:solidFill>
              </a:rPr>
              <a:t>:</a:t>
            </a:r>
          </a:p>
          <a:p>
            <a:r>
              <a:rPr lang="de-DE" sz="1400" dirty="0" smtClean="0">
                <a:solidFill>
                  <a:prstClr val="black"/>
                </a:solidFill>
              </a:rPr>
              <a:t>Am 08. </a:t>
            </a:r>
            <a:r>
              <a:rPr lang="de-DE" sz="1400" dirty="0">
                <a:solidFill>
                  <a:prstClr val="black"/>
                </a:solidFill>
              </a:rPr>
              <a:t>März wurden +206 neue Fälle und  </a:t>
            </a:r>
            <a:r>
              <a:rPr lang="de-DE" sz="1400" dirty="0" smtClean="0">
                <a:solidFill>
                  <a:prstClr val="black"/>
                </a:solidFill>
              </a:rPr>
              <a:t>+14 neue </a:t>
            </a:r>
            <a:r>
              <a:rPr lang="de-DE" sz="1400" dirty="0">
                <a:solidFill>
                  <a:prstClr val="black"/>
                </a:solidFill>
              </a:rPr>
              <a:t>Todesfälle gemeldet. </a:t>
            </a:r>
            <a:endParaRPr lang="de-DE" sz="1400" dirty="0" smtClean="0">
              <a:solidFill>
                <a:prstClr val="black"/>
              </a:solidFill>
            </a:endParaRPr>
          </a:p>
          <a:p>
            <a:pPr marL="0" indent="0">
              <a:buNone/>
            </a:pPr>
            <a:r>
              <a:rPr lang="de-DE" sz="1400" b="1" u="sng" dirty="0" smtClean="0">
                <a:solidFill>
                  <a:prstClr val="black"/>
                </a:solidFill>
              </a:rPr>
              <a:t>Südtirol</a:t>
            </a:r>
            <a:r>
              <a:rPr lang="de-DE" sz="1400" dirty="0" smtClean="0">
                <a:solidFill>
                  <a:prstClr val="black"/>
                </a:solidFill>
              </a:rPr>
              <a:t>:</a:t>
            </a:r>
          </a:p>
          <a:p>
            <a:r>
              <a:rPr lang="de-DE" sz="1400" dirty="0" smtClean="0">
                <a:solidFill>
                  <a:prstClr val="black"/>
                </a:solidFill>
              </a:rPr>
              <a:t>Keine neue Fälle. Insgesamt 9 Fälle </a:t>
            </a: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a:t>
            </a:r>
            <a:r>
              <a:rPr lang="de-DE" sz="2400" smtClean="0">
                <a:latin typeface="ScalaSansPro-Bold" pitchFamily="50" charset="0"/>
              </a:rPr>
              <a:t>/ </a:t>
            </a:r>
            <a:r>
              <a:rPr lang="de-DE" sz="2800" smtClean="0">
                <a:latin typeface="ScalaSansPro-Bold" pitchFamily="50" charset="0"/>
              </a:rPr>
              <a:t>Italien </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7596336" y="908720"/>
            <a:ext cx="1368152" cy="12241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feld 5"/>
          <p:cNvSpPr txBox="1"/>
          <p:nvPr/>
        </p:nvSpPr>
        <p:spPr>
          <a:xfrm>
            <a:off x="539552" y="1196752"/>
            <a:ext cx="4095062" cy="95410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solidFill>
                  <a:prstClr val="black"/>
                </a:solidFill>
                <a:latin typeface="ScalaSansPro-Bold" pitchFamily="50" charset="0"/>
              </a:rPr>
              <a:t>9.172  </a:t>
            </a:r>
            <a:r>
              <a:rPr lang="de-DE" sz="1400" b="1" dirty="0">
                <a:solidFill>
                  <a:prstClr val="black"/>
                </a:solidFill>
                <a:latin typeface="ScalaSansPro-Bold" pitchFamily="50" charset="0"/>
              </a:rPr>
              <a:t>(+</a:t>
            </a:r>
            <a:r>
              <a:rPr lang="de-DE" sz="1400" b="1" dirty="0" smtClean="0">
                <a:solidFill>
                  <a:prstClr val="black"/>
                </a:solidFill>
                <a:latin typeface="ScalaSansPro-Bold" pitchFamily="50" charset="0"/>
              </a:rPr>
              <a:t>1.797) Fälle; </a:t>
            </a:r>
            <a:r>
              <a:rPr lang="de-DE" sz="1400" b="1" dirty="0">
                <a:solidFill>
                  <a:prstClr val="black"/>
                </a:solidFill>
                <a:latin typeface="ScalaSansPro-Bold" pitchFamily="50" charset="0"/>
              </a:rPr>
              <a:t>davon </a:t>
            </a:r>
            <a:r>
              <a:rPr lang="de-DE" sz="1400" b="1" dirty="0" smtClean="0">
                <a:solidFill>
                  <a:prstClr val="black"/>
                </a:solidFill>
                <a:latin typeface="ScalaSansPro-Bold" pitchFamily="50" charset="0"/>
              </a:rPr>
              <a:t>5.469 (60%) </a:t>
            </a:r>
            <a:r>
              <a:rPr lang="de-DE" sz="1400" b="1" dirty="0">
                <a:solidFill>
                  <a:prstClr val="black"/>
                </a:solidFill>
                <a:latin typeface="ScalaSansPro-Bold" pitchFamily="50" charset="0"/>
              </a:rPr>
              <a:t>in </a:t>
            </a:r>
            <a:r>
              <a:rPr lang="de-DE" sz="1400" b="1" dirty="0" smtClean="0">
                <a:solidFill>
                  <a:prstClr val="black"/>
                </a:solidFill>
                <a:latin typeface="ScalaSansPro-Bold" pitchFamily="50" charset="0"/>
              </a:rPr>
              <a:t>Lombardei und 1.386 (15%) in </a:t>
            </a:r>
            <a:r>
              <a:rPr lang="de-DE" sz="1400" b="1" dirty="0">
                <a:solidFill>
                  <a:prstClr val="black"/>
                </a:solidFill>
                <a:latin typeface="ScalaSansPro-Bold" pitchFamily="50" charset="0"/>
              </a:rPr>
              <a:t>Emilia-Romagna</a:t>
            </a:r>
          </a:p>
          <a:p>
            <a:pPr marL="285750" indent="-285750">
              <a:buFont typeface="Wingdings" panose="05000000000000000000" pitchFamily="2" charset="2"/>
              <a:buChar char="Ø"/>
            </a:pPr>
            <a:r>
              <a:rPr lang="de-DE" sz="1400" b="1" dirty="0">
                <a:solidFill>
                  <a:prstClr val="black"/>
                </a:solidFill>
                <a:latin typeface="ScalaSansPro-Bold" pitchFamily="50" charset="0"/>
              </a:rPr>
              <a:t>463 </a:t>
            </a:r>
            <a:r>
              <a:rPr lang="de-DE" sz="1400" b="1" dirty="0" smtClean="0">
                <a:solidFill>
                  <a:prstClr val="black"/>
                </a:solidFill>
                <a:latin typeface="ScalaSansPro-Bold" pitchFamily="50" charset="0"/>
              </a:rPr>
              <a:t>(+</a:t>
            </a:r>
            <a:r>
              <a:rPr lang="de-DE" sz="1400" b="1" dirty="0">
                <a:solidFill>
                  <a:prstClr val="black"/>
                </a:solidFill>
                <a:latin typeface="ScalaSansPro-Bold" pitchFamily="50" charset="0"/>
              </a:rPr>
              <a:t>97) </a:t>
            </a:r>
            <a:r>
              <a:rPr lang="de-DE" sz="1400" b="1" dirty="0" smtClean="0">
                <a:solidFill>
                  <a:prstClr val="black"/>
                </a:solidFill>
                <a:latin typeface="ScalaSansPro-Bold" pitchFamily="50" charset="0"/>
              </a:rPr>
              <a:t>Todesfälle </a:t>
            </a:r>
            <a:r>
              <a:rPr lang="de-DE" sz="1400" b="1" dirty="0">
                <a:solidFill>
                  <a:prstClr val="black"/>
                </a:solidFill>
                <a:latin typeface="ScalaSansPro-Bold" pitchFamily="50" charset="0"/>
              </a:rPr>
              <a:t>(</a:t>
            </a:r>
            <a:r>
              <a:rPr lang="de-DE" sz="1400" b="1" dirty="0" smtClean="0">
                <a:solidFill>
                  <a:prstClr val="black"/>
                </a:solidFill>
                <a:latin typeface="ScalaSansPro-Bold" pitchFamily="50" charset="0"/>
              </a:rPr>
              <a:t>Sterbequote 5,0%) </a:t>
            </a:r>
            <a:endParaRPr lang="de-DE" sz="1400" b="1" dirty="0">
              <a:solidFill>
                <a:prstClr val="black"/>
              </a:solidFill>
              <a:latin typeface="ScalaSansPro-Bold" pitchFamily="50"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231" y="1174814"/>
            <a:ext cx="3165162" cy="22175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407" y="3464400"/>
            <a:ext cx="1735777" cy="284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23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195421"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a:t>m 8. März wurden im Norden Italiens insgesamt 13 Provinzen und eine </a:t>
            </a:r>
            <a:r>
              <a:rPr lang="de-DE" sz="1400" dirty="0" err="1"/>
              <a:t>Metropolitanstadt</a:t>
            </a:r>
            <a:r>
              <a:rPr lang="de-DE" sz="1400" dirty="0"/>
              <a:t> in den Regionen Emilia-Romagna, Marken, Piemont und Venetien sowie die gesamte Lombardei abgeriegelt und Sperrzonen mit „eingeschränkter Mobilität“ </a:t>
            </a:r>
            <a:r>
              <a:rPr lang="de-DE" sz="1400" dirty="0" smtClean="0"/>
              <a:t>eingerichtet</a:t>
            </a:r>
          </a:p>
          <a:p>
            <a:r>
              <a:rPr lang="de-DE" sz="1600" b="1" dirty="0">
                <a:solidFill>
                  <a:srgbClr val="7030A0"/>
                </a:solidFill>
              </a:rPr>
              <a:t>Am 9. März gegen 21 Uhr wird ganz Italien zur Sperrzone erklärt</a:t>
            </a:r>
          </a:p>
          <a:p>
            <a:endParaRPr lang="de-DE" sz="1400" dirty="0" smtClean="0"/>
          </a:p>
          <a:p>
            <a:pPr marL="0" indent="0">
              <a:buNone/>
            </a:pPr>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413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8920"/>
            <a:ext cx="359659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502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64340" y="1504529"/>
            <a:ext cx="7680068" cy="2880320"/>
          </a:xfrm>
          <a:prstGeom prst="rect">
            <a:avLst/>
          </a:prstGeom>
          <a:noFill/>
        </p:spPr>
        <p:txBody>
          <a:bodyPr>
            <a:noAutofit/>
          </a:bodyPr>
          <a:lstStyle/>
          <a:p>
            <a:r>
              <a:rPr lang="de-DE" sz="1800" dirty="0" smtClean="0"/>
              <a:t>4 Regionen mit Häufungen von Fällen: Bretagne, </a:t>
            </a:r>
            <a:r>
              <a:rPr lang="de-DE" sz="1800" dirty="0" err="1" smtClean="0"/>
              <a:t>Hauts</a:t>
            </a:r>
            <a:r>
              <a:rPr lang="de-DE" sz="1800" dirty="0" smtClean="0"/>
              <a:t>-de-France, Grand </a:t>
            </a:r>
            <a:r>
              <a:rPr lang="de-DE" sz="1800" dirty="0" err="1" smtClean="0"/>
              <a:t>Est</a:t>
            </a:r>
            <a:r>
              <a:rPr lang="de-DE" sz="1800" dirty="0" smtClean="0"/>
              <a:t> und Auvergne-Rhône-Alpes</a:t>
            </a:r>
          </a:p>
          <a:p>
            <a:pPr marL="0" indent="0">
              <a:buNone/>
            </a:pPr>
            <a:endParaRPr lang="de-DE" sz="1800" dirty="0" smtClean="0"/>
          </a:p>
          <a:p>
            <a:r>
              <a:rPr lang="de-DE" sz="1800" dirty="0" smtClean="0"/>
              <a:t>Grand-</a:t>
            </a:r>
            <a:r>
              <a:rPr lang="de-DE" sz="1800" dirty="0" err="1" smtClean="0"/>
              <a:t>Est</a:t>
            </a:r>
            <a:r>
              <a:rPr lang="de-DE" sz="1800" dirty="0" smtClean="0"/>
              <a:t>: 310 Fälle, 4 Todesfälle (Datenstand 09.03.2020, 17:00)</a:t>
            </a:r>
          </a:p>
          <a:p>
            <a:r>
              <a:rPr lang="de-DE" sz="1800" dirty="0" smtClean="0"/>
              <a:t>Die meisten Fälle stehe im Zusammenhang mit einer Fastenwoche in einer Gemeinde in </a:t>
            </a:r>
            <a:r>
              <a:rPr lang="de-DE" sz="1800" dirty="0" err="1" smtClean="0"/>
              <a:t>Bourtzwiller</a:t>
            </a:r>
            <a:endParaRPr lang="de-DE" sz="1800" dirty="0" smtClean="0"/>
          </a:p>
          <a:p>
            <a:pPr lvl="1"/>
            <a:r>
              <a:rPr lang="de-DE" sz="1600" dirty="0" err="1" smtClean="0"/>
              <a:t>Aube</a:t>
            </a:r>
            <a:r>
              <a:rPr lang="de-DE" sz="1600" dirty="0" smtClean="0"/>
              <a:t>: 1</a:t>
            </a:r>
          </a:p>
          <a:p>
            <a:pPr lvl="1"/>
            <a:r>
              <a:rPr lang="de-DE" sz="1600" dirty="0" smtClean="0"/>
              <a:t>Ardennes: 1</a:t>
            </a:r>
          </a:p>
          <a:p>
            <a:pPr lvl="1"/>
            <a:r>
              <a:rPr lang="de-DE" sz="1600" dirty="0" smtClean="0"/>
              <a:t>Bas-Rhein: 53</a:t>
            </a:r>
          </a:p>
          <a:p>
            <a:pPr lvl="1"/>
            <a:r>
              <a:rPr lang="de-DE" sz="1600" b="1" dirty="0" smtClean="0"/>
              <a:t>Haut-Rhein: 193 (Epizentrum)</a:t>
            </a:r>
          </a:p>
          <a:p>
            <a:pPr lvl="1"/>
            <a:r>
              <a:rPr lang="de-DE" sz="1600" dirty="0" smtClean="0"/>
              <a:t>Haute-Marne: 1</a:t>
            </a:r>
          </a:p>
          <a:p>
            <a:pPr lvl="1"/>
            <a:r>
              <a:rPr lang="de-DE" sz="1600" dirty="0" smtClean="0"/>
              <a:t>Marne: 5</a:t>
            </a:r>
          </a:p>
          <a:p>
            <a:pPr lvl="1"/>
            <a:r>
              <a:rPr lang="de-DE" sz="1600" dirty="0" smtClean="0"/>
              <a:t>Meurthe-et-Moselle: 11</a:t>
            </a:r>
          </a:p>
          <a:p>
            <a:pPr lvl="1"/>
            <a:r>
              <a:rPr lang="de-DE" sz="1600" dirty="0" err="1" smtClean="0"/>
              <a:t>Meuse</a:t>
            </a:r>
            <a:r>
              <a:rPr lang="de-DE" sz="1600" dirty="0" smtClean="0"/>
              <a:t>: 3</a:t>
            </a:r>
          </a:p>
          <a:p>
            <a:pPr lvl="1"/>
            <a:r>
              <a:rPr lang="de-DE" sz="1600" dirty="0" smtClean="0"/>
              <a:t>Moselle: 22</a:t>
            </a:r>
          </a:p>
          <a:p>
            <a:pPr lvl="1"/>
            <a:r>
              <a:rPr lang="de-DE" sz="1600" dirty="0" smtClean="0"/>
              <a:t>Vosges: 17</a:t>
            </a: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Frankreich</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39552" y="1196752"/>
            <a:ext cx="8208912" cy="30777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solidFill>
                  <a:prstClr val="black"/>
                </a:solidFill>
                <a:latin typeface="ScalaSansPro-Bold" pitchFamily="50" charset="0"/>
              </a:rPr>
              <a:t>1.214 Fälle, 30 Todesfälle (Fallsterbequote 2,5%) </a:t>
            </a:r>
            <a:r>
              <a:rPr lang="de-DE" sz="1200" dirty="0" smtClean="0">
                <a:solidFill>
                  <a:prstClr val="black"/>
                </a:solidFill>
                <a:latin typeface="ScalaSansPro-Bold" pitchFamily="50" charset="0"/>
              </a:rPr>
              <a:t>(Datenstand: 10.03.2020, 07:00) </a:t>
            </a:r>
            <a:endParaRPr lang="de-DE" sz="1200" dirty="0">
              <a:solidFill>
                <a:prstClr val="black"/>
              </a:solidFill>
              <a:latin typeface="ScalaSansPro-Bold" pitchFamily="50"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827" y="3284984"/>
            <a:ext cx="3872205" cy="3214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660232" y="6499498"/>
            <a:ext cx="2088232" cy="253916"/>
          </a:xfrm>
          <a:prstGeom prst="rect">
            <a:avLst/>
          </a:prstGeom>
          <a:noFill/>
        </p:spPr>
        <p:txBody>
          <a:bodyPr wrap="square" rtlCol="0">
            <a:spAutoFit/>
          </a:bodyPr>
          <a:lstStyle/>
          <a:p>
            <a:r>
              <a:rPr lang="de-DE" sz="1050" dirty="0" smtClean="0">
                <a:solidFill>
                  <a:prstClr val="black"/>
                </a:solidFill>
              </a:rPr>
              <a:t>Quelle: Wiki, 07.03.2020, 15:00</a:t>
            </a:r>
            <a:endParaRPr lang="de-DE" sz="1050" dirty="0">
              <a:solidFill>
                <a:prstClr val="black"/>
              </a:solidFill>
            </a:endParaRPr>
          </a:p>
        </p:txBody>
      </p:sp>
    </p:spTree>
    <p:extLst>
      <p:ext uri="{BB962C8B-B14F-4D97-AF65-F5344CB8AC3E}">
        <p14:creationId xmlns:p14="http://schemas.microsoft.com/office/powerpoint/2010/main" val="259064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10. </a:t>
            </a:r>
            <a:r>
              <a:rPr lang="de-DE" sz="2400" dirty="0">
                <a:latin typeface="ScalaSansPro-Bold" pitchFamily="50" charset="0"/>
              </a:rPr>
              <a:t>März 2020</a:t>
            </a:r>
            <a:endParaRPr lang="en-GB" sz="2400" dirty="0">
              <a:latin typeface="ScalaSansPro-Bold" pitchFamily="50" charset="0"/>
            </a:endParaRPr>
          </a:p>
        </p:txBody>
      </p:sp>
      <p:cxnSp>
        <p:nvCxnSpPr>
          <p:cNvPr id="11" name="Gerade Verbindung 10"/>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2" name="AutoShape 2" descr="Distribution of COVID-19 cases by continent (except China), as of 24 February 2020 (according to the applied case definition in the count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3247657336"/>
              </p:ext>
            </p:extLst>
          </p:nvPr>
        </p:nvGraphicFramePr>
        <p:xfrm>
          <a:off x="191576" y="1052736"/>
          <a:ext cx="8664900" cy="1567012"/>
        </p:xfrm>
        <a:graphic>
          <a:graphicData uri="http://schemas.openxmlformats.org/drawingml/2006/table">
            <a:tbl>
              <a:tblPr firstRow="1" firstCol="1" bandRow="1">
                <a:tableStyleId>{3B4B98B0-60AC-42C2-AFA5-B58CD77FA1E5}</a:tableStyleId>
              </a:tblPr>
              <a:tblGrid>
                <a:gridCol w="1427209"/>
                <a:gridCol w="792975"/>
                <a:gridCol w="1066641"/>
                <a:gridCol w="1143173"/>
                <a:gridCol w="1143173"/>
                <a:gridCol w="1028695"/>
                <a:gridCol w="1142367"/>
                <a:gridCol w="920667"/>
              </a:tblGrid>
              <a:tr h="537232">
                <a:tc>
                  <a:txBody>
                    <a:bodyPr/>
                    <a:lstStyle/>
                    <a:p>
                      <a:pPr algn="ctr">
                        <a:lnSpc>
                          <a:spcPct val="115000"/>
                        </a:lnSpc>
                        <a:spcAft>
                          <a:spcPts val="0"/>
                        </a:spcAft>
                      </a:pPr>
                      <a:r>
                        <a:rPr lang="de-DE" sz="1600" dirty="0">
                          <a:effectLst/>
                        </a:rPr>
                        <a:t> </a:t>
                      </a:r>
                      <a:endParaRPr lang="de-DE"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Sterbequote</a:t>
                      </a:r>
                      <a:endParaRPr lang="de-DE" sz="1400" b="1" dirty="0">
                        <a:effectLst/>
                        <a:latin typeface="+mn-lt"/>
                        <a:ea typeface="Calibri"/>
                        <a:cs typeface="Times New Roman"/>
                      </a:endParaRPr>
                    </a:p>
                  </a:txBody>
                  <a:tcPr marL="68580" marR="68580" marT="0" marB="0"/>
                </a:tc>
              </a:tr>
              <a:tr h="537232">
                <a:tc>
                  <a:txBody>
                    <a:bodyPr/>
                    <a:lstStyle/>
                    <a:p>
                      <a:pPr algn="ctr">
                        <a:lnSpc>
                          <a:spcPct val="115000"/>
                        </a:lnSpc>
                        <a:spcAft>
                          <a:spcPts val="0"/>
                        </a:spcAft>
                      </a:pPr>
                      <a:r>
                        <a:rPr lang="de-DE" sz="1400" dirty="0">
                          <a:effectLst/>
                        </a:rPr>
                        <a:t>Außerhalb China</a:t>
                      </a:r>
                    </a:p>
                    <a:p>
                      <a:pPr algn="ctr">
                        <a:lnSpc>
                          <a:spcPct val="115000"/>
                        </a:lnSpc>
                        <a:spcAft>
                          <a:spcPts val="0"/>
                        </a:spcAft>
                      </a:pPr>
                      <a:r>
                        <a:rPr lang="de-DE" sz="1400" dirty="0" smtClean="0">
                          <a:effectLst/>
                        </a:rPr>
                        <a:t>(80 Länder</a:t>
                      </a:r>
                    </a:p>
                    <a:p>
                      <a:pPr algn="ctr">
                        <a:lnSpc>
                          <a:spcPct val="115000"/>
                        </a:lnSpc>
                        <a:spcAft>
                          <a:spcPts val="0"/>
                        </a:spcAft>
                      </a:pPr>
                      <a:r>
                        <a:rPr lang="de-DE" sz="1400" dirty="0" smtClean="0">
                          <a:effectLst/>
                        </a:rPr>
                        <a:t>inkl. Taiwan)</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+4.159</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33.306</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954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4.014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+174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881</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2,7 %</a:t>
                      </a:r>
                      <a:endParaRPr lang="de-DE" sz="1400" b="1" dirty="0">
                        <a:effectLst/>
                        <a:latin typeface="Calibri"/>
                        <a:ea typeface="Calibri"/>
                        <a:cs typeface="Times New Roman"/>
                      </a:endParaRPr>
                    </a:p>
                  </a:txBody>
                  <a:tcPr marL="68580" marR="68580" marT="0" marB="0" anchor="ctr"/>
                </a:tc>
              </a:tr>
              <a:tr h="293688">
                <a:tc>
                  <a:txBody>
                    <a:bodyPr/>
                    <a:lstStyle/>
                    <a:p>
                      <a:pPr algn="ctr">
                        <a:lnSpc>
                          <a:spcPct val="115000"/>
                        </a:lnSpc>
                        <a:spcAft>
                          <a:spcPts val="0"/>
                        </a:spcAft>
                      </a:pPr>
                      <a:r>
                        <a:rPr lang="de-DE" sz="1400" dirty="0" smtClean="0">
                          <a:effectLst/>
                        </a:rPr>
                        <a:t>WHO</a:t>
                      </a:r>
                      <a:r>
                        <a:rPr lang="de-DE" sz="1400" baseline="0" dirty="0" smtClean="0">
                          <a:effectLst/>
                        </a:rPr>
                        <a:t> EURO</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+3.124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15.454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825</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796</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a:effectLst/>
                        </a:rPr>
                        <a:t> </a:t>
                      </a:r>
                      <a:r>
                        <a:rPr lang="de-DE" sz="1400" b="1" dirty="0" smtClean="0">
                          <a:effectLst/>
                        </a:rPr>
                        <a:t>+124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535</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3,5 %</a:t>
                      </a:r>
                      <a:endParaRPr lang="de-DE" sz="1400" b="1" dirty="0">
                        <a:effectLst/>
                        <a:latin typeface="Calibri"/>
                        <a:ea typeface="Calibri"/>
                        <a:cs typeface="Times New Roman"/>
                      </a:endParaRPr>
                    </a:p>
                  </a:txBody>
                  <a:tcPr marL="68580" marR="68580" marT="0" marB="0" anchor="ctr"/>
                </a:tc>
              </a:tr>
            </a:tbl>
          </a:graphicData>
        </a:graphic>
      </p:graphicFrame>
      <p:sp>
        <p:nvSpPr>
          <p:cNvPr id="3" name="Rechteck 2"/>
          <p:cNvSpPr/>
          <p:nvPr/>
        </p:nvSpPr>
        <p:spPr>
          <a:xfrm>
            <a:off x="155575" y="2780928"/>
            <a:ext cx="8736903" cy="1384995"/>
          </a:xfrm>
          <a:prstGeom prst="rect">
            <a:avLst/>
          </a:prstGeom>
        </p:spPr>
        <p:txBody>
          <a:bodyPr wrap="square">
            <a:spAutoFit/>
          </a:bodyPr>
          <a:lstStyle/>
          <a:p>
            <a:r>
              <a:rPr lang="de-DE" sz="1200" dirty="0">
                <a:solidFill>
                  <a:prstClr val="black"/>
                </a:solidFill>
              </a:rPr>
              <a:t>*neue Fälle </a:t>
            </a:r>
            <a:r>
              <a:rPr lang="de-DE" sz="1200" dirty="0" smtClean="0">
                <a:solidFill>
                  <a:prstClr val="black"/>
                </a:solidFill>
              </a:rPr>
              <a:t>seit Montag in </a:t>
            </a:r>
            <a:r>
              <a:rPr lang="de-DE" sz="1200" dirty="0">
                <a:solidFill>
                  <a:prstClr val="black"/>
                </a:solidFill>
              </a:rPr>
              <a:t>Italien </a:t>
            </a:r>
            <a:r>
              <a:rPr lang="de-DE" sz="1200" dirty="0" smtClean="0">
                <a:solidFill>
                  <a:prstClr val="black"/>
                </a:solidFill>
              </a:rPr>
              <a:t>(+1797), </a:t>
            </a:r>
            <a:r>
              <a:rPr lang="de-DE" sz="1200" dirty="0">
                <a:solidFill>
                  <a:prstClr val="black"/>
                </a:solidFill>
              </a:rPr>
              <a:t>Iran </a:t>
            </a:r>
            <a:r>
              <a:rPr lang="de-DE" sz="1200" dirty="0" smtClean="0">
                <a:solidFill>
                  <a:prstClr val="black"/>
                </a:solidFill>
              </a:rPr>
              <a:t>(+595</a:t>
            </a:r>
            <a:r>
              <a:rPr lang="de-DE" sz="1200" dirty="0">
                <a:solidFill>
                  <a:prstClr val="black"/>
                </a:solidFill>
              </a:rPr>
              <a:t>), Spanien (+557</a:t>
            </a:r>
            <a:r>
              <a:rPr lang="de-DE" sz="1200" dirty="0" smtClean="0">
                <a:solidFill>
                  <a:prstClr val="black"/>
                </a:solidFill>
              </a:rPr>
              <a:t>), </a:t>
            </a:r>
            <a:r>
              <a:rPr lang="de-DE" sz="1200" dirty="0">
                <a:solidFill>
                  <a:prstClr val="black"/>
                </a:solidFill>
              </a:rPr>
              <a:t>Frankreich </a:t>
            </a:r>
            <a:r>
              <a:rPr lang="de-DE" sz="1200" dirty="0" smtClean="0">
                <a:solidFill>
                  <a:prstClr val="black"/>
                </a:solidFill>
              </a:rPr>
              <a:t>(+203), Südkorea (+131</a:t>
            </a:r>
            <a:r>
              <a:rPr lang="de-DE" sz="1200" dirty="0">
                <a:solidFill>
                  <a:prstClr val="black"/>
                </a:solidFill>
              </a:rPr>
              <a:t>), Deutschland </a:t>
            </a:r>
            <a:r>
              <a:rPr lang="de-DE" sz="1200" dirty="0" smtClean="0">
                <a:solidFill>
                  <a:prstClr val="black"/>
                </a:solidFill>
              </a:rPr>
              <a:t>(+184), USA </a:t>
            </a:r>
            <a:r>
              <a:rPr lang="de-DE" sz="1200" dirty="0">
                <a:solidFill>
                  <a:prstClr val="black"/>
                </a:solidFill>
              </a:rPr>
              <a:t>(+154), Niederlande </a:t>
            </a:r>
            <a:r>
              <a:rPr lang="de-DE" sz="1200" dirty="0" smtClean="0">
                <a:solidFill>
                  <a:prstClr val="black"/>
                </a:solidFill>
              </a:rPr>
              <a:t>(+56), </a:t>
            </a:r>
            <a:r>
              <a:rPr lang="de-DE" sz="1200" dirty="0">
                <a:solidFill>
                  <a:prstClr val="black"/>
                </a:solidFill>
              </a:rPr>
              <a:t>Norwegen </a:t>
            </a:r>
            <a:r>
              <a:rPr lang="de-DE" sz="1200" dirty="0" smtClean="0">
                <a:solidFill>
                  <a:prstClr val="black"/>
                </a:solidFill>
              </a:rPr>
              <a:t>(+51), </a:t>
            </a:r>
            <a:r>
              <a:rPr lang="de-DE" sz="1200" dirty="0">
                <a:solidFill>
                  <a:prstClr val="black"/>
                </a:solidFill>
              </a:rPr>
              <a:t>Schweden </a:t>
            </a:r>
            <a:r>
              <a:rPr lang="de-DE" sz="1200" dirty="0" smtClean="0">
                <a:solidFill>
                  <a:prstClr val="black"/>
                </a:solidFill>
              </a:rPr>
              <a:t>(+45), </a:t>
            </a:r>
            <a:r>
              <a:rPr lang="de-DE" sz="1200" dirty="0">
                <a:solidFill>
                  <a:prstClr val="black"/>
                </a:solidFill>
              </a:rPr>
              <a:t>Schweiz </a:t>
            </a:r>
            <a:r>
              <a:rPr lang="de-DE" sz="1200" dirty="0" smtClean="0">
                <a:solidFill>
                  <a:prstClr val="black"/>
                </a:solidFill>
              </a:rPr>
              <a:t>(+42), Vereinigtes </a:t>
            </a:r>
            <a:r>
              <a:rPr lang="de-DE" sz="1200" dirty="0">
                <a:solidFill>
                  <a:prstClr val="black"/>
                </a:solidFill>
              </a:rPr>
              <a:t>Königreich </a:t>
            </a:r>
            <a:r>
              <a:rPr lang="de-DE" sz="1200" dirty="0" smtClean="0">
                <a:solidFill>
                  <a:prstClr val="black"/>
                </a:solidFill>
              </a:rPr>
              <a:t>(+41), </a:t>
            </a:r>
            <a:r>
              <a:rPr lang="de-DE" sz="1200" dirty="0">
                <a:solidFill>
                  <a:prstClr val="black"/>
                </a:solidFill>
              </a:rPr>
              <a:t>Belgien </a:t>
            </a:r>
            <a:r>
              <a:rPr lang="de-DE" sz="1200" dirty="0" smtClean="0">
                <a:solidFill>
                  <a:prstClr val="black"/>
                </a:solidFill>
              </a:rPr>
              <a:t>(+39), </a:t>
            </a:r>
            <a:r>
              <a:rPr lang="de-DE" sz="1200" dirty="0">
                <a:solidFill>
                  <a:prstClr val="black"/>
                </a:solidFill>
              </a:rPr>
              <a:t>Österreich </a:t>
            </a:r>
            <a:r>
              <a:rPr lang="de-DE" sz="1200" dirty="0" smtClean="0">
                <a:solidFill>
                  <a:prstClr val="black"/>
                </a:solidFill>
              </a:rPr>
              <a:t>(+27</a:t>
            </a:r>
            <a:r>
              <a:rPr lang="de-DE" sz="1200" dirty="0">
                <a:solidFill>
                  <a:prstClr val="black"/>
                </a:solidFill>
              </a:rPr>
              <a:t>), </a:t>
            </a:r>
            <a:r>
              <a:rPr lang="de-DE" sz="1200" dirty="0" smtClean="0">
                <a:solidFill>
                  <a:prstClr val="black"/>
                </a:solidFill>
              </a:rPr>
              <a:t>Japan (+25), </a:t>
            </a:r>
          </a:p>
          <a:p>
            <a:r>
              <a:rPr lang="de-DE" sz="1200" dirty="0" smtClean="0">
                <a:solidFill>
                  <a:prstClr val="black"/>
                </a:solidFill>
              </a:rPr>
              <a:t>Alle </a:t>
            </a:r>
            <a:r>
              <a:rPr lang="de-DE" sz="1200" dirty="0">
                <a:solidFill>
                  <a:prstClr val="black"/>
                </a:solidFill>
              </a:rPr>
              <a:t>weiteren Länder haben jeweils weniger als </a:t>
            </a:r>
            <a:r>
              <a:rPr lang="de-DE" sz="1200" dirty="0" smtClean="0">
                <a:solidFill>
                  <a:prstClr val="black"/>
                </a:solidFill>
              </a:rPr>
              <a:t>25 </a:t>
            </a:r>
            <a:r>
              <a:rPr lang="de-DE" sz="1200" dirty="0">
                <a:solidFill>
                  <a:prstClr val="black"/>
                </a:solidFill>
              </a:rPr>
              <a:t>neue Fälle.</a:t>
            </a:r>
          </a:p>
          <a:p>
            <a:r>
              <a:rPr lang="de-DE" sz="1200" dirty="0">
                <a:solidFill>
                  <a:prstClr val="black"/>
                </a:solidFill>
              </a:rPr>
              <a:t>**Todesfälle kumulativ: </a:t>
            </a:r>
            <a:r>
              <a:rPr lang="de-DE" sz="1200" dirty="0" err="1">
                <a:solidFill>
                  <a:prstClr val="black"/>
                </a:solidFill>
              </a:rPr>
              <a:t>Italy</a:t>
            </a:r>
            <a:r>
              <a:rPr lang="de-DE" sz="1200" dirty="0">
                <a:solidFill>
                  <a:prstClr val="black"/>
                </a:solidFill>
              </a:rPr>
              <a:t> </a:t>
            </a:r>
            <a:r>
              <a:rPr lang="de-DE" sz="1200" dirty="0" smtClean="0">
                <a:solidFill>
                  <a:prstClr val="black"/>
                </a:solidFill>
              </a:rPr>
              <a:t>(463), </a:t>
            </a:r>
            <a:r>
              <a:rPr lang="de-DE" sz="1200" dirty="0">
                <a:solidFill>
                  <a:prstClr val="black"/>
                </a:solidFill>
              </a:rPr>
              <a:t>Iran </a:t>
            </a:r>
            <a:r>
              <a:rPr lang="de-DE" sz="1200" dirty="0" smtClean="0">
                <a:solidFill>
                  <a:prstClr val="black"/>
                </a:solidFill>
              </a:rPr>
              <a:t>(237), </a:t>
            </a:r>
            <a:r>
              <a:rPr lang="de-DE" sz="1200" dirty="0">
                <a:solidFill>
                  <a:prstClr val="black"/>
                </a:solidFill>
              </a:rPr>
              <a:t>South Korea </a:t>
            </a:r>
            <a:r>
              <a:rPr lang="de-DE" sz="1200" dirty="0" smtClean="0">
                <a:solidFill>
                  <a:prstClr val="black"/>
                </a:solidFill>
              </a:rPr>
              <a:t>(54), </a:t>
            </a:r>
            <a:r>
              <a:rPr lang="de-DE" sz="1200" dirty="0">
                <a:solidFill>
                  <a:prstClr val="black"/>
                </a:solidFill>
              </a:rPr>
              <a:t>United States </a:t>
            </a:r>
            <a:r>
              <a:rPr lang="de-DE" sz="1200" dirty="0" smtClean="0">
                <a:solidFill>
                  <a:prstClr val="black"/>
                </a:solidFill>
              </a:rPr>
              <a:t>(27), </a:t>
            </a:r>
            <a:r>
              <a:rPr lang="de-DE" sz="1200" dirty="0">
                <a:solidFill>
                  <a:prstClr val="black"/>
                </a:solidFill>
              </a:rPr>
              <a:t>France </a:t>
            </a:r>
            <a:r>
              <a:rPr lang="de-DE" sz="1200" dirty="0" smtClean="0">
                <a:solidFill>
                  <a:prstClr val="black"/>
                </a:solidFill>
              </a:rPr>
              <a:t>(30), </a:t>
            </a:r>
            <a:r>
              <a:rPr lang="de-DE" sz="1200" dirty="0">
                <a:solidFill>
                  <a:prstClr val="black"/>
                </a:solidFill>
              </a:rPr>
              <a:t>Spain </a:t>
            </a:r>
            <a:r>
              <a:rPr lang="de-DE" sz="1200" dirty="0" smtClean="0">
                <a:solidFill>
                  <a:prstClr val="black"/>
                </a:solidFill>
              </a:rPr>
              <a:t>(30), Diamond </a:t>
            </a:r>
            <a:r>
              <a:rPr lang="de-DE" sz="1200" dirty="0" err="1">
                <a:solidFill>
                  <a:prstClr val="black"/>
                </a:solidFill>
              </a:rPr>
              <a:t>Princess</a:t>
            </a:r>
            <a:r>
              <a:rPr lang="de-DE" sz="1200" dirty="0">
                <a:solidFill>
                  <a:prstClr val="black"/>
                </a:solidFill>
              </a:rPr>
              <a:t> </a:t>
            </a:r>
            <a:r>
              <a:rPr lang="de-DE" sz="1200" dirty="0" smtClean="0">
                <a:solidFill>
                  <a:prstClr val="black"/>
                </a:solidFill>
              </a:rPr>
              <a:t>(7</a:t>
            </a:r>
            <a:r>
              <a:rPr lang="de-DE" sz="1200" dirty="0">
                <a:solidFill>
                  <a:prstClr val="black"/>
                </a:solidFill>
              </a:rPr>
              <a:t>), Japan (7), Irak (5), </a:t>
            </a:r>
            <a:r>
              <a:rPr lang="de-DE" sz="1200" dirty="0" err="1">
                <a:solidFill>
                  <a:prstClr val="black"/>
                </a:solidFill>
              </a:rPr>
              <a:t>Australia</a:t>
            </a:r>
            <a:r>
              <a:rPr lang="de-DE" sz="1200" dirty="0">
                <a:solidFill>
                  <a:prstClr val="black"/>
                </a:solidFill>
              </a:rPr>
              <a:t> </a:t>
            </a:r>
            <a:r>
              <a:rPr lang="de-DE" sz="1200" dirty="0" smtClean="0">
                <a:solidFill>
                  <a:prstClr val="black"/>
                </a:solidFill>
              </a:rPr>
              <a:t>(3), Niederlande (3), Vereinigtes </a:t>
            </a:r>
            <a:r>
              <a:rPr lang="de-DE" sz="1200" dirty="0">
                <a:solidFill>
                  <a:prstClr val="black"/>
                </a:solidFill>
              </a:rPr>
              <a:t>Königreich </a:t>
            </a:r>
            <a:r>
              <a:rPr lang="de-DE" sz="1200" dirty="0" smtClean="0">
                <a:solidFill>
                  <a:prstClr val="black"/>
                </a:solidFill>
              </a:rPr>
              <a:t>(3), Schweiz (2</a:t>
            </a:r>
            <a:r>
              <a:rPr lang="de-DE" sz="1200" dirty="0">
                <a:solidFill>
                  <a:prstClr val="black"/>
                </a:solidFill>
              </a:rPr>
              <a:t>), </a:t>
            </a:r>
            <a:r>
              <a:rPr lang="de-DE" sz="1200" dirty="0" smtClean="0">
                <a:solidFill>
                  <a:prstClr val="black"/>
                </a:solidFill>
              </a:rPr>
              <a:t>Deutschland (2), Argentinien </a:t>
            </a:r>
            <a:r>
              <a:rPr lang="de-DE" sz="1200" dirty="0">
                <a:solidFill>
                  <a:prstClr val="black"/>
                </a:solidFill>
              </a:rPr>
              <a:t>(1), Ägypten (1), </a:t>
            </a:r>
            <a:r>
              <a:rPr lang="de-DE" sz="1200" dirty="0" smtClean="0">
                <a:solidFill>
                  <a:prstClr val="black"/>
                </a:solidFill>
              </a:rPr>
              <a:t>Philippines </a:t>
            </a:r>
            <a:r>
              <a:rPr lang="de-DE" sz="1200" dirty="0">
                <a:solidFill>
                  <a:prstClr val="black"/>
                </a:solidFill>
              </a:rPr>
              <a:t>(1), </a:t>
            </a:r>
            <a:r>
              <a:rPr lang="de-DE" sz="1200" dirty="0" smtClean="0">
                <a:solidFill>
                  <a:prstClr val="black"/>
                </a:solidFill>
              </a:rPr>
              <a:t>San </a:t>
            </a:r>
            <a:r>
              <a:rPr lang="de-DE" sz="1200" dirty="0">
                <a:solidFill>
                  <a:prstClr val="black"/>
                </a:solidFill>
              </a:rPr>
              <a:t>Marino (1), Thailand (1) Taiwan (1) ), </a:t>
            </a:r>
            <a:r>
              <a:rPr lang="de-DE" sz="1200" dirty="0" smtClean="0">
                <a:solidFill>
                  <a:prstClr val="black"/>
                </a:solidFill>
              </a:rPr>
              <a:t>Kanada (1)</a:t>
            </a:r>
            <a:endParaRPr lang="de-DE" sz="1200" dirty="0">
              <a:solidFill>
                <a:prstClr val="black"/>
              </a:solidFill>
            </a:endParaRPr>
          </a:p>
        </p:txBody>
      </p:sp>
      <p:sp>
        <p:nvSpPr>
          <p:cNvPr id="9" name="Textfeld 8"/>
          <p:cNvSpPr txBox="1"/>
          <p:nvPr/>
        </p:nvSpPr>
        <p:spPr>
          <a:xfrm>
            <a:off x="5813888" y="6331397"/>
            <a:ext cx="3111897" cy="261610"/>
          </a:xfrm>
          <a:prstGeom prst="rect">
            <a:avLst/>
          </a:prstGeom>
          <a:noFill/>
        </p:spPr>
        <p:txBody>
          <a:bodyPr wrap="square" rtlCol="0">
            <a:spAutoFit/>
          </a:bodyPr>
          <a:lstStyle/>
          <a:p>
            <a:pPr algn="r"/>
            <a:r>
              <a:rPr lang="de-DE" sz="1100" b="1" i="1" dirty="0">
                <a:solidFill>
                  <a:prstClr val="black"/>
                </a:solidFill>
              </a:rPr>
              <a:t>ECDC ; Stand </a:t>
            </a:r>
            <a:r>
              <a:rPr lang="de-DE" sz="1100" b="1" i="1" dirty="0" smtClean="0">
                <a:solidFill>
                  <a:prstClr val="black"/>
                </a:solidFill>
              </a:rPr>
              <a:t>09.03.2020</a:t>
            </a:r>
            <a:endParaRPr lang="de-DE" sz="1100" b="1" i="1"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293096"/>
            <a:ext cx="5781186" cy="253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078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267429"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smtClean="0"/>
              <a:t>2. Stadium der Epidemie seit dem 28.02.2020 </a:t>
            </a:r>
            <a:r>
              <a:rPr lang="de-DE" sz="1400" dirty="0"/>
              <a:t>(Eindämmung der Ausbreitung des Virus auf dem Territorium </a:t>
            </a:r>
            <a:r>
              <a:rPr lang="de-DE" sz="1400" dirty="0" smtClean="0"/>
              <a:t>)</a:t>
            </a:r>
          </a:p>
          <a:p>
            <a:r>
              <a:rPr lang="de-DE" sz="1400" dirty="0" smtClean="0"/>
              <a:t>Einsatz von Public </a:t>
            </a:r>
            <a:r>
              <a:rPr lang="de-DE" sz="1400" dirty="0" err="1" smtClean="0"/>
              <a:t>Health</a:t>
            </a:r>
            <a:r>
              <a:rPr lang="de-DE" sz="1400" dirty="0" smtClean="0"/>
              <a:t> Reservisten („la </a:t>
            </a:r>
            <a:r>
              <a:rPr lang="de-DE" sz="1400" dirty="0" err="1" smtClean="0"/>
              <a:t>réserve</a:t>
            </a:r>
            <a:r>
              <a:rPr lang="de-DE" sz="1400" dirty="0" smtClean="0"/>
              <a:t> </a:t>
            </a:r>
            <a:r>
              <a:rPr lang="de-DE" sz="1400" dirty="0" err="1" smtClean="0"/>
              <a:t>sanitaire</a:t>
            </a:r>
            <a:r>
              <a:rPr lang="de-DE" sz="1400" dirty="0" smtClean="0"/>
              <a:t>“)</a:t>
            </a:r>
          </a:p>
          <a:p>
            <a:r>
              <a:rPr lang="de-DE" sz="1400" b="1" dirty="0" smtClean="0"/>
              <a:t>Seit dem 09.03.2020 Verbot von Veranstaltungen mit &gt;1.000 Teilnehmern</a:t>
            </a:r>
          </a:p>
          <a:p>
            <a:pPr lvl="1"/>
            <a:r>
              <a:rPr lang="de-DE" sz="1200" b="1" dirty="0"/>
              <a:t>Verbot von </a:t>
            </a:r>
            <a:r>
              <a:rPr lang="de-DE" sz="1200" b="1" dirty="0" smtClean="0"/>
              <a:t>Versammlungen in geschlossenen Räumen </a:t>
            </a:r>
            <a:r>
              <a:rPr lang="de-DE" sz="1200" b="1" dirty="0"/>
              <a:t>&gt;50 </a:t>
            </a:r>
            <a:r>
              <a:rPr lang="de-DE" sz="1200" b="1" dirty="0" smtClean="0"/>
              <a:t>Teilnehmer in Oise, Haut-Rhein und </a:t>
            </a:r>
            <a:r>
              <a:rPr lang="de-DE" sz="1200" b="1" dirty="0" err="1" smtClean="0"/>
              <a:t>Corse</a:t>
            </a:r>
            <a:r>
              <a:rPr lang="de-DE" sz="1200" b="1" dirty="0" smtClean="0"/>
              <a:t>-du-sud</a:t>
            </a:r>
          </a:p>
          <a:p>
            <a:r>
              <a:rPr lang="de-DE" sz="1400" dirty="0" smtClean="0"/>
              <a:t>1 Referenzkrankenhaus pro Region für COVID-19</a:t>
            </a:r>
          </a:p>
          <a:p>
            <a:r>
              <a:rPr lang="de-DE" sz="1400" dirty="0" smtClean="0"/>
              <a:t>Regierung beschlagnahmt FFP2 Masken für Krankenhäuser (03.03.2020)</a:t>
            </a:r>
          </a:p>
          <a:p>
            <a:r>
              <a:rPr lang="de-DE" sz="1400" dirty="0" smtClean="0"/>
              <a:t>Starke Restriktionen für Besucher von Gesundheitseinrichtungen </a:t>
            </a:r>
            <a:endParaRPr lang="de-DE" sz="1400" dirty="0"/>
          </a:p>
          <a:p>
            <a:r>
              <a:rPr lang="de-DE" sz="1400" b="1" dirty="0" smtClean="0"/>
              <a:t>Schließung von Bildungseinrichtungen (von Krippe bis Gymnasium):</a:t>
            </a:r>
          </a:p>
          <a:p>
            <a:pPr lvl="1"/>
            <a:r>
              <a:rPr lang="de-DE" sz="1200" b="1" dirty="0" smtClean="0"/>
              <a:t>Haut-Rhein, Oise und </a:t>
            </a:r>
            <a:r>
              <a:rPr lang="de-DE" sz="1200" b="1" dirty="0" err="1" smtClean="0"/>
              <a:t>Corse</a:t>
            </a:r>
            <a:r>
              <a:rPr lang="de-DE" sz="1200" b="1" dirty="0" smtClean="0"/>
              <a:t>-du-Sud (</a:t>
            </a:r>
            <a:r>
              <a:rPr lang="de-DE" sz="1200" b="1" dirty="0" err="1" smtClean="0"/>
              <a:t>Ajaccio</a:t>
            </a:r>
            <a:r>
              <a:rPr lang="de-DE" sz="1200" b="1" dirty="0" smtClean="0"/>
              <a:t>) bis zum 22.03.</a:t>
            </a:r>
          </a:p>
          <a:p>
            <a:pPr lvl="1"/>
            <a:r>
              <a:rPr lang="de-DE" sz="1200" b="1" dirty="0" smtClean="0"/>
              <a:t>Betroffene Gemeinden in Morbihan und Haute-Savoie bis zum 15.03.</a:t>
            </a:r>
          </a:p>
          <a:p>
            <a:r>
              <a:rPr lang="de-DE" sz="1400" b="1" dirty="0" smtClean="0"/>
              <a:t>Haut-Rhein: Sportveranstaltungen finden ohne Zuschauer statt, Schließung der öfftl. Schwimmbäder</a:t>
            </a:r>
          </a:p>
          <a:p>
            <a:r>
              <a:rPr lang="de-DE" sz="1400" b="1" dirty="0" smtClean="0"/>
              <a:t>Oise: 9 Gemeinden unter „Quarantäne“ </a:t>
            </a:r>
            <a:r>
              <a:rPr lang="de-DE" sz="1400" dirty="0" smtClean="0"/>
              <a:t>(Bewohner sollen bevorzugt zu Hause bleiben)</a:t>
            </a:r>
          </a:p>
          <a:p>
            <a:r>
              <a:rPr lang="de-DE" sz="1400" b="1" dirty="0"/>
              <a:t>Morbihan: Quarantäne für Rückkehrer aus Risikogebiete aufgehoben. Personen sollen sich selbst beobachten und ihre Bewegungen </a:t>
            </a:r>
            <a:r>
              <a:rPr lang="de-DE" sz="1400" b="1" dirty="0" smtClean="0"/>
              <a:t>einschränken</a:t>
            </a:r>
          </a:p>
          <a:p>
            <a:pPr marL="0" indent="0">
              <a:buNone/>
            </a:pPr>
            <a:endParaRPr lang="de-DE" sz="1400" dirty="0" smtClean="0"/>
          </a:p>
          <a:p>
            <a:pPr marL="0" indent="0">
              <a:buNone/>
            </a:pPr>
            <a:r>
              <a:rPr lang="de-DE" sz="1400" b="1" u="sng" dirty="0" smtClean="0"/>
              <a:t>Export von Fällen: </a:t>
            </a:r>
          </a:p>
          <a:p>
            <a:r>
              <a:rPr lang="de-DE" sz="1400" dirty="0" smtClean="0"/>
              <a:t>2 in Algerien (2 hatten Kontakt mit Franzosen, die später positiv getestet wurden), 1 in Burkina Faso, 1 in Belgien, 1 </a:t>
            </a:r>
            <a:r>
              <a:rPr lang="de-DE" sz="1400" dirty="0"/>
              <a:t>in Senegal</a:t>
            </a:r>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Frankreich</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48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438581" y="1844824"/>
            <a:ext cx="8093859" cy="2160240"/>
          </a:xfrm>
          <a:prstGeom prst="rect">
            <a:avLst/>
          </a:prstGeom>
        </p:spPr>
        <p:txBody>
          <a:bodyPr>
            <a:noAutofit/>
          </a:bodyPr>
          <a:lstStyle/>
          <a:p>
            <a:endParaRPr lang="en-US" sz="1800" dirty="0" smtClean="0"/>
          </a:p>
          <a:p>
            <a:endParaRPr lang="de-DE" sz="18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USA</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395536" y="1196752"/>
            <a:ext cx="7416824" cy="523220"/>
          </a:xfrm>
          <a:prstGeom prst="rect">
            <a:avLst/>
          </a:prstGeom>
          <a:solidFill>
            <a:schemeClr val="bg1">
              <a:lumMod val="85000"/>
            </a:schemeClr>
          </a:solidFill>
        </p:spPr>
        <p:txBody>
          <a:bodyPr wrap="square" rtlCol="0">
            <a:spAutoFit/>
          </a:bodyPr>
          <a:lstStyle/>
          <a:p>
            <a:r>
              <a:rPr lang="de-DE" sz="1400" b="1" dirty="0" smtClean="0">
                <a:solidFill>
                  <a:prstClr val="black"/>
                </a:solidFill>
                <a:latin typeface="ScalaSansPro-Bold" pitchFamily="50" charset="0"/>
              </a:rPr>
              <a:t>CDC: Insgesamt 423 Fälle; davon 19 Todesfälle, Fallsterbequote 4,5%</a:t>
            </a:r>
          </a:p>
          <a:p>
            <a:r>
              <a:rPr lang="de-DE" sz="1400" b="1" dirty="0" smtClean="0">
                <a:solidFill>
                  <a:prstClr val="black"/>
                </a:solidFill>
                <a:latin typeface="ScalaSansPro-Bold" pitchFamily="50" charset="0"/>
              </a:rPr>
              <a:t> </a:t>
            </a:r>
            <a:endParaRPr lang="de-DE" sz="1400" b="1" dirty="0">
              <a:solidFill>
                <a:prstClr val="black"/>
              </a:solidFill>
              <a:latin typeface="ScalaSansPro-Bold" pitchFamily="50" charset="0"/>
            </a:endParaRPr>
          </a:p>
        </p:txBody>
      </p:sp>
      <p:sp>
        <p:nvSpPr>
          <p:cNvPr id="9" name="Textfeld 8"/>
          <p:cNvSpPr txBox="1"/>
          <p:nvPr/>
        </p:nvSpPr>
        <p:spPr>
          <a:xfrm>
            <a:off x="251520" y="2332211"/>
            <a:ext cx="4392488" cy="2031325"/>
          </a:xfrm>
          <a:prstGeom prst="rect">
            <a:avLst/>
          </a:prstGeom>
          <a:noFill/>
        </p:spPr>
        <p:txBody>
          <a:bodyPr wrap="square" rtlCol="0">
            <a:spAutoFit/>
          </a:bodyPr>
          <a:lstStyle/>
          <a:p>
            <a:pPr lvl="1"/>
            <a:r>
              <a:rPr lang="en-US" dirty="0">
                <a:solidFill>
                  <a:prstClr val="black"/>
                </a:solidFill>
              </a:rPr>
              <a:t>The New York Times: Am 10. </a:t>
            </a:r>
            <a:r>
              <a:rPr lang="en-US" dirty="0" err="1">
                <a:solidFill>
                  <a:prstClr val="black"/>
                </a:solidFill>
              </a:rPr>
              <a:t>März</a:t>
            </a:r>
            <a:r>
              <a:rPr lang="en-US" dirty="0">
                <a:solidFill>
                  <a:prstClr val="black"/>
                </a:solidFill>
              </a:rPr>
              <a:t> +729 </a:t>
            </a:r>
            <a:r>
              <a:rPr lang="en-US" dirty="0" err="1">
                <a:solidFill>
                  <a:prstClr val="black"/>
                </a:solidFill>
              </a:rPr>
              <a:t>neue</a:t>
            </a:r>
            <a:r>
              <a:rPr lang="en-US" dirty="0">
                <a:solidFill>
                  <a:prstClr val="black"/>
                </a:solidFill>
              </a:rPr>
              <a:t> </a:t>
            </a:r>
            <a:r>
              <a:rPr lang="en-US" dirty="0" err="1">
                <a:solidFill>
                  <a:prstClr val="black"/>
                </a:solidFill>
              </a:rPr>
              <a:t>Fälle</a:t>
            </a:r>
            <a:endParaRPr lang="en-US" dirty="0">
              <a:solidFill>
                <a:prstClr val="black"/>
              </a:solidFill>
            </a:endParaRPr>
          </a:p>
          <a:p>
            <a:pPr marL="742950" lvl="1" indent="-285750">
              <a:buFont typeface="Arial" panose="020B0604020202020204" pitchFamily="34" charset="0"/>
              <a:buChar char="•"/>
            </a:pPr>
            <a:endParaRPr lang="de-DE" dirty="0" smtClean="0">
              <a:solidFill>
                <a:prstClr val="black"/>
              </a:solidFill>
            </a:endParaRPr>
          </a:p>
          <a:p>
            <a:pPr marL="742950" lvl="1" indent="-285750">
              <a:buFont typeface="Arial" panose="020B0604020202020204" pitchFamily="34" charset="0"/>
              <a:buChar char="•"/>
            </a:pPr>
            <a:r>
              <a:rPr lang="de-DE" dirty="0" smtClean="0">
                <a:solidFill>
                  <a:prstClr val="black"/>
                </a:solidFill>
              </a:rPr>
              <a:t>Washington (179 Fälle</a:t>
            </a:r>
            <a:r>
              <a:rPr lang="de-DE" dirty="0">
                <a:solidFill>
                  <a:prstClr val="black"/>
                </a:solidFill>
              </a:rPr>
              <a:t>, </a:t>
            </a:r>
            <a:r>
              <a:rPr lang="de-DE" dirty="0" smtClean="0">
                <a:solidFill>
                  <a:prstClr val="black"/>
                </a:solidFill>
              </a:rPr>
              <a:t>22 Todesfälle 22) </a:t>
            </a:r>
          </a:p>
          <a:p>
            <a:pPr marL="742950" lvl="1" indent="-285750">
              <a:buFont typeface="Arial" panose="020B0604020202020204" pitchFamily="34" charset="0"/>
              <a:buChar char="•"/>
            </a:pPr>
            <a:r>
              <a:rPr lang="de-DE" dirty="0">
                <a:solidFill>
                  <a:prstClr val="black"/>
                </a:solidFill>
              </a:rPr>
              <a:t>Kalifornien </a:t>
            </a:r>
            <a:r>
              <a:rPr lang="de-DE" dirty="0" smtClean="0">
                <a:solidFill>
                  <a:prstClr val="black"/>
                </a:solidFill>
              </a:rPr>
              <a:t>(167 Fälle</a:t>
            </a:r>
            <a:r>
              <a:rPr lang="de-DE" dirty="0">
                <a:solidFill>
                  <a:prstClr val="black"/>
                </a:solidFill>
              </a:rPr>
              <a:t>, </a:t>
            </a:r>
            <a:r>
              <a:rPr lang="de-DE" dirty="0" smtClean="0">
                <a:solidFill>
                  <a:prstClr val="black"/>
                </a:solidFill>
              </a:rPr>
              <a:t>2 Todesfall)</a:t>
            </a:r>
          </a:p>
          <a:p>
            <a:pPr marL="742950" lvl="1" indent="-285750">
              <a:buFont typeface="Arial" panose="020B0604020202020204" pitchFamily="34" charset="0"/>
              <a:buChar char="•"/>
            </a:pPr>
            <a:r>
              <a:rPr lang="de-DE" dirty="0" smtClean="0">
                <a:solidFill>
                  <a:prstClr val="black"/>
                </a:solidFill>
              </a:rPr>
              <a:t>New York (142 Fälle)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0976" y="4339704"/>
            <a:ext cx="3641464" cy="22576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976" y="2332211"/>
            <a:ext cx="3641464" cy="2007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4963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195421" cy="5400600"/>
          </a:xfrm>
          <a:prstGeom prst="rect">
            <a:avLst/>
          </a:prstGeom>
        </p:spPr>
        <p:txBody>
          <a:bodyPr>
            <a:noAutofit/>
          </a:bodyPr>
          <a:lstStyle/>
          <a:p>
            <a:pPr marL="0" indent="0">
              <a:buNone/>
            </a:pPr>
            <a:r>
              <a:rPr lang="de-DE" sz="1400" b="1" dirty="0" smtClean="0">
                <a:solidFill>
                  <a:srgbClr val="FF0000"/>
                </a:solidFill>
              </a:rPr>
              <a:t>Keine neue Fälle wurden gemeldet </a:t>
            </a:r>
          </a:p>
          <a:p>
            <a:pPr marL="0" indent="0">
              <a:buNone/>
            </a:pPr>
            <a:r>
              <a:rPr lang="de-DE" sz="1400" b="1" dirty="0" smtClean="0"/>
              <a:t>Insgesamt 55 Fälle , davon </a:t>
            </a:r>
            <a:r>
              <a:rPr lang="de-DE" sz="1400" b="1" dirty="0"/>
              <a:t>33 Fälle River </a:t>
            </a:r>
            <a:r>
              <a:rPr lang="de-DE" sz="1400" b="1" dirty="0" err="1"/>
              <a:t>Nile</a:t>
            </a:r>
            <a:r>
              <a:rPr lang="de-DE" sz="1400" b="1" dirty="0"/>
              <a:t> </a:t>
            </a:r>
            <a:r>
              <a:rPr lang="de-DE" sz="1400" b="1" dirty="0" smtClean="0"/>
              <a:t>Cruise </a:t>
            </a:r>
            <a:r>
              <a:rPr lang="de-DE" sz="1400" b="1" dirty="0" err="1" smtClean="0"/>
              <a:t>Ship</a:t>
            </a:r>
            <a:r>
              <a:rPr lang="de-DE" sz="1400" b="1" dirty="0" smtClean="0"/>
              <a:t> (Indexfall aus Taiwan)</a:t>
            </a:r>
          </a:p>
          <a:p>
            <a:pPr marL="0" indent="0">
              <a:buNone/>
            </a:pPr>
            <a:r>
              <a:rPr lang="de-DE" sz="1400" b="1" dirty="0" smtClean="0"/>
              <a:t>1 Todesfall</a:t>
            </a:r>
            <a:r>
              <a:rPr lang="de-DE" sz="1400" dirty="0" smtClean="0"/>
              <a:t>. Er handelt </a:t>
            </a:r>
            <a:r>
              <a:rPr lang="de-DE" sz="1400" dirty="0"/>
              <a:t>sich um ein 60-jähriger Deutscher, der am 1. März nach Ägypten eingereist war. Er wurde am Freitag mit Fieber ins Krankenhaus eingeliefert, und sein Zustand war zufriedenstellend, bis er am Samstag durch eine akute Lungenentzündung </a:t>
            </a:r>
            <a:r>
              <a:rPr lang="de-DE" sz="1400" dirty="0" smtClean="0"/>
              <a:t>erlitt. </a:t>
            </a:r>
            <a:r>
              <a:rPr lang="de-DE" sz="1400" dirty="0"/>
              <a:t>Er starb am </a:t>
            </a:r>
            <a:r>
              <a:rPr lang="de-DE" sz="1400" dirty="0" smtClean="0"/>
              <a:t>8.03.2020</a:t>
            </a:r>
          </a:p>
          <a:p>
            <a:pPr marL="0" indent="0">
              <a:buNone/>
            </a:pPr>
            <a:r>
              <a:rPr lang="de-DE" sz="1400" b="1" u="sng" dirty="0" smtClean="0"/>
              <a:t>Importierte Fälle aus Ägypten</a:t>
            </a:r>
          </a:p>
          <a:p>
            <a:r>
              <a:rPr lang="de-DE" sz="1400" dirty="0"/>
              <a:t>2 Fälle in Frankreich, die mit einer Gruppe in Ägypten verreist waren</a:t>
            </a:r>
          </a:p>
          <a:p>
            <a:r>
              <a:rPr lang="de-DE" sz="1400" dirty="0"/>
              <a:t>Fall 1: 72-jähriger Mann, am 27.02. auf SAR-CoV-2 positiv getestet</a:t>
            </a:r>
          </a:p>
          <a:p>
            <a:r>
              <a:rPr lang="de-DE" sz="1400" dirty="0"/>
              <a:t>Fall 2: Mit Reisegruppe in Ägypten</a:t>
            </a:r>
          </a:p>
          <a:p>
            <a:r>
              <a:rPr lang="de-DE" sz="1400" dirty="0"/>
              <a:t>1 Fall in Kanada mit Reiseanamnese in Ägypten</a:t>
            </a:r>
          </a:p>
          <a:p>
            <a:r>
              <a:rPr lang="de-DE" sz="1400" dirty="0"/>
              <a:t>2 Fäll in den USA mit Reiseanamnese in Ägypten</a:t>
            </a:r>
          </a:p>
          <a:p>
            <a:r>
              <a:rPr lang="de-DE" sz="1400" dirty="0"/>
              <a:t>1 Fall in Libanon mit Reiseanamnese in Ägypten</a:t>
            </a:r>
          </a:p>
          <a:p>
            <a:pPr marL="0" indent="0">
              <a:buNone/>
            </a:pPr>
            <a:endParaRPr lang="de-DE" sz="1400" dirty="0" smtClean="0"/>
          </a:p>
          <a:p>
            <a:pPr marL="0" indent="0">
              <a:buNone/>
            </a:pPr>
            <a:endParaRPr lang="de-DE" sz="1400" dirty="0" smtClean="0"/>
          </a:p>
          <a:p>
            <a:pPr marL="0" indent="0">
              <a:buNone/>
            </a:pPr>
            <a:endParaRPr lang="de-DE" sz="1400" dirty="0" smtClean="0"/>
          </a:p>
          <a:p>
            <a:pPr marL="0" indent="0">
              <a:buNone/>
            </a:pPr>
            <a:endParaRPr lang="de-DE" sz="1400" dirty="0" smtClean="0"/>
          </a:p>
          <a:p>
            <a:pPr marL="0" indent="0">
              <a:buNone/>
            </a:pPr>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a:latin typeface="ScalaSansPro-Bold" pitchFamily="50" charset="0"/>
              </a:rPr>
              <a:t>Ägypten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082768"/>
            <a:ext cx="5498125" cy="2520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4391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340768"/>
            <a:ext cx="8092593" cy="5117182"/>
          </a:xfrm>
        </p:spPr>
        <p:txBody>
          <a:bodyPr>
            <a:normAutofit fontScale="85000" lnSpcReduction="20000"/>
          </a:bodyPr>
          <a:lstStyle/>
          <a:p>
            <a:r>
              <a:rPr lang="de-DE" b="1" dirty="0" smtClean="0"/>
              <a:t>Israel</a:t>
            </a:r>
            <a:r>
              <a:rPr lang="de-DE" dirty="0" smtClean="0"/>
              <a:t>: </a:t>
            </a:r>
            <a:r>
              <a:rPr lang="de-DE" dirty="0"/>
              <a:t>Die Einreise aus </a:t>
            </a:r>
            <a:r>
              <a:rPr lang="de-DE" dirty="0" smtClean="0"/>
              <a:t>Deutschland ist für </a:t>
            </a:r>
            <a:r>
              <a:rPr lang="de-DE" dirty="0"/>
              <a:t>nicht-israelische Staatsangehörige bzw. Nicht-Palästinenser seit dem 6. März 2020 grundsätzlich nicht mehr </a:t>
            </a:r>
            <a:r>
              <a:rPr lang="de-DE" dirty="0" smtClean="0"/>
              <a:t>möglich.</a:t>
            </a:r>
          </a:p>
          <a:p>
            <a:r>
              <a:rPr lang="de-DE" b="1" dirty="0"/>
              <a:t>Russland</a:t>
            </a:r>
            <a:r>
              <a:rPr lang="de-DE" dirty="0"/>
              <a:t>: Personen, die aus Gebieten, in denen Erkrankungsfälle festgestellt worden sind, darunter Deutschland, nach Moskau einreisen, werden verpflichtet, sich für vierzehn Tage in ihrer Wohnung selbst zu isolieren</a:t>
            </a:r>
            <a:r>
              <a:rPr lang="de-DE" dirty="0" smtClean="0"/>
              <a:t>.</a:t>
            </a:r>
          </a:p>
          <a:p>
            <a:r>
              <a:rPr lang="de-DE" b="1" dirty="0"/>
              <a:t>Uganda</a:t>
            </a:r>
            <a:r>
              <a:rPr lang="de-DE" dirty="0"/>
              <a:t>: Für die Einreise aus </a:t>
            </a:r>
            <a:r>
              <a:rPr lang="de-DE" dirty="0" smtClean="0"/>
              <a:t>Deutschland </a:t>
            </a:r>
            <a:r>
              <a:rPr lang="de-DE" dirty="0"/>
              <a:t>müssen sich Reisende seit dem 7. März 2020 in eine 14-tägige Selbst-Quarantäne begeben. Die Nichtbefolgung führt zur zwangsweisen Einweisung in institutionelle Quarantäne auf eigene </a:t>
            </a:r>
            <a:r>
              <a:rPr lang="de-DE" dirty="0" smtClean="0"/>
              <a:t>Kosten</a:t>
            </a:r>
          </a:p>
          <a:p>
            <a:r>
              <a:rPr lang="de-DE" b="1" dirty="0" smtClean="0"/>
              <a:t>Mauritius</a:t>
            </a:r>
            <a:r>
              <a:rPr lang="de-DE" dirty="0" smtClean="0"/>
              <a:t> </a:t>
            </a:r>
            <a:r>
              <a:rPr lang="de-DE" dirty="0"/>
              <a:t>unterzieht derzeit Reisende, die u.a. aus Deutschland einreisen, oder in den letzten 14 Tagen vor Einreise durch Deutschland gereist sind, bei Vorliegen von Symptomen wie Fieber, Husten oder Atemwegsbeschwerden einer verpflichtenden Quarantäne. </a:t>
            </a:r>
            <a:endParaRPr lang="de-DE" dirty="0" smtClean="0"/>
          </a:p>
          <a:p>
            <a:r>
              <a:rPr lang="de-DE" b="1" dirty="0"/>
              <a:t>Burundi</a:t>
            </a:r>
            <a:r>
              <a:rPr lang="de-DE" dirty="0"/>
              <a:t>: Mit sofortiger Wirkung wurde eine verpflichtende 14-tägige Quarantäne für Einreisende aus Deutschland, Frankreich, Italien, Spanien </a:t>
            </a:r>
          </a:p>
          <a:p>
            <a:r>
              <a:rPr lang="de-DE" b="1" dirty="0" smtClean="0"/>
              <a:t>Eritrea</a:t>
            </a:r>
            <a:r>
              <a:rPr lang="de-DE" dirty="0" smtClean="0"/>
              <a:t>: Visaanträge </a:t>
            </a:r>
            <a:r>
              <a:rPr lang="de-DE" dirty="0"/>
              <a:t>werden dann inzwischen versagt und auch bereits erteilte Visa für ungültig erklärt, dennoch Anreisende unter Quarantäne </a:t>
            </a:r>
            <a:r>
              <a:rPr lang="de-DE" dirty="0" smtClean="0"/>
              <a:t>gestellt</a:t>
            </a:r>
          </a:p>
          <a:p>
            <a:r>
              <a:rPr lang="de-DE" b="1" dirty="0"/>
              <a:t>Bhutan</a:t>
            </a:r>
            <a:r>
              <a:rPr lang="de-DE" dirty="0"/>
              <a:t> hat zunächst bis zum 20. März 2020 seine Grenzen für touristische Reisen von Ausländern </a:t>
            </a:r>
            <a:r>
              <a:rPr lang="de-DE" dirty="0" smtClean="0"/>
              <a:t>geschlossen</a:t>
            </a:r>
          </a:p>
          <a:p>
            <a:endParaRPr lang="de-DE" dirty="0"/>
          </a:p>
        </p:txBody>
      </p:sp>
      <p:sp>
        <p:nvSpPr>
          <p:cNvPr id="3" name="Titel 2"/>
          <p:cNvSpPr>
            <a:spLocks noGrp="1"/>
          </p:cNvSpPr>
          <p:nvPr>
            <p:ph type="title"/>
          </p:nvPr>
        </p:nvSpPr>
        <p:spPr>
          <a:xfrm>
            <a:off x="457200" y="692696"/>
            <a:ext cx="8092592" cy="338554"/>
          </a:xfrm>
          <a:solidFill>
            <a:schemeClr val="accent1">
              <a:lumMod val="20000"/>
              <a:lumOff val="80000"/>
            </a:schemeClr>
          </a:solidFill>
        </p:spPr>
        <p:txBody>
          <a:bodyPr/>
          <a:lstStyle/>
          <a:p>
            <a:r>
              <a:rPr lang="de-DE" dirty="0"/>
              <a:t>Internationale </a:t>
            </a:r>
            <a:r>
              <a:rPr lang="de-DE" dirty="0" smtClean="0"/>
              <a:t>Reaktionen auf COVID-19-Fällen </a:t>
            </a:r>
            <a:r>
              <a:rPr lang="de-DE" dirty="0"/>
              <a:t>in </a:t>
            </a:r>
            <a:r>
              <a:rPr lang="de-DE" dirty="0" smtClean="0"/>
              <a:t>DE</a:t>
            </a:r>
            <a:endParaRPr lang="de-DE" dirty="0"/>
          </a:p>
        </p:txBody>
      </p:sp>
    </p:spTree>
    <p:extLst>
      <p:ext uri="{BB962C8B-B14F-4D97-AF65-F5344CB8AC3E}">
        <p14:creationId xmlns:p14="http://schemas.microsoft.com/office/powerpoint/2010/main" val="331016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5. </a:t>
            </a:r>
            <a:r>
              <a:rPr lang="de-DE" sz="2400" dirty="0">
                <a:latin typeface="ScalaSansPro-Bold" pitchFamily="50" charset="0"/>
              </a:rPr>
              <a:t>März 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996109203"/>
              </p:ext>
            </p:extLst>
          </p:nvPr>
        </p:nvGraphicFramePr>
        <p:xfrm>
          <a:off x="467544" y="1412776"/>
          <a:ext cx="7937950" cy="4890486"/>
        </p:xfrm>
        <a:graphic>
          <a:graphicData uri="http://schemas.openxmlformats.org/drawingml/2006/table">
            <a:tbl>
              <a:tblPr firstRow="1" firstCol="1" bandRow="1"/>
              <a:tblGrid>
                <a:gridCol w="1826071"/>
                <a:gridCol w="1078719"/>
                <a:gridCol w="1193696"/>
                <a:gridCol w="1161399"/>
                <a:gridCol w="1121997"/>
                <a:gridCol w="1556068"/>
              </a:tblGrid>
              <a:tr h="601179">
                <a:tc>
                  <a:txBody>
                    <a:bodyPr/>
                    <a:lstStyle/>
                    <a:p>
                      <a:pPr>
                        <a:lnSpc>
                          <a:spcPct val="115000"/>
                        </a:lnSpc>
                        <a:spcAft>
                          <a:spcPts val="0"/>
                        </a:spcAft>
                      </a:pPr>
                      <a:r>
                        <a:rPr lang="de-DE" sz="1100" b="1" dirty="0">
                          <a:effectLst/>
                          <a:latin typeface="Cambria"/>
                          <a:ea typeface="Times New Roman"/>
                          <a:cs typeface="Times New Roman"/>
                        </a:rPr>
                        <a:t>Provinz</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Kumulative Inzidenz /100.000 EW</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dirty="0">
                          <a:effectLst/>
                          <a:latin typeface="Cambria"/>
                          <a:ea typeface="Times New Roman"/>
                          <a:cs typeface="Times New Roman"/>
                        </a:rPr>
                        <a:t>Δ </a:t>
                      </a:r>
                      <a:endParaRPr lang="de-DE" sz="1100" dirty="0">
                        <a:effectLst/>
                        <a:latin typeface="Calibri"/>
                        <a:ea typeface="Calibri"/>
                        <a:cs typeface="Times New Roman"/>
                      </a:endParaRPr>
                    </a:p>
                    <a:p>
                      <a:pPr algn="ctr">
                        <a:lnSpc>
                          <a:spcPct val="115000"/>
                        </a:lnSpc>
                        <a:spcAft>
                          <a:spcPts val="0"/>
                        </a:spcAft>
                      </a:pPr>
                      <a:r>
                        <a:rPr lang="de-DE" sz="1000" dirty="0">
                          <a:effectLst/>
                          <a:latin typeface="Cambria"/>
                          <a:ea typeface="Times New Roman"/>
                          <a:cs typeface="Times New Roman"/>
                        </a:rPr>
                        <a:t>(zum Vortag, absolut)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Trend</a:t>
                      </a:r>
                      <a:endParaRPr lang="de-DE" sz="1100">
                        <a:effectLst/>
                        <a:latin typeface="Calibri"/>
                        <a:ea typeface="Calibri"/>
                        <a:cs typeface="Times New Roman"/>
                      </a:endParaRPr>
                    </a:p>
                    <a:p>
                      <a:pPr>
                        <a:lnSpc>
                          <a:spcPct val="115000"/>
                        </a:lnSpc>
                        <a:spcAft>
                          <a:spcPts val="0"/>
                        </a:spcAft>
                      </a:pPr>
                      <a:r>
                        <a:rPr lang="de-DE" sz="1000">
                          <a:effectLst/>
                          <a:latin typeface="Cambria"/>
                          <a:ea typeface="Times New Roman"/>
                          <a:cs typeface="Times New Roman"/>
                        </a:rPr>
                        <a:t>(exponentieller Anstieg)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Maßnahmen</a:t>
                      </a:r>
                      <a:r>
                        <a:rPr lang="de-DE" sz="1100" b="1" baseline="30000">
                          <a:effectLst/>
                          <a:latin typeface="Cambria"/>
                          <a:ea typeface="Times New Roman"/>
                          <a:cs typeface="Times New Roman"/>
                        </a:rPr>
                        <a:t>1</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Bekannte exportierte Fälle ins Ausland</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CHINA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5,70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mn-lt"/>
                          <a:ea typeface="Calibri"/>
                          <a:cs typeface="Calibri"/>
                        </a:rPr>
                        <a:t>+37</a:t>
                      </a:r>
                      <a:endParaRPr lang="en-US" sz="1100" b="1" dirty="0" smtClean="0">
                        <a:effectLst/>
                        <a:latin typeface="+mn-lt"/>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Ja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solidFill>
                            <a:srgbClr val="FF0000"/>
                          </a:solidFill>
                          <a:effectLst/>
                          <a:latin typeface="Cambria"/>
                          <a:ea typeface="Times New Roman"/>
                          <a:cs typeface="Times New Roman"/>
                        </a:rPr>
                        <a:t>Hubei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114,8</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mn-lt"/>
                          <a:ea typeface="Calibri"/>
                          <a:cs typeface="Calibri"/>
                        </a:rPr>
                        <a:t>+36</a:t>
                      </a:r>
                      <a:endParaRPr lang="de-DE" sz="1100" b="1" dirty="0" smtClean="0">
                        <a:effectLst/>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effectLst/>
                          <a:latin typeface="Calibri"/>
                          <a:ea typeface="Calibri"/>
                          <a:cs typeface="Times New Roman"/>
                        </a:rPr>
                        <a:t>+</a:t>
                      </a:r>
                      <a:r>
                        <a:rPr lang="en-US" sz="1100">
                          <a:effectLst/>
                          <a:latin typeface="Calibri"/>
                          <a:ea typeface="Calibri"/>
                          <a:cs typeface="Times New Roman"/>
                        </a:rPr>
                        <a:t>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01179">
                <a:tc>
                  <a:txBody>
                    <a:bodyPr/>
                    <a:lstStyle/>
                    <a:p>
                      <a:pPr>
                        <a:lnSpc>
                          <a:spcPct val="115000"/>
                        </a:lnSpc>
                        <a:spcAft>
                          <a:spcPts val="0"/>
                        </a:spcAft>
                      </a:pPr>
                      <a:r>
                        <a:rPr lang="de-DE" sz="1100" b="1">
                          <a:effectLst/>
                          <a:latin typeface="Cambria"/>
                          <a:ea typeface="Times New Roman"/>
                          <a:cs typeface="Times New Roman"/>
                        </a:rPr>
                        <a:t>Zhejiang (v.a. </a:t>
                      </a:r>
                      <a:r>
                        <a:rPr lang="de-DE" sz="1100" b="1">
                          <a:solidFill>
                            <a:srgbClr val="FF0000"/>
                          </a:solidFill>
                          <a:effectLst/>
                          <a:latin typeface="Cambria"/>
                          <a:ea typeface="Times New Roman"/>
                          <a:cs typeface="Times New Roman"/>
                        </a:rPr>
                        <a:t>Wenzhou, Hangzhou, Ningbo und Taizhou</a:t>
                      </a:r>
                      <a:r>
                        <a:rPr lang="de-DE" sz="1100" b="1">
                          <a:effectLst/>
                          <a:latin typeface="Cambria"/>
                          <a:ea typeface="Times New Roman"/>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2,15</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algn="ctr" defTabSz="457200" rtl="0" eaLnBrk="1" latinLnBrk="0" hangingPunct="1">
                        <a:lnSpc>
                          <a:spcPct val="115000"/>
                        </a:lnSpc>
                        <a:spcAft>
                          <a:spcPts val="0"/>
                        </a:spcAft>
                      </a:pPr>
                      <a:r>
                        <a:rPr lang="de-DE" sz="1100" kern="1200" dirty="0" smtClean="0">
                          <a:solidFill>
                            <a:schemeClr val="tx1"/>
                          </a:solidFill>
                          <a:effectLst/>
                          <a:latin typeface="Calibri"/>
                          <a:ea typeface="Calibri"/>
                          <a:cs typeface="Calibri"/>
                        </a:rPr>
                        <a:t>0</a:t>
                      </a:r>
                      <a:endParaRPr lang="de-DE" sz="1100" kern="1200" dirty="0">
                        <a:solidFill>
                          <a:schemeClr val="tx1"/>
                        </a:solidFill>
                        <a:effectLst/>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J</a:t>
                      </a:r>
                      <a:r>
                        <a:rPr lang="de-DE" sz="1100" b="1">
                          <a:effectLst/>
                          <a:latin typeface="Cambria"/>
                          <a:ea typeface="Times New Roman"/>
                          <a:cs typeface="Times New Roman"/>
                        </a:rPr>
                        <a:t>iangxi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2,02</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gn="just">
                        <a:lnSpc>
                          <a:spcPct val="115000"/>
                        </a:lnSpc>
                        <a:spcAft>
                          <a:spcPts val="0"/>
                        </a:spcAft>
                      </a:pPr>
                      <a:r>
                        <a:rPr lang="en-US" sz="1100" b="1">
                          <a:effectLst/>
                          <a:latin typeface="Cambria"/>
                          <a:ea typeface="Times New Roman"/>
                          <a:cs typeface="Times New Roman"/>
                        </a:rPr>
                        <a:t>Hainan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1,83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Chongqing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Bejing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1,97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(Russland)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Anhui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1,58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Macau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1,49</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b="1">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(Malaysia, Südkorea)</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89104">
                <a:tc>
                  <a:txBody>
                    <a:bodyPr/>
                    <a:lstStyle/>
                    <a:p>
                      <a:pPr>
                        <a:lnSpc>
                          <a:spcPct val="115000"/>
                        </a:lnSpc>
                        <a:spcAft>
                          <a:spcPts val="0"/>
                        </a:spcAft>
                      </a:pPr>
                      <a:r>
                        <a:rPr lang="de-DE" sz="1100" b="1">
                          <a:effectLst/>
                          <a:latin typeface="Cambria"/>
                          <a:ea typeface="Times New Roman"/>
                          <a:cs typeface="Times New Roman"/>
                        </a:rPr>
                        <a:t>Hunan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1,48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Shanghai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1,41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Henan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1,33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0786">
                <a:tc>
                  <a:txBody>
                    <a:bodyPr/>
                    <a:lstStyle/>
                    <a:p>
                      <a:pPr>
                        <a:lnSpc>
                          <a:spcPct val="115000"/>
                        </a:lnSpc>
                        <a:spcAft>
                          <a:spcPts val="0"/>
                        </a:spcAft>
                      </a:pPr>
                      <a:r>
                        <a:rPr lang="en-US" sz="1100" b="1">
                          <a:effectLst/>
                          <a:latin typeface="Cambria"/>
                          <a:ea typeface="Times New Roman"/>
                          <a:cs typeface="Times New Roman"/>
                        </a:rPr>
                        <a:t>Heilongjiang </a:t>
                      </a:r>
                      <a:r>
                        <a:rPr lang="de-DE" sz="1100" b="1">
                          <a:effectLst/>
                          <a:latin typeface="Cambria"/>
                          <a:ea typeface="Times New Roman"/>
                          <a:cs typeface="Times New Roman"/>
                        </a:rPr>
                        <a:t>(v.a. Harbin)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1,27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0786">
                <a:tc>
                  <a:txBody>
                    <a:bodyPr/>
                    <a:lstStyle/>
                    <a:p>
                      <a:pPr>
                        <a:lnSpc>
                          <a:spcPct val="115000"/>
                        </a:lnSpc>
                        <a:spcAft>
                          <a:spcPts val="0"/>
                        </a:spcAft>
                      </a:pPr>
                      <a:r>
                        <a:rPr lang="en-GB" sz="1100" b="1">
                          <a:effectLst/>
                          <a:latin typeface="Cambria"/>
                          <a:ea typeface="Times New Roman"/>
                          <a:cs typeface="Times New Roman"/>
                        </a:rPr>
                        <a:t>Guangdong (v.a. Shenzhen, Guangzhou)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1,21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libri"/>
                          <a:ea typeface="Calibri"/>
                          <a:cs typeface="Times New Roman"/>
                        </a:rPr>
                        <a:t>+</a:t>
                      </a:r>
                      <a:r>
                        <a:rPr lang="de-DE" sz="1100">
                          <a:effectLst/>
                          <a:latin typeface="Calibri"/>
                          <a:ea typeface="Calibri"/>
                          <a:cs typeface="Times New Roman"/>
                        </a:rPr>
                        <a:t> (Südkorea, Ägypten)</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Ningxia</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1,10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dirty="0">
                          <a:effectLst/>
                          <a:latin typeface="Cambria"/>
                          <a:ea typeface="Times New Roman"/>
                          <a:cs typeface="Times New Roman"/>
                        </a:rPr>
                        <a:t>Tianjin</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0,87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2736">
                <a:tc gridSpan="6">
                  <a:txBody>
                    <a:bodyPr/>
                    <a:lstStyle/>
                    <a:p>
                      <a:pPr>
                        <a:lnSpc>
                          <a:spcPct val="115000"/>
                        </a:lnSpc>
                        <a:spcBef>
                          <a:spcPts val="600"/>
                        </a:spcBef>
                        <a:spcAft>
                          <a:spcPts val="600"/>
                        </a:spcAft>
                      </a:pPr>
                      <a:r>
                        <a:rPr lang="de-DE" sz="1100" baseline="30000" dirty="0">
                          <a:effectLst/>
                          <a:latin typeface="Cambria"/>
                          <a:ea typeface="Times New Roman"/>
                          <a:cs typeface="Times New Roman"/>
                        </a:rPr>
                        <a:t>+ Ein- und Ausreisebeschränkungen und empfohlene Ausgangssperren für die Bewohner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1544034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8" y="346611"/>
            <a:ext cx="8691811" cy="612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06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3563"/>
            <a:ext cx="8437687" cy="575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880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056276" y="6529413"/>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85" y="810018"/>
            <a:ext cx="8190250" cy="557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172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35943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354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solidFill>
                  <a:prstClr val="black"/>
                </a:solidFill>
              </a:rPr>
              <a:t>Stand: </a:t>
            </a:r>
            <a:r>
              <a:rPr lang="de-DE" dirty="0" smtClean="0">
                <a:solidFill>
                  <a:prstClr val="black"/>
                </a:solidFill>
              </a:rPr>
              <a:t>10.03.2020</a:t>
            </a:r>
            <a:endParaRPr lang="de-DE" dirty="0">
              <a:solidFill>
                <a:prstClr val="black"/>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720949"/>
            <a:ext cx="8523105" cy="58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238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76308" y="1397094"/>
            <a:ext cx="8198246" cy="1682512"/>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de-DE" sz="2000" b="1" dirty="0" smtClean="0">
                <a:solidFill>
                  <a:prstClr val="black"/>
                </a:solidFill>
              </a:rPr>
              <a:t>7.513 (+131); 54 </a:t>
            </a:r>
            <a:r>
              <a:rPr lang="de-DE" sz="2000" b="1" dirty="0">
                <a:solidFill>
                  <a:prstClr val="black"/>
                </a:solidFill>
              </a:rPr>
              <a:t>Todesfälle </a:t>
            </a:r>
            <a:r>
              <a:rPr lang="de-DE" sz="2000" b="1" dirty="0" smtClean="0">
                <a:solidFill>
                  <a:prstClr val="black"/>
                </a:solidFill>
              </a:rPr>
              <a:t>(+1); Sterbequote: 0,7%</a:t>
            </a:r>
            <a:r>
              <a:rPr lang="de-DE" sz="2000" b="1" dirty="0" smtClean="0">
                <a:solidFill>
                  <a:srgbClr val="FF0000"/>
                </a:solidFill>
              </a:rPr>
              <a:t> </a:t>
            </a:r>
            <a:r>
              <a:rPr lang="de-DE" sz="1400" dirty="0">
                <a:solidFill>
                  <a:prstClr val="black"/>
                </a:solidFill>
              </a:rPr>
              <a:t>(BNO News: Stand </a:t>
            </a:r>
            <a:r>
              <a:rPr lang="de-DE" sz="1400" dirty="0" smtClean="0">
                <a:solidFill>
                  <a:prstClr val="black"/>
                </a:solidFill>
              </a:rPr>
              <a:t>10.03., 0700)</a:t>
            </a:r>
            <a:endParaRPr lang="de-DE" sz="1400" dirty="0">
              <a:solidFill>
                <a:prstClr val="black"/>
              </a:solidFill>
            </a:endParaRPr>
          </a:p>
          <a:p>
            <a:pPr marL="800100" lvl="1" indent="-342900">
              <a:spcAft>
                <a:spcPts val="200"/>
              </a:spcAft>
              <a:buFont typeface="Symbol" panose="05050102010706020507" pitchFamily="18" charset="2"/>
              <a:buChar char="-"/>
            </a:pPr>
            <a:r>
              <a:rPr lang="de-DE" sz="2000" dirty="0" smtClean="0">
                <a:solidFill>
                  <a:prstClr val="black"/>
                </a:solidFill>
              </a:rPr>
              <a:t>Abstieg in den letzten Tagen</a:t>
            </a:r>
          </a:p>
          <a:p>
            <a:pPr marL="800100" lvl="1" indent="-342900">
              <a:spcAft>
                <a:spcPts val="200"/>
              </a:spcAft>
              <a:buFont typeface="Symbol" panose="05050102010706020507" pitchFamily="18" charset="2"/>
              <a:buChar char="-"/>
            </a:pPr>
            <a:r>
              <a:rPr lang="de-DE" sz="2000" dirty="0" smtClean="0">
                <a:solidFill>
                  <a:prstClr val="black"/>
                </a:solidFill>
              </a:rPr>
              <a:t>79,7% der Fälle haben epidemiologische Links; 62% gehören zum Cluster (</a:t>
            </a:r>
            <a:r>
              <a:rPr lang="de-DE" sz="2000" dirty="0" err="1" smtClean="0">
                <a:solidFill>
                  <a:prstClr val="black"/>
                </a:solidFill>
              </a:rPr>
              <a:t>Shincheonji</a:t>
            </a:r>
            <a:r>
              <a:rPr lang="de-DE" sz="2000" dirty="0" smtClean="0">
                <a:solidFill>
                  <a:prstClr val="black"/>
                </a:solidFill>
              </a:rPr>
              <a:t> Church), 20,3% sind sporadisch oder unter Ermittlung </a:t>
            </a:r>
            <a:r>
              <a:rPr lang="de-DE" sz="1400" dirty="0" smtClean="0">
                <a:solidFill>
                  <a:prstClr val="black"/>
                </a:solidFill>
              </a:rPr>
              <a:t>(KCDC: Stand 09.03.)</a:t>
            </a:r>
          </a:p>
        </p:txBody>
      </p:sp>
      <p:sp>
        <p:nvSpPr>
          <p:cNvPr id="12" name="Textfeld 11"/>
          <p:cNvSpPr txBox="1"/>
          <p:nvPr/>
        </p:nvSpPr>
        <p:spPr>
          <a:xfrm>
            <a:off x="558254" y="6185335"/>
            <a:ext cx="5093866" cy="600164"/>
          </a:xfrm>
          <a:prstGeom prst="rect">
            <a:avLst/>
          </a:prstGeom>
          <a:noFill/>
        </p:spPr>
        <p:txBody>
          <a:bodyPr wrap="square" rtlCol="0">
            <a:spAutoFit/>
          </a:bodyPr>
          <a:lstStyle/>
          <a:p>
            <a:r>
              <a:rPr lang="de-DE" sz="1100" dirty="0" smtClean="0">
                <a:solidFill>
                  <a:prstClr val="black"/>
                </a:solidFill>
              </a:rPr>
              <a:t>Stand 09.03</a:t>
            </a:r>
          </a:p>
          <a:p>
            <a:r>
              <a:rPr lang="de-DE" sz="1100" dirty="0" smtClean="0">
                <a:solidFill>
                  <a:prstClr val="black"/>
                </a:solidFill>
              </a:rPr>
              <a:t>Quelle: : </a:t>
            </a:r>
            <a:r>
              <a:rPr lang="de-DE" sz="1100" dirty="0">
                <a:solidFill>
                  <a:prstClr val="black"/>
                </a:solidFill>
              </a:rPr>
              <a:t>KCDC </a:t>
            </a:r>
            <a:r>
              <a:rPr lang="de-DE" sz="1100" dirty="0">
                <a:solidFill>
                  <a:prstClr val="black"/>
                </a:solidFill>
                <a:hlinkClick r:id="rId3"/>
              </a:rPr>
              <a:t>https://</a:t>
            </a:r>
            <a:r>
              <a:rPr lang="de-DE" sz="1100" dirty="0" smtClean="0">
                <a:solidFill>
                  <a:prstClr val="black"/>
                </a:solidFill>
                <a:hlinkClick r:id="rId3"/>
              </a:rPr>
              <a:t>www.cdc.go.kr/board/board.es?mid=a30402000000&amp;bid=0030</a:t>
            </a:r>
            <a:r>
              <a:rPr lang="de-DE" sz="1100" dirty="0" smtClean="0">
                <a:solidFill>
                  <a:prstClr val="black"/>
                </a:solidFill>
              </a:rPr>
              <a:t> </a:t>
            </a:r>
            <a:endParaRPr lang="de-DE" sz="1100" dirty="0">
              <a:solidFill>
                <a:prstClr val="black"/>
              </a:solidFill>
            </a:endParaRPr>
          </a:p>
          <a:p>
            <a:r>
              <a:rPr lang="de-DE" sz="1100" dirty="0" smtClean="0">
                <a:solidFill>
                  <a:prstClr val="black"/>
                </a:solidFill>
              </a:rPr>
              <a:t> </a:t>
            </a:r>
            <a:r>
              <a:rPr lang="de-DE" sz="1100" dirty="0" smtClean="0">
                <a:solidFill>
                  <a:prstClr val="black"/>
                </a:solidFill>
                <a:hlinkClick r:id="rId4"/>
              </a:rPr>
              <a:t>https</a:t>
            </a:r>
            <a:r>
              <a:rPr lang="de-DE" sz="1100" dirty="0">
                <a:solidFill>
                  <a:prstClr val="black"/>
                </a:solidFill>
                <a:hlinkClick r:id="rId4"/>
              </a:rPr>
              <a:t>://</a:t>
            </a:r>
            <a:r>
              <a:rPr lang="de-DE" sz="1100" dirty="0" smtClean="0">
                <a:solidFill>
                  <a:prstClr val="black"/>
                </a:solidFill>
                <a:hlinkClick r:id="rId4"/>
              </a:rPr>
              <a:t>en.wikipedia.org/wiki/2020_coronavirus_outbreak_in_South_Korea</a:t>
            </a:r>
            <a:endParaRPr lang="de-DE" sz="1100" dirty="0">
              <a:solidFill>
                <a:prstClr val="black"/>
              </a:solidFill>
            </a:endParaRPr>
          </a:p>
        </p:txBody>
      </p:sp>
      <p:sp>
        <p:nvSpPr>
          <p:cNvPr id="11"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pSp>
        <p:nvGrpSpPr>
          <p:cNvPr id="3" name="Gruppieren 2"/>
          <p:cNvGrpSpPr/>
          <p:nvPr/>
        </p:nvGrpSpPr>
        <p:grpSpPr>
          <a:xfrm>
            <a:off x="5940151" y="3316264"/>
            <a:ext cx="2987381" cy="2633016"/>
            <a:chOff x="4513684" y="2933678"/>
            <a:chExt cx="4160870" cy="3467100"/>
          </a:xfrm>
        </p:grpSpPr>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684" y="4725144"/>
              <a:ext cx="1714500" cy="154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579" y="2933678"/>
              <a:ext cx="2466975" cy="3467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142356"/>
            <a:ext cx="5112568" cy="2880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042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RKI_PPT_4zu3_Vorlage_EN_NEU</Template>
  <TotalTime>0</TotalTime>
  <Words>2141</Words>
  <Application>Microsoft Office PowerPoint</Application>
  <PresentationFormat>Bildschirmpräsentation (4:3)</PresentationFormat>
  <Paragraphs>377</Paragraphs>
  <Slides>23</Slides>
  <Notes>22</Notes>
  <HiddenSlides>2</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Office-Design</vt:lpstr>
      <vt:lpstr>Update zu COVID-19, 10. März 2020</vt:lpstr>
      <vt:lpstr>Update zu COVID-19, 10. März 2020</vt:lpstr>
      <vt:lpstr>Update zu COVID-19, 5. März 2020</vt:lpstr>
      <vt:lpstr>PowerPoint-Präsentation</vt:lpstr>
      <vt:lpstr>PowerPoint-Präsentation</vt:lpstr>
      <vt:lpstr>PowerPoint-Präsentation</vt:lpstr>
      <vt:lpstr>PowerPoint-Präsentation</vt:lpstr>
      <vt:lpstr>PowerPoint-Präsentation</vt:lpstr>
      <vt:lpstr>COVID-19/ Südkorea</vt:lpstr>
      <vt:lpstr>PowerPoint-Präsentation</vt:lpstr>
      <vt:lpstr>PowerPoint-Präsentation</vt:lpstr>
      <vt:lpstr>COVID-19/ Südkorea</vt:lpstr>
      <vt:lpstr>COVID-19/ Japan</vt:lpstr>
      <vt:lpstr>COVID-19/ Japan</vt:lpstr>
      <vt:lpstr>COVID-19/ Iran</vt:lpstr>
      <vt:lpstr>COVID-19/ Iran</vt:lpstr>
      <vt:lpstr>COVID-19/ Italien </vt:lpstr>
      <vt:lpstr>COVID-19/ Italien</vt:lpstr>
      <vt:lpstr>COVID-19/ Frankreich</vt:lpstr>
      <vt:lpstr>COVID-19/ Frankreich</vt:lpstr>
      <vt:lpstr>COVID-19/ USA</vt:lpstr>
      <vt:lpstr>COVID-19/ Ägypten</vt:lpstr>
      <vt:lpstr>Internationale Reaktionen auf COVID-19-Fällen in DE</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Karo, Basel</dc:creator>
  <cp:lastModifiedBy>Karo, Basel</cp:lastModifiedBy>
  <cp:revision>411</cp:revision>
  <cp:lastPrinted>2020-02-21T11:12:50Z</cp:lastPrinted>
  <dcterms:created xsi:type="dcterms:W3CDTF">2020-02-03T08:44:15Z</dcterms:created>
  <dcterms:modified xsi:type="dcterms:W3CDTF">2020-03-10T09:54:10Z</dcterms:modified>
</cp:coreProperties>
</file>