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2" r:id="rId3"/>
    <p:sldId id="271" r:id="rId4"/>
    <p:sldId id="268" r:id="rId5"/>
    <p:sldId id="269" r:id="rId6"/>
    <p:sldId id="270" r:id="rId7"/>
    <p:sldId id="279" r:id="rId8"/>
    <p:sldId id="273" r:id="rId9"/>
    <p:sldId id="278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4660"/>
  </p:normalViewPr>
  <p:slideViewPr>
    <p:cSldViewPr snapToGrid="0" snapToObjects="1">
      <p:cViewPr>
        <p:scale>
          <a:sx n="80" d="100"/>
          <a:sy n="80" d="100"/>
        </p:scale>
        <p:origin x="-20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Quelle: https://www.ecdc.europa.eu/en/geographical-distribution-2019-ncov-cases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Quelle: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WHO: Report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WHO-China Joint Mission 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Coronavirus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Disease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2019 (COVID-19), 16.-24. Februar 2020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Quelle: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WHO: Report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WHO-China Joint Mission 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Coronavirus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Disease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2019 (COVID-19), 16.-24. Februar 2020</a:t>
            </a:r>
            <a:endParaRPr lang="de-DE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Quelle: https://www.rki.de/DE/Content/InfAZ/N/Neuartiges_Coronavirus/Risikogebiete.html </a:t>
            </a:r>
            <a:endParaRPr lang="de-DE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Quelle: https://www.rki.de/DE/Content/InfAZ/N/Neuartiges_Coronavirus/Risikogebiete.html </a:t>
            </a:r>
            <a:endParaRPr lang="de-DE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https://www.who.int/docs/default-source/coronaviruse/situation-reports/20200229-sitrep-40-covid-19.pdf?sfvrsn=7203e653_2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Quelle: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WHO: Report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WHO-China Joint Mission on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Coronavirus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Disease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2019 (COVID-19), 16.-24. Februar 2020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https://www.who.int/docs/default-source/coronaviruse/who-china-joint-mission-on-covid-19-final-report.pdf</a:t>
            </a:r>
            <a:endParaRPr lang="de-DE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COVID-19 bzw</a:t>
            </a:r>
            <a:r>
              <a:rPr lang="de-DE" dirty="0"/>
              <a:t>. </a:t>
            </a:r>
            <a:r>
              <a:rPr lang="de-DE" dirty="0" smtClean="0"/>
              <a:t>SARS-CoV-2</a:t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ist die aktuelle Lage?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Prof. Lothar </a:t>
            </a:r>
            <a:r>
              <a:rPr lang="de-DE" dirty="0" err="1" smtClean="0"/>
              <a:t>Wieler</a:t>
            </a:r>
            <a:endParaRPr lang="de-DE" dirty="0"/>
          </a:p>
          <a:p>
            <a:r>
              <a:rPr lang="de-DE" dirty="0" smtClean="0"/>
              <a:t>Berlin, 10. März 2020 Robert Koch Institut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1" y="1638300"/>
            <a:ext cx="2933700" cy="384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25162" y="2273632"/>
            <a:ext cx="8343904" cy="313972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/>
              <a:t>Datenbasis China </a:t>
            </a:r>
            <a:r>
              <a:rPr lang="de-DE" sz="2400" dirty="0"/>
              <a:t>(&gt; 44.000 laborbestätigte Fälle</a:t>
            </a:r>
            <a:r>
              <a:rPr lang="de-DE" sz="2400" baseline="30000" dirty="0"/>
              <a:t>1</a:t>
            </a:r>
            <a:r>
              <a:rPr lang="de-DE" sz="2400" dirty="0"/>
              <a:t>)</a:t>
            </a:r>
          </a:p>
          <a:p>
            <a:r>
              <a:rPr lang="de-DE" sz="2400" b="1" dirty="0" smtClean="0"/>
              <a:t>Mittleres Alter</a:t>
            </a:r>
            <a:r>
              <a:rPr lang="de-DE" sz="2400" dirty="0" smtClean="0"/>
              <a:t> der Fälle: 51 Jahre </a:t>
            </a:r>
          </a:p>
          <a:p>
            <a:pPr lvl="1"/>
            <a:r>
              <a:rPr lang="de-DE" dirty="0" smtClean="0"/>
              <a:t>78 % zwischen 30 und 69 Jahren</a:t>
            </a:r>
          </a:p>
          <a:p>
            <a:pPr lvl="1"/>
            <a:r>
              <a:rPr lang="de-DE" dirty="0" smtClean="0"/>
              <a:t>   2 % unter 20 Jahren</a:t>
            </a:r>
          </a:p>
          <a:p>
            <a:endParaRPr lang="de-DE" sz="2400" dirty="0" smtClean="0"/>
          </a:p>
          <a:p>
            <a:r>
              <a:rPr lang="de-DE" sz="2400" b="1" dirty="0"/>
              <a:t>Geschlechtsverteilung</a:t>
            </a:r>
            <a:r>
              <a:rPr lang="de-DE" sz="2400" dirty="0"/>
              <a:t> </a:t>
            </a:r>
            <a:r>
              <a:rPr lang="de-DE" sz="2400" dirty="0" smtClean="0"/>
              <a:t>ausgeglichen </a:t>
            </a:r>
            <a:endParaRPr lang="de-DE" sz="2400" b="1" dirty="0" smtClean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364667"/>
            <a:ext cx="8092592" cy="1292662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z="2800" dirty="0" smtClean="0"/>
              <a:t>Epidemiologische Kenngrößen COVID-19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Alter der Erkrankten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01371" y="6134029"/>
            <a:ext cx="702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 WHO, Bericht der internationalen Expertengruppe nach Chinaaufenthalt 16.-24.02.2020 </a:t>
            </a:r>
          </a:p>
          <a:p>
            <a:r>
              <a:rPr lang="de-DE" sz="1200" dirty="0"/>
              <a:t>https://www.who.int/docs/default-source/coronaviruse/who-china-joint-mission-on-covid-19-final-report.pdf</a:t>
            </a:r>
          </a:p>
        </p:txBody>
      </p:sp>
    </p:spTree>
    <p:extLst>
      <p:ext uri="{BB962C8B-B14F-4D97-AF65-F5344CB8AC3E}">
        <p14:creationId xmlns:p14="http://schemas.microsoft.com/office/powerpoint/2010/main" val="3174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356641" y="4204151"/>
            <a:ext cx="8473460" cy="1752600"/>
          </a:xfrm>
        </p:spPr>
        <p:txBody>
          <a:bodyPr>
            <a:normAutofit/>
          </a:bodyPr>
          <a:lstStyle/>
          <a:p>
            <a:r>
              <a:rPr lang="de-DE" sz="2100" dirty="0" smtClean="0"/>
              <a:t>In China </a:t>
            </a:r>
            <a:r>
              <a:rPr lang="de-DE" sz="2100" dirty="0">
                <a:sym typeface="Wingdings" panose="05000000000000000000" pitchFamily="2" charset="2"/>
              </a:rPr>
              <a:t>aufgrund der verwendeten Falldefinition </a:t>
            </a:r>
            <a:r>
              <a:rPr lang="de-DE" sz="2100" dirty="0" smtClean="0">
                <a:sym typeface="Wingdings" panose="05000000000000000000" pitchFamily="2" charset="2"/>
              </a:rPr>
              <a:t/>
            </a:r>
            <a:br>
              <a:rPr lang="de-DE" sz="2100" dirty="0" smtClean="0">
                <a:sym typeface="Wingdings" panose="05000000000000000000" pitchFamily="2" charset="2"/>
              </a:rPr>
            </a:br>
            <a:r>
              <a:rPr lang="de-DE" sz="2100" dirty="0" smtClean="0">
                <a:sym typeface="Wingdings" panose="05000000000000000000" pitchFamily="2" charset="2"/>
              </a:rPr>
              <a:t>(</a:t>
            </a:r>
            <a:r>
              <a:rPr lang="de-DE" sz="2100" dirty="0">
                <a:sym typeface="Wingdings" panose="05000000000000000000" pitchFamily="2" charset="2"/>
              </a:rPr>
              <a:t>enthält Lungenentzündung) tendenziell eher schwerere Fälle </a:t>
            </a:r>
          </a:p>
          <a:p>
            <a:r>
              <a:rPr lang="de-DE" sz="2300" dirty="0" smtClean="0"/>
              <a:t>Erfahrungen aus bayerischem Ausbruch: Anteil mit Fieber kleiner (ca. 50%), aber Alter (35 Jahre) niedriger als bei chinesischen Fällen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27" y="914163"/>
            <a:ext cx="4999037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4"/>
          <p:cNvSpPr txBox="1">
            <a:spLocks noGrp="1"/>
          </p:cNvSpPr>
          <p:nvPr>
            <p:ph type="title"/>
          </p:nvPr>
        </p:nvSpPr>
        <p:spPr>
          <a:xfrm>
            <a:off x="356641" y="394792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Symptome bei Erkrankung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825064" y="354201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Quelle: (1)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1371" y="6134029"/>
            <a:ext cx="702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 WHO, Bericht der internationalen Expertengruppe nach Chinaaufenthalt 16.-24.02.2020 </a:t>
            </a:r>
          </a:p>
          <a:p>
            <a:r>
              <a:rPr lang="de-DE" sz="1200" dirty="0"/>
              <a:t>https://www.who.int/docs/default-source/coronaviruse/who-china-joint-mission-on-covid-19-final-report.pdf</a:t>
            </a:r>
          </a:p>
        </p:txBody>
      </p:sp>
    </p:spTree>
    <p:extLst>
      <p:ext uri="{BB962C8B-B14F-4D97-AF65-F5344CB8AC3E}">
        <p14:creationId xmlns:p14="http://schemas.microsoft.com/office/powerpoint/2010/main" val="222226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196" y="944614"/>
            <a:ext cx="8547104" cy="5189415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Krankheitsverlauf</a:t>
            </a:r>
            <a:r>
              <a:rPr lang="de-DE" sz="2400" baseline="30000" dirty="0" smtClean="0"/>
              <a:t>1</a:t>
            </a:r>
            <a:r>
              <a:rPr lang="en-US" sz="2400" dirty="0" smtClean="0"/>
              <a:t>: </a:t>
            </a:r>
          </a:p>
          <a:p>
            <a:pPr lvl="1"/>
            <a:r>
              <a:rPr lang="de-DE" dirty="0"/>
              <a:t>ca. 80 % milde bis moderate Verläufe</a:t>
            </a:r>
          </a:p>
          <a:p>
            <a:pPr lvl="1"/>
            <a:r>
              <a:rPr lang="de-DE" dirty="0"/>
              <a:t>ca. 14 % schwere, nicht lebensbedrohliche Verläufe</a:t>
            </a:r>
          </a:p>
          <a:p>
            <a:pPr lvl="1">
              <a:spcAft>
                <a:spcPts val="600"/>
              </a:spcAft>
            </a:pPr>
            <a:r>
              <a:rPr lang="de-DE" dirty="0"/>
              <a:t>ca. 6 % kritische/lebensbedrohliche </a:t>
            </a:r>
            <a:r>
              <a:rPr lang="de-DE" dirty="0" smtClean="0"/>
              <a:t>Verläufe</a:t>
            </a:r>
          </a:p>
          <a:p>
            <a:pPr lvl="1"/>
            <a:endParaRPr lang="de-DE" sz="2400" dirty="0" smtClean="0"/>
          </a:p>
          <a:p>
            <a:r>
              <a:rPr lang="de-DE" sz="2400" b="1" dirty="0" smtClean="0"/>
              <a:t>Dauer der </a:t>
            </a:r>
            <a:r>
              <a:rPr lang="de-DE" sz="2400" b="1" dirty="0"/>
              <a:t>stationären Behandlung</a:t>
            </a:r>
            <a:r>
              <a:rPr lang="de-DE" sz="2400" dirty="0" smtClean="0"/>
              <a:t>: </a:t>
            </a:r>
          </a:p>
          <a:p>
            <a:pPr lvl="1"/>
            <a:r>
              <a:rPr lang="de-DE" dirty="0" smtClean="0"/>
              <a:t>milde </a:t>
            </a:r>
            <a:r>
              <a:rPr lang="de-DE" dirty="0"/>
              <a:t>Fälle: </a:t>
            </a:r>
            <a:r>
              <a:rPr lang="de-DE" dirty="0" smtClean="0"/>
              <a:t>     ca</a:t>
            </a:r>
            <a:r>
              <a:rPr lang="de-DE" dirty="0"/>
              <a:t>. 2 </a:t>
            </a:r>
            <a:r>
              <a:rPr lang="de-DE" dirty="0" smtClean="0"/>
              <a:t>Wochen</a:t>
            </a:r>
          </a:p>
          <a:p>
            <a:pPr lvl="1"/>
            <a:r>
              <a:rPr lang="de-DE" dirty="0" smtClean="0"/>
              <a:t>schwere Fälle: ca</a:t>
            </a:r>
            <a:r>
              <a:rPr lang="de-DE" dirty="0"/>
              <a:t>. </a:t>
            </a:r>
            <a:r>
              <a:rPr lang="de-DE" dirty="0" smtClean="0"/>
              <a:t>3 bis 6 Wochen</a:t>
            </a:r>
          </a:p>
          <a:p>
            <a:endParaRPr lang="de-DE" sz="2400" dirty="0"/>
          </a:p>
          <a:p>
            <a:r>
              <a:rPr lang="de-DE" sz="2400" b="1" dirty="0"/>
              <a:t>Anteil Verstorbener unter </a:t>
            </a:r>
            <a:r>
              <a:rPr lang="de-DE" sz="2400" b="1" dirty="0" smtClean="0"/>
              <a:t>gemeldeten Erkrankten </a:t>
            </a:r>
          </a:p>
          <a:p>
            <a:pPr lvl="1"/>
            <a:r>
              <a:rPr lang="de-DE" dirty="0" smtClean="0"/>
              <a:t>schwankt </a:t>
            </a:r>
            <a:r>
              <a:rPr lang="de-DE" dirty="0"/>
              <a:t>stark je nach </a:t>
            </a:r>
            <a:r>
              <a:rPr lang="de-DE" dirty="0" smtClean="0"/>
              <a:t>Region in China: </a:t>
            </a:r>
            <a:r>
              <a:rPr lang="de-DE" dirty="0"/>
              <a:t>0,7 bis 5,8 </a:t>
            </a:r>
            <a:r>
              <a:rPr lang="de-DE" dirty="0" smtClean="0"/>
              <a:t>%</a:t>
            </a:r>
            <a:endParaRPr lang="de-DE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Krankheitsverlauf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01371" y="6134029"/>
            <a:ext cx="702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 WHO, Bericht der internationalen Expertengruppe nach Chinaaufenthalt 16.-24.02.2020 </a:t>
            </a:r>
          </a:p>
          <a:p>
            <a:r>
              <a:rPr lang="de-DE" sz="1200" dirty="0"/>
              <a:t>https://www.who.int/docs/default-source/coronaviruse/who-china-joint-mission-on-covid-19-final-report.pdf</a:t>
            </a:r>
          </a:p>
        </p:txBody>
      </p:sp>
    </p:spTree>
    <p:extLst>
      <p:ext uri="{BB962C8B-B14F-4D97-AF65-F5344CB8AC3E}">
        <p14:creationId xmlns:p14="http://schemas.microsoft.com/office/powerpoint/2010/main" val="2452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19552" y="620319"/>
            <a:ext cx="8343904" cy="5302250"/>
          </a:xfrm>
        </p:spPr>
        <p:txBody>
          <a:bodyPr>
            <a:noAutofit/>
          </a:bodyPr>
          <a:lstStyle/>
          <a:p>
            <a:r>
              <a:rPr lang="de-DE" sz="2400" b="1" dirty="0" smtClean="0"/>
              <a:t>Risiko für tödliche Verläufe </a:t>
            </a:r>
          </a:p>
          <a:p>
            <a:pPr lvl="1"/>
            <a:r>
              <a:rPr lang="de-DE" dirty="0" smtClean="0"/>
              <a:t>steigt mit dem </a:t>
            </a:r>
            <a:r>
              <a:rPr lang="de-DE" b="1" dirty="0" smtClean="0"/>
              <a:t>Alter</a:t>
            </a:r>
            <a:r>
              <a:rPr lang="de-DE" dirty="0" smtClean="0"/>
              <a:t> (ab ca. 50 Jahren) steil an</a:t>
            </a:r>
            <a:r>
              <a:rPr lang="de-DE" baseline="30000" dirty="0"/>
              <a:t>1</a:t>
            </a:r>
            <a:endParaRPr lang="de-DE" dirty="0" smtClean="0"/>
          </a:p>
          <a:p>
            <a:pPr lvl="2"/>
            <a:r>
              <a:rPr lang="de-DE" sz="2200" dirty="0" smtClean="0"/>
              <a:t>Unter 20-jährige:  0,1 %; ü</a:t>
            </a:r>
            <a:r>
              <a:rPr lang="en-US" sz="2200" dirty="0" err="1" smtClean="0"/>
              <a:t>ber</a:t>
            </a:r>
            <a:r>
              <a:rPr lang="en-US" sz="2200" dirty="0" smtClean="0"/>
              <a:t> </a:t>
            </a:r>
            <a:r>
              <a:rPr lang="en-US" sz="2200" dirty="0"/>
              <a:t>80-jährige: </a:t>
            </a:r>
            <a:r>
              <a:rPr lang="en-US" sz="2200" dirty="0" smtClean="0"/>
              <a:t> 15 %</a:t>
            </a:r>
          </a:p>
          <a:p>
            <a:pPr lvl="1"/>
            <a:r>
              <a:rPr lang="de-DE" dirty="0"/>
              <a:t>ist höher für </a:t>
            </a:r>
            <a:r>
              <a:rPr lang="de-DE" b="1" dirty="0"/>
              <a:t>männliches Geschlecht </a:t>
            </a:r>
            <a:r>
              <a:rPr lang="de-DE" dirty="0"/>
              <a:t>(</a:t>
            </a:r>
            <a:r>
              <a:rPr lang="en-US" dirty="0"/>
              <a:t>4.7 % vs. 2.8 </a:t>
            </a:r>
            <a:r>
              <a:rPr lang="en-US" dirty="0" smtClean="0"/>
              <a:t>%)</a:t>
            </a:r>
            <a:r>
              <a:rPr lang="de-DE" baseline="30000" dirty="0"/>
              <a:t>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vermutlich</a:t>
            </a:r>
            <a:r>
              <a:rPr lang="en-US" dirty="0" smtClean="0"/>
              <a:t>, </a:t>
            </a:r>
            <a:r>
              <a:rPr lang="en-US" dirty="0" err="1" smtClean="0"/>
              <a:t>weil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Männer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Frauen </a:t>
            </a:r>
            <a:r>
              <a:rPr lang="en-US" dirty="0" err="1" smtClean="0"/>
              <a:t>rauchen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höher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b="1" dirty="0" err="1" smtClean="0"/>
              <a:t>Vorerkrankungen</a:t>
            </a:r>
            <a:r>
              <a:rPr lang="en-US" dirty="0" smtClean="0"/>
              <a:t> des </a:t>
            </a:r>
            <a:r>
              <a:rPr lang="en-US" dirty="0" err="1" smtClean="0"/>
              <a:t>Herzens</a:t>
            </a:r>
            <a:r>
              <a:rPr lang="en-US" dirty="0" smtClean="0"/>
              <a:t>, der Lunge, </a:t>
            </a:r>
            <a:r>
              <a:rPr lang="en-US" dirty="0" err="1" smtClean="0"/>
              <a:t>bei</a:t>
            </a:r>
            <a:r>
              <a:rPr lang="en-US" dirty="0" smtClean="0"/>
              <a:t> Diabetes </a:t>
            </a:r>
            <a:endParaRPr lang="de-DE" dirty="0"/>
          </a:p>
          <a:p>
            <a:endParaRPr lang="de-DE" sz="2600" dirty="0" smtClean="0"/>
          </a:p>
          <a:p>
            <a:pPr lvl="1"/>
            <a:endParaRPr lang="de-DE" sz="2400" dirty="0" smtClean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77586" y="27296"/>
            <a:ext cx="8092592" cy="430887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z="2800" dirty="0" smtClean="0"/>
              <a:t>Risikofaktoren für tödliche Verläufe</a:t>
            </a:r>
            <a:endParaRPr lang="de-DE" sz="28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503079" y="2915743"/>
            <a:ext cx="6416346" cy="3246654"/>
            <a:chOff x="1986134" y="2961180"/>
            <a:chExt cx="6683533" cy="3511753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1986134" y="2961180"/>
              <a:ext cx="6683533" cy="3508605"/>
              <a:chOff x="1986134" y="2961180"/>
              <a:chExt cx="6683533" cy="3508605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2223306" y="2961180"/>
                <a:ext cx="6446361" cy="3508605"/>
                <a:chOff x="2223306" y="2961180"/>
                <a:chExt cx="6446361" cy="3508605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3306" y="3050310"/>
                  <a:ext cx="5543550" cy="3419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Textfeld 1"/>
                <p:cNvSpPr txBox="1"/>
                <p:nvPr/>
              </p:nvSpPr>
              <p:spPr>
                <a:xfrm>
                  <a:off x="7766856" y="3931398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Heilung</a:t>
                  </a:r>
                  <a:endParaRPr lang="de-DE" dirty="0"/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7882466" y="5737903"/>
                  <a:ext cx="5200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Tod</a:t>
                  </a:r>
                  <a:endParaRPr lang="de-DE" dirty="0"/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4329895" y="2961180"/>
                  <a:ext cx="1879836" cy="369332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txBody>
                <a:bodyPr wrap="square" rtlCol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2" name="Textfeld 11"/>
                <p:cNvSpPr txBox="1"/>
                <p:nvPr/>
              </p:nvSpPr>
              <p:spPr>
                <a:xfrm>
                  <a:off x="3783964" y="5816118"/>
                  <a:ext cx="1879836" cy="369332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txBody>
                <a:bodyPr wrap="square" rtlCol="0">
                  <a:spAutoFit/>
                </a:bodyPr>
                <a:lstStyle/>
                <a:p>
                  <a:endParaRPr lang="de-DE" dirty="0"/>
                </a:p>
              </p:txBody>
            </p:sp>
          </p:grpSp>
          <p:sp>
            <p:nvSpPr>
              <p:cNvPr id="13" name="Textfeld 12"/>
              <p:cNvSpPr txBox="1"/>
              <p:nvPr/>
            </p:nvSpPr>
            <p:spPr>
              <a:xfrm>
                <a:off x="2419210" y="3470109"/>
                <a:ext cx="50526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mild</a:t>
                </a:r>
                <a:endParaRPr lang="de-DE" sz="14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259290" y="4492945"/>
                <a:ext cx="81092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moderat</a:t>
                </a:r>
                <a:endParaRPr lang="de-DE" sz="1400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2316154" y="5188175"/>
                <a:ext cx="70282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schwer</a:t>
                </a:r>
                <a:endParaRPr lang="de-DE" sz="14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2316154" y="5536896"/>
                <a:ext cx="7136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kritisch</a:t>
                </a:r>
                <a:endParaRPr lang="de-DE" sz="1400" dirty="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986134" y="5877673"/>
                <a:ext cx="1581330" cy="538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endParaRPr lang="de-DE" sz="700" dirty="0" smtClean="0"/>
              </a:p>
              <a:p>
                <a:r>
                  <a:rPr lang="de-DE" sz="1400" dirty="0" smtClean="0"/>
                  <a:t>Erkrankungsbeginn</a:t>
                </a:r>
                <a:endParaRPr lang="de-DE" sz="1400" dirty="0"/>
              </a:p>
              <a:p>
                <a:endParaRPr lang="de-DE" sz="800" dirty="0"/>
              </a:p>
            </p:txBody>
          </p:sp>
        </p:grpSp>
        <p:sp>
          <p:nvSpPr>
            <p:cNvPr id="20" name="Textfeld 19"/>
            <p:cNvSpPr txBox="1"/>
            <p:nvPr/>
          </p:nvSpPr>
          <p:spPr>
            <a:xfrm>
              <a:off x="4850764" y="5923905"/>
              <a:ext cx="1879836" cy="369332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003164" y="6103601"/>
              <a:ext cx="1879836" cy="369332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401371" y="6134029"/>
            <a:ext cx="702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 WHO, Bericht der internationalen Expertengruppe nach Chinaaufenthalt 16.-24.02.2020 </a:t>
            </a:r>
          </a:p>
          <a:p>
            <a:r>
              <a:rPr lang="de-DE" sz="1200" dirty="0"/>
              <a:t>https://www.who.int/docs/default-source/coronaviruse/who-china-joint-mission-on-covid-19-final-report.pdf</a:t>
            </a:r>
          </a:p>
        </p:txBody>
      </p:sp>
    </p:spTree>
    <p:extLst>
      <p:ext uri="{BB962C8B-B14F-4D97-AF65-F5344CB8AC3E}">
        <p14:creationId xmlns:p14="http://schemas.microsoft.com/office/powerpoint/2010/main" val="31589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     Internationale Situation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1354316" y="5890935"/>
            <a:ext cx="571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ECDC</a:t>
            </a:r>
          </a:p>
          <a:p>
            <a:r>
              <a:rPr lang="de-DE" sz="1400" dirty="0"/>
              <a:t>https://www.ecdc.europa.eu/en/geographical-distribution-2019-ncov-cases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6" y="781868"/>
            <a:ext cx="7709371" cy="53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196" y="944614"/>
            <a:ext cx="8547104" cy="530225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 smtClean="0"/>
              <a:t>Gebiete</a:t>
            </a:r>
            <a:r>
              <a:rPr lang="de-DE" sz="2400" dirty="0"/>
              <a:t>, in denen eine </a:t>
            </a:r>
            <a:r>
              <a:rPr lang="de-DE" sz="2400" b="1" dirty="0"/>
              <a:t>fortgesetzte Übertragung von Mensch zu Mensch</a:t>
            </a:r>
            <a:r>
              <a:rPr lang="de-DE" sz="2400" dirty="0"/>
              <a:t> ("</a:t>
            </a:r>
            <a:r>
              <a:rPr lang="de-DE" sz="2400" dirty="0" err="1"/>
              <a:t>ongoing</a:t>
            </a:r>
            <a:r>
              <a:rPr lang="de-DE" sz="2400" dirty="0"/>
              <a:t> </a:t>
            </a:r>
            <a:r>
              <a:rPr lang="de-DE" sz="2400" dirty="0" err="1"/>
              <a:t>community</a:t>
            </a:r>
            <a:r>
              <a:rPr lang="de-DE" sz="2400" dirty="0"/>
              <a:t> </a:t>
            </a:r>
            <a:r>
              <a:rPr lang="de-DE" sz="2400" dirty="0" err="1"/>
              <a:t>transmission</a:t>
            </a:r>
            <a:r>
              <a:rPr lang="de-DE" sz="2400" dirty="0"/>
              <a:t>") vermutet werden kann. </a:t>
            </a:r>
            <a:endParaRPr lang="de-DE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sz="2400" dirty="0" smtClean="0"/>
              <a:t>Indikatoren:</a:t>
            </a:r>
          </a:p>
          <a:p>
            <a:pPr>
              <a:spcAft>
                <a:spcPts val="600"/>
              </a:spcAft>
            </a:pPr>
            <a:r>
              <a:rPr lang="de-DE" sz="2400" dirty="0" smtClean="0"/>
              <a:t>Erkrankungshäufigkeit</a:t>
            </a:r>
          </a:p>
          <a:p>
            <a:pPr>
              <a:spcAft>
                <a:spcPts val="600"/>
              </a:spcAft>
            </a:pPr>
            <a:r>
              <a:rPr lang="de-DE" sz="2400" dirty="0" smtClean="0"/>
              <a:t>Dynamik </a:t>
            </a:r>
            <a:r>
              <a:rPr lang="de-DE" sz="2400" dirty="0"/>
              <a:t>der </a:t>
            </a:r>
            <a:r>
              <a:rPr lang="de-DE" sz="2400" dirty="0" smtClean="0"/>
              <a:t>täglich gemeldeten Fallzahlen</a:t>
            </a:r>
          </a:p>
          <a:p>
            <a:pPr>
              <a:spcAft>
                <a:spcPts val="600"/>
              </a:spcAft>
            </a:pPr>
            <a:r>
              <a:rPr lang="de-DE" sz="2400" dirty="0" smtClean="0"/>
              <a:t>Maßnahmen (z.B. Quarantäne ganzer Städte oder Gebiete)</a:t>
            </a:r>
          </a:p>
          <a:p>
            <a:pPr>
              <a:spcAft>
                <a:spcPts val="600"/>
              </a:spcAft>
            </a:pPr>
            <a:r>
              <a:rPr lang="de-DE" sz="2400" dirty="0" smtClean="0"/>
              <a:t>Exportierte Fälle in andere Länder/Regionen</a:t>
            </a:r>
            <a:endParaRPr lang="de-DE" sz="2400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Risikogebiete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038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196" y="944613"/>
            <a:ext cx="8547104" cy="567809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 smtClean="0"/>
              <a:t>In </a:t>
            </a:r>
            <a:r>
              <a:rPr lang="de-DE" b="1" dirty="0"/>
              <a:t>China</a:t>
            </a:r>
            <a:r>
              <a:rPr lang="de-DE" dirty="0"/>
              <a:t>: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Provinz </a:t>
            </a:r>
            <a:r>
              <a:rPr lang="de-DE" dirty="0" err="1"/>
              <a:t>Hubei</a:t>
            </a:r>
            <a:r>
              <a:rPr lang="de-DE" dirty="0"/>
              <a:t> (inkl. Stadt </a:t>
            </a:r>
            <a:r>
              <a:rPr lang="de-DE" dirty="0" smtClean="0"/>
              <a:t>Wuhan</a:t>
            </a:r>
            <a:r>
              <a:rPr lang="de-DE" dirty="0"/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Im Iran: </a:t>
            </a:r>
            <a:endParaRPr lang="de-DE" b="1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Provinz </a:t>
            </a:r>
            <a:r>
              <a:rPr lang="de-DE" dirty="0" err="1" smtClean="0"/>
              <a:t>Ghom</a:t>
            </a:r>
            <a:r>
              <a:rPr lang="de-DE" dirty="0" smtClean="0"/>
              <a:t>, Teheran</a:t>
            </a: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In Italien: </a:t>
            </a:r>
            <a:endParaRPr lang="de-DE" b="1" dirty="0" smtClean="0"/>
          </a:p>
          <a:p>
            <a:pPr>
              <a:spcAft>
                <a:spcPts val="600"/>
              </a:spcAft>
            </a:pPr>
            <a:r>
              <a:rPr lang="de-DE" dirty="0"/>
              <a:t>Südtirol (entspricht Provinz Bozen) in der Region Trentino-Südtirol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Region </a:t>
            </a:r>
            <a:r>
              <a:rPr lang="de-DE" dirty="0"/>
              <a:t>Lombardei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Region </a:t>
            </a:r>
            <a:r>
              <a:rPr lang="de-DE" dirty="0"/>
              <a:t>Emilia-Romagna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Stadt </a:t>
            </a:r>
            <a:r>
              <a:rPr lang="de-DE" dirty="0" err="1"/>
              <a:t>Vo</a:t>
            </a:r>
            <a:r>
              <a:rPr lang="de-DE" dirty="0"/>
              <a:t> in der Provinz Padua in der Region Venetien.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In Südkorea: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/>
              <a:t>P</a:t>
            </a:r>
            <a:r>
              <a:rPr lang="de-DE" dirty="0" smtClean="0"/>
              <a:t>rovinz </a:t>
            </a:r>
            <a:r>
              <a:rPr lang="de-DE" dirty="0" err="1"/>
              <a:t>Gyeongsangbuk</a:t>
            </a:r>
            <a:r>
              <a:rPr lang="de-DE" dirty="0"/>
              <a:t>-do (</a:t>
            </a:r>
            <a:r>
              <a:rPr lang="de-DE" dirty="0" smtClean="0"/>
              <a:t>Nord-</a:t>
            </a:r>
            <a:r>
              <a:rPr lang="de-DE" dirty="0" err="1" smtClean="0"/>
              <a:t>Gyeongsang</a:t>
            </a:r>
            <a:r>
              <a:rPr lang="de-DE" dirty="0" smtClean="0"/>
              <a:t>)  </a:t>
            </a:r>
            <a:r>
              <a:rPr lang="de-DE" sz="1400" dirty="0" smtClean="0"/>
              <a:t>                                                    </a:t>
            </a:r>
          </a:p>
          <a:p>
            <a:pPr marL="0" indent="0">
              <a:spcBef>
                <a:spcPts val="332"/>
              </a:spcBef>
              <a:spcAft>
                <a:spcPts val="1800"/>
              </a:spcAft>
              <a:buNone/>
            </a:pPr>
            <a:r>
              <a:rPr lang="de-DE" sz="1400" dirty="0" smtClean="0"/>
              <a:t>   (letzte Aktualisierung/Konkretisierung der Risikogebiete: 06.03.2020, 14:45 Uhr)</a:t>
            </a:r>
            <a:endParaRPr lang="de-DE" sz="1400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Risikogebiete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557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SARS-CoV-2: Epidemiologie 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877438" y="5577973"/>
            <a:ext cx="184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Abb</a:t>
            </a:r>
            <a:r>
              <a:rPr lang="de-DE" sz="1200" dirty="0" smtClean="0"/>
              <a:t>: Gemeldete Fälle weltweit außer China, nach WHO Region. </a:t>
            </a:r>
          </a:p>
          <a:p>
            <a:r>
              <a:rPr lang="de-DE" sz="1200" dirty="0" smtClean="0"/>
              <a:t>WHO, Stand: 08.03.2020</a:t>
            </a:r>
            <a:endParaRPr lang="de-DE" sz="12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46172"/>
              </p:ext>
            </p:extLst>
          </p:nvPr>
        </p:nvGraphicFramePr>
        <p:xfrm>
          <a:off x="457200" y="943245"/>
          <a:ext cx="7514521" cy="19010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8256"/>
                <a:gridCol w="1757326"/>
                <a:gridCol w="1688231"/>
                <a:gridCol w="2000708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0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0" i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/>
                        <a:t>Anteil Verstorbene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Weltweit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114.186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4.179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80.880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Welt </a:t>
                      </a:r>
                      <a:r>
                        <a:rPr lang="de-DE" sz="1400" b="1" dirty="0" err="1" smtClean="0">
                          <a:effectLst/>
                        </a:rPr>
                        <a:t>auß</a:t>
                      </a:r>
                      <a:r>
                        <a:rPr lang="de-DE" sz="1400" b="1" dirty="0" smtClean="0">
                          <a:effectLst/>
                        </a:rPr>
                        <a:t>. China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33.306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881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EURO Region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15.454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5682"/>
            <a:ext cx="5420238" cy="355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49738" y="2940906"/>
            <a:ext cx="1665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BNO, 10.03.2020, 7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SARS-CoV-2: Epidemiologie in Europa (EWR und UK)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237506" y="6181961"/>
            <a:ext cx="890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Verteilung der </a:t>
            </a:r>
            <a:r>
              <a:rPr lang="de-DE" sz="1200" dirty="0" smtClean="0"/>
              <a:t>laborbestätigten </a:t>
            </a:r>
            <a:r>
              <a:rPr lang="de-DE" sz="1200" dirty="0"/>
              <a:t>Fälle von COVID-19 in der EU/EWR </a:t>
            </a:r>
            <a:r>
              <a:rPr lang="de-DE" sz="1200" dirty="0" smtClean="0"/>
              <a:t>, der Schweiz, San Marino, Monaco und  </a:t>
            </a:r>
            <a:r>
              <a:rPr lang="de-DE" sz="1200" dirty="0"/>
              <a:t>im Vereinigten </a:t>
            </a:r>
            <a:r>
              <a:rPr lang="de-DE" sz="1200" dirty="0" smtClean="0"/>
              <a:t>Königreich. ECDC, Stand: 08.03.2020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995363"/>
            <a:ext cx="69627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SARS-CoV-2: Epidemiologie in Europa (EWR und UK)</a:t>
            </a:r>
            <a:endParaRPr lang="de-D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0" y="1586161"/>
            <a:ext cx="32289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96" y="1684834"/>
            <a:ext cx="3267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36773" y="5746218"/>
            <a:ext cx="1733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ECDC</a:t>
            </a:r>
            <a:r>
              <a:rPr lang="de-DE" sz="1200" dirty="0"/>
              <a:t>, </a:t>
            </a:r>
            <a:r>
              <a:rPr lang="de-DE" sz="1200" dirty="0" smtClean="0"/>
              <a:t>Stand: 09.03.2020</a:t>
            </a:r>
            <a:endParaRPr lang="de-DE" sz="1200" dirty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9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733999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COVID-19: Fälle in Deutschland (Stand 9.3.2020, 15 Uhr)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06832" y="4781249"/>
            <a:ext cx="8393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Davon wurden 514 </a:t>
            </a:r>
            <a:r>
              <a:rPr lang="de-DE" sz="1600" dirty="0"/>
              <a:t>Fälle aus 15 Bundesländern an das Robert Koch-Institut </a:t>
            </a:r>
            <a:r>
              <a:rPr lang="de-DE" sz="1600" dirty="0" smtClean="0"/>
              <a:t>übermittelt: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Altersspanne</a:t>
            </a:r>
            <a:r>
              <a:rPr lang="de-DE" sz="1600" dirty="0"/>
              <a:t>:</a:t>
            </a:r>
            <a:r>
              <a:rPr lang="de-DE" sz="1600" dirty="0" smtClean="0"/>
              <a:t> 0 </a:t>
            </a:r>
            <a:r>
              <a:rPr lang="de-DE" sz="1600" dirty="0"/>
              <a:t>bis </a:t>
            </a:r>
            <a:r>
              <a:rPr lang="de-DE" sz="1600" dirty="0" smtClean="0"/>
              <a:t>94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Altersmedian: 41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Geschlecht: 286 (56 %) männlich 228 (44 </a:t>
            </a:r>
            <a:r>
              <a:rPr lang="de-DE" sz="1600" smtClean="0"/>
              <a:t>%) </a:t>
            </a:r>
            <a:r>
              <a:rPr lang="de-DE" sz="1600" smtClean="0"/>
              <a:t>weiblich</a:t>
            </a:r>
            <a:endParaRPr lang="de-DE" sz="1600" dirty="0" smtClean="0"/>
          </a:p>
          <a:p>
            <a:endParaRPr lang="de-DE" sz="8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57198" y="795554"/>
            <a:ext cx="83933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/>
              <a:t>Bisher </a:t>
            </a:r>
            <a:r>
              <a:rPr lang="de-DE" dirty="0" smtClean="0"/>
              <a:t>wurden 1.139 laborbestätigte Fälle berichtet. 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55227"/>
              </p:ext>
            </p:extLst>
          </p:nvPr>
        </p:nvGraphicFramePr>
        <p:xfrm>
          <a:off x="487138" y="1659103"/>
          <a:ext cx="7395328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61188"/>
                <a:gridCol w="638441"/>
                <a:gridCol w="3162151"/>
                <a:gridCol w="733548"/>
              </a:tblGrid>
              <a:tr h="271537"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Baden-Württemberg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204</a:t>
                      </a:r>
                      <a:endParaRPr lang="de-D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/>
                        <a:t>Niedersachsen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38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Bayern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256</a:t>
                      </a:r>
                      <a:endParaRPr lang="de-D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Nordrhein-Westfalen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484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Berlin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48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Rheinland-Pfalz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17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Brandenburg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6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Saarland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6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Bremen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Sachsen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12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Hamburg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17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Sachsen-Anhalt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0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Hessen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26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/>
                        <a:t>Schleswig-Holstein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9</a:t>
                      </a:r>
                      <a:endParaRPr lang="de-DE" sz="1800" b="0" dirty="0"/>
                    </a:p>
                  </a:txBody>
                  <a:tcPr/>
                </a:tc>
              </a:tr>
              <a:tr h="271537"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Mecklenburg-Vorpommern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10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/>
                        <a:t>Thüringen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2</a:t>
                      </a:r>
                      <a:endParaRPr lang="de-DE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8617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Übermittelte Fälle in Deutschland</a:t>
            </a:r>
            <a:br>
              <a:rPr lang="de-DE" sz="2800" dirty="0" smtClean="0"/>
            </a:br>
            <a:r>
              <a:rPr lang="de-DE" sz="2800" dirty="0" smtClean="0"/>
              <a:t>(Stand 9.3.2020)</a:t>
            </a:r>
            <a:endParaRPr lang="de-D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6" y="1995488"/>
            <a:ext cx="8546246" cy="35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Bildschirmpräsentation (4:3)</PresentationFormat>
  <Paragraphs>187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COVID-19 bzw. SARS-CoV-2 Wie ist die aktuelle Lage?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Epidemiologische Kenngrößen COVID-19  Alter der Erkrankten</vt:lpstr>
      <vt:lpstr>Symptome bei Erkrankung</vt:lpstr>
      <vt:lpstr>PowerPoint-Präsentation</vt:lpstr>
      <vt:lpstr>Risikofaktoren für tödliche Verläufe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Krause, Doreen</cp:lastModifiedBy>
  <cp:revision>162</cp:revision>
  <dcterms:created xsi:type="dcterms:W3CDTF">2015-11-02T12:29:13Z</dcterms:created>
  <dcterms:modified xsi:type="dcterms:W3CDTF">2020-03-10T10:03:47Z</dcterms:modified>
</cp:coreProperties>
</file>