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32"/>
  </p:notesMasterIdLst>
  <p:handoutMasterIdLst>
    <p:handoutMasterId r:id="rId33"/>
  </p:handoutMasterIdLst>
  <p:sldIdLst>
    <p:sldId id="443" r:id="rId2"/>
    <p:sldId id="444" r:id="rId3"/>
    <p:sldId id="445" r:id="rId4"/>
    <p:sldId id="446" r:id="rId5"/>
    <p:sldId id="447" r:id="rId6"/>
    <p:sldId id="448" r:id="rId7"/>
    <p:sldId id="449" r:id="rId8"/>
    <p:sldId id="450" r:id="rId9"/>
    <p:sldId id="465" r:id="rId10"/>
    <p:sldId id="454" r:id="rId11"/>
    <p:sldId id="455" r:id="rId12"/>
    <p:sldId id="456" r:id="rId13"/>
    <p:sldId id="457" r:id="rId14"/>
    <p:sldId id="466" r:id="rId15"/>
    <p:sldId id="432" r:id="rId16"/>
    <p:sldId id="461" r:id="rId17"/>
    <p:sldId id="436" r:id="rId18"/>
    <p:sldId id="458" r:id="rId19"/>
    <p:sldId id="460" r:id="rId20"/>
    <p:sldId id="433" r:id="rId21"/>
    <p:sldId id="434" r:id="rId22"/>
    <p:sldId id="451" r:id="rId23"/>
    <p:sldId id="453" r:id="rId24"/>
    <p:sldId id="452" r:id="rId25"/>
    <p:sldId id="462" r:id="rId26"/>
    <p:sldId id="463" r:id="rId27"/>
    <p:sldId id="464" r:id="rId28"/>
    <p:sldId id="442" r:id="rId29"/>
    <p:sldId id="416" r:id="rId30"/>
    <p:sldId id="467" r:id="rId31"/>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0" autoAdjust="0"/>
    <p:restoredTop sz="96982" autoAdjust="0"/>
  </p:normalViewPr>
  <p:slideViewPr>
    <p:cSldViewPr>
      <p:cViewPr>
        <p:scale>
          <a:sx n="120" d="100"/>
          <a:sy n="120" d="100"/>
        </p:scale>
        <p:origin x="-1374" y="-306"/>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11.03.2020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11.03.2020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08403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http://opendatadpc.maps.arcgis.com/apps/opsdashboard/index.html#/dae18c330e8e4093bb090ab0aa2b4892</a:t>
            </a:r>
          </a:p>
          <a:p>
            <a:r>
              <a:rPr lang="de-DE" dirty="0" smtClean="0"/>
              <a:t>https://en.wikipedia.org/wiki/2020_coronavirus_outbreak_in_Italy </a:t>
            </a:r>
          </a:p>
          <a:p>
            <a:r>
              <a:rPr lang="de-DE" dirty="0" smtClean="0"/>
              <a:t>https://de.wikipedia.org/wiki/COVID-19-Epidemie_in_Italien</a:t>
            </a:r>
          </a:p>
          <a:p>
            <a:r>
              <a:rPr lang="de-DE" dirty="0" smtClean="0"/>
              <a:t>https://www.epicentro.iss.it/coronavirus/aggiornamenti </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67660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ARS Grand </a:t>
            </a:r>
            <a:r>
              <a:rPr lang="de-DE" dirty="0" err="1" smtClean="0"/>
              <a:t>Est</a:t>
            </a:r>
            <a:r>
              <a:rPr lang="de-DE" dirty="0" smtClean="0"/>
              <a:t>: https://www.grand-est.ars.sante.fr/coronavirus-covid-19-en-grand-est-point-de-situation-1</a:t>
            </a:r>
          </a:p>
          <a:p>
            <a:r>
              <a:rPr lang="de-DE" dirty="0" err="1" smtClean="0"/>
              <a:t>Santé</a:t>
            </a:r>
            <a:r>
              <a:rPr lang="de-DE" dirty="0" smtClean="0"/>
              <a:t> </a:t>
            </a:r>
            <a:r>
              <a:rPr lang="de-DE" dirty="0" err="1" smtClean="0"/>
              <a:t>publique</a:t>
            </a:r>
            <a:r>
              <a:rPr lang="de-DE" dirty="0" smtClean="0"/>
              <a:t> </a:t>
            </a:r>
            <a:r>
              <a:rPr lang="de-DE" dirty="0" err="1" smtClean="0"/>
              <a:t>france</a:t>
            </a:r>
            <a:r>
              <a:rPr lang="de-DE" dirty="0" smtClean="0"/>
              <a:t>: https</a:t>
            </a:r>
            <a:r>
              <a:rPr lang="de-DE" smtClean="0"/>
              <a:t>://www.santepubliquefrance.fr/maladies-et-traumatismes/maladies-et-infections-respiratoires/infection-a-coronavirus/articles/infection-au-nouveau-coronavirus-sars-cov-2-covid-19-france-et-monde</a:t>
            </a:r>
            <a:endParaRPr lang="de-DE" dirty="0" smtClean="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smtClean="0"/>
              <a:t>https://www.europe1.fr/sante/en-direct-coronavirus-suivez-levolution-de-la-situation-samedi-29-fevrier-3952347</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smtClean="0"/>
              <a:t>https://www.europe1.fr/sante/en-direct-coronavirus-suivez-levolution-de-la-situation-samedi-29-fevrier-3952347</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25</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Washington: https://www.doh.wa.gov/Emergencies/Coronavirus </a:t>
            </a:r>
          </a:p>
          <a:p>
            <a:r>
              <a:rPr lang="de-DE" dirty="0" smtClean="0"/>
              <a:t>New York Times: https://www.nytimes.com/interactive/2020/us/coronavirus-us-cases.html?te=1&amp;nl=morning-briefing&amp;emc=edit_MBE_p_20200304&amp;section=topNews&amp;campaign_id=51&amp;instance_id=16467&amp;segment_id=21847&amp;user_id=8b34d155cf5705931cf039f3134dd7b4&amp;regi_id=110526642tion=topNews </a:t>
            </a:r>
          </a:p>
          <a:p>
            <a:r>
              <a:rPr lang="de-DE" dirty="0" smtClean="0"/>
              <a:t>US CDC:</a:t>
            </a:r>
            <a:r>
              <a:rPr lang="de-DE" baseline="0" dirty="0" smtClean="0"/>
              <a:t> https://www.cdc.gov/coronavirus/2019-ncov/cases-in-us.html </a:t>
            </a:r>
          </a:p>
          <a:p>
            <a:r>
              <a:rPr lang="de-DE" baseline="0" dirty="0" smtClean="0"/>
              <a:t>Beschreibung der Fälle in </a:t>
            </a:r>
            <a:r>
              <a:rPr lang="de-DE" baseline="0" dirty="0" err="1" smtClean="0"/>
              <a:t>Seatllt+King</a:t>
            </a:r>
            <a:r>
              <a:rPr lang="de-DE" baseline="0" dirty="0" smtClean="0"/>
              <a:t> </a:t>
            </a:r>
            <a:r>
              <a:rPr lang="de-DE" baseline="0" dirty="0" err="1" smtClean="0"/>
              <a:t>county</a:t>
            </a:r>
            <a:r>
              <a:rPr lang="de-DE" baseline="0" dirty="0" smtClean="0"/>
              <a:t>: https://publichealthinsider.com/2020/03/04/state-and-local-officials-announce-new-recommendations-to-reduce-risk-of-spread-of-covid-19/  </a:t>
            </a:r>
          </a:p>
          <a:p>
            <a:r>
              <a:rPr lang="de-DE" baseline="0" dirty="0" smtClean="0"/>
              <a:t>Kalifornien: https://www.cdph.ca.gov/Programs/CID/DCDC/Pages/Immunization/ncov2019.aspx</a:t>
            </a:r>
          </a:p>
          <a:p>
            <a:r>
              <a:rPr lang="de-DE" baseline="0" dirty="0" smtClean="0"/>
              <a:t>Oregon: https://www.oregon.gov/oha/PH/DISEASESCONDITIONS/DISEASESAZ/Pages/emerging-respiratory-infections.aspx</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growth_2020-03-04</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67660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&gt;250 Fällen</a:t>
            </a:r>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11.03.2020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11.03.2020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11.03.2020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11.03.2020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pPr/>
              <a:t>11.03.2020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12630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11.03.2020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kr/board/board.es?mid=a30402000000&amp;bid=003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traitstimes.com/asia/east-asia/coronavirus-south-korea-reports-516-new-cases-bringing-total-to-5328" TargetMode="External"/><Relationship Id="rId3" Type="http://schemas.openxmlformats.org/officeDocument/2006/relationships/hyperlink" Target="https://www.tagesschau.de/ausland/corona-ausland-situation-101.html" TargetMode="External"/><Relationship Id="rId7" Type="http://schemas.openxmlformats.org/officeDocument/2006/relationships/hyperlink" Target="https://www.bbc.com/news/world-asia-5173314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edition.cnn.com/2020/03/02/asia/coronavirus-drive-through-south-korea-hnk-intl/index.html" TargetMode="External"/><Relationship Id="rId5" Type="http://schemas.openxmlformats.org/officeDocument/2006/relationships/hyperlink" Target="https://www.channelnewsasia.com/news/asia/covid19-south-korea-new-cases-deaths-coronavirus-gyeongsan-12503880" TargetMode="External"/><Relationship Id="rId4" Type="http://schemas.openxmlformats.org/officeDocument/2006/relationships/hyperlink" Target="https://www.nytimes.com/2020/03/09/opinion/coronavirus-south-korea-church.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ac-lshtm.shinyapps.io/ncov_tracke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nippon.com/en/japan-data/h00657/coronavirus-cases-in-japan-by-prefecture.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japantimes.co.jp/news/2020/02/28/national/hokkaido-emergency-coronavirus/" TargetMode="External"/><Relationship Id="rId3" Type="http://schemas.openxmlformats.org/officeDocument/2006/relationships/hyperlink" Target="https://www3.nhk.or.jp/nhkworld/en/news/20200310_11/" TargetMode="External"/><Relationship Id="rId7" Type="http://schemas.openxmlformats.org/officeDocument/2006/relationships/hyperlink" Target="https://www.handelsblatt.com/politik/international/coronavirus-die-harten-massnahmen-in-suedkorea-und-japan-haben-einen-hohen-preis/25604192.html?ticket=ST-2284203-gGqzrdEe7vNX5Sp1c5pc-ap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ippon.com/en/japan-data/h00657/coronavirus-cases-in-japan-by-prefecture.html" TargetMode="External"/><Relationship Id="rId5" Type="http://schemas.openxmlformats.org/officeDocument/2006/relationships/hyperlink" Target="https://www.welt.de/vermischtes/live205334991/Wegen-Coronavirus-Suedkorea-droht-Japan-mit-Vergeltungsmassnahmen.html" TargetMode="External"/><Relationship Id="rId4" Type="http://schemas.openxmlformats.org/officeDocument/2006/relationships/hyperlink" Target="https://mainichi.jp/english/articles/20200305/p2a/00m/0fp/011000c" TargetMode="External"/><Relationship Id="rId9" Type="http://schemas.openxmlformats.org/officeDocument/2006/relationships/hyperlink" Target="https://en.wikipedia.org/wiki/2020_coronavirus_outbreak_in_Jap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en.wikipedia.org/wiki/2020_coronavirus_outbreak_in_Ira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wsj.com/articles/iran-mobilizes-300-000-people-and-deploys-drones-and-water-cannon-to-halt-the-spread-of-coronavirus-11583157765" TargetMode="External"/><Relationship Id="rId3" Type="http://schemas.openxmlformats.org/officeDocument/2006/relationships/hyperlink" Target="https://www.aljazeera.com/news/2020/03/italy-coronavirus-toll-soars-north-sealed-live-updates-200308235426110.html" TargetMode="External"/><Relationship Id="rId7" Type="http://schemas.openxmlformats.org/officeDocument/2006/relationships/hyperlink" Target="https://www.bbc.com/news/world-middle-east-5176056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bbc.com/news/world-middle-east-51642926" TargetMode="External"/><Relationship Id="rId5" Type="http://schemas.openxmlformats.org/officeDocument/2006/relationships/hyperlink" Target="https://www.rnz.co.nz/news/world/410931/coronavirus-iran-temporarily-frees-54-000-prisoners-to-combat-spread" TargetMode="External"/><Relationship Id="rId4" Type="http://schemas.openxmlformats.org/officeDocument/2006/relationships/hyperlink" Target="https://www.fr.de/panorama/coronavirus-iran-belegt-horten-masken-vorraeten-todesstrafe-zr-1355920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who.int/docs/default-source/coronaviruse/situation-reports/20200310-sitrep-50-covid-19.pdf?sfvrsn=55e904fb_2"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en.wikipedia.org/wiki/2020_coronavirus_outbreak_in_Spain" TargetMode="External"/><Relationship Id="rId5" Type="http://schemas.openxmlformats.org/officeDocument/2006/relationships/hyperlink" Target="https://www.mscbs.gob.es/profesionales/saludPublica/ccayes/alertasActual/nCov-China/documentos/Actualizacion_40_COVID-19.pdf"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en.wikipedia.org/wiki/2020_coronavirus_outbreak_in_Spai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mscbs.gob.es/profesionales/saludPublica/ccayes/alertasActual/nCov-China/documentos/Actualizacion_40_COVID-19.pdf"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www.comunidad.madrid/noticias/2020/03/09/comunidad-madrid-aprueba-medidas-extraordinarias-coronaviru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mscbs.gob.es/gabinete/notasPrensa.do?metodo=detalle&amp;id=4807" TargetMode="External"/><Relationship Id="rId5" Type="http://schemas.openxmlformats.org/officeDocument/2006/relationships/hyperlink" Target="https://www.handelsblatt.com/dpa/wirtschaft-handel-und-finanzen-virus-spanien-verbietet-alle-italien-fluege-und-schliesst-das-parlament/25629514.html?ticket=ST-6922179-vbys4gjTWaOeGuSgjsth-ap1" TargetMode="External"/><Relationship Id="rId4" Type="http://schemas.openxmlformats.org/officeDocument/2006/relationships/hyperlink" Target="https://www.elindependiente.com/politica/2020/03/09/el-gobierno-vasco-cierra-todos-los-colegios-universidades-y-guarderias-de-vitoria-durante-dos-semana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glik.gov.tr/TR,64342/sorun-kuresel-mucadelemiz-ulusal.html" TargetMode="External"/><Relationship Id="rId2" Type="http://schemas.openxmlformats.org/officeDocument/2006/relationships/hyperlink" Target="https://www.middleeasteye.net/news/coronavirus-turkey-first-case-vir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2020_coronavirus_outbreak_in_South_Kore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11.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1750423756"/>
              </p:ext>
            </p:extLst>
          </p:nvPr>
        </p:nvGraphicFramePr>
        <p:xfrm>
          <a:off x="336259" y="1124744"/>
          <a:ext cx="8327465" cy="1993997"/>
        </p:xfrm>
        <a:graphic>
          <a:graphicData uri="http://schemas.openxmlformats.org/drawingml/2006/table">
            <a:tbl>
              <a:tblPr firstRow="1" firstCol="1" bandRow="1">
                <a:tableStyleId>{3B4B98B0-60AC-42C2-AFA5-B58CD77FA1E5}</a:tableStyleId>
              </a:tblPr>
              <a:tblGrid>
                <a:gridCol w="1298050"/>
                <a:gridCol w="771891"/>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Fall-Verstorbenen-Anteil</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+5.149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119.335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5.699</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66.371</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+113</a:t>
                      </a:r>
                    </a:p>
                  </a:txBody>
                  <a:tcPr marL="68580" marR="68580" marT="0" marB="0"/>
                </a:tc>
                <a:tc>
                  <a:txBody>
                    <a:bodyPr/>
                    <a:lstStyle/>
                    <a:p>
                      <a:pPr algn="ctr">
                        <a:lnSpc>
                          <a:spcPct val="115000"/>
                        </a:lnSpc>
                        <a:spcAft>
                          <a:spcPts val="0"/>
                        </a:spcAft>
                      </a:pPr>
                      <a:r>
                        <a:rPr lang="de-DE" sz="1400" b="1" dirty="0" smtClean="0">
                          <a:effectLst/>
                        </a:rPr>
                        <a:t>4.292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3,6%</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smtClean="0">
                          <a:effectLst/>
                        </a:rPr>
                        <a:t>China</a:t>
                      </a:r>
                    </a:p>
                    <a:p>
                      <a:pPr algn="ctr">
                        <a:lnSpc>
                          <a:spcPct val="115000"/>
                        </a:lnSpc>
                        <a:spcAft>
                          <a:spcPts val="0"/>
                        </a:spcAft>
                      </a:pPr>
                      <a:r>
                        <a:rPr lang="de-DE" sz="1100" b="1" dirty="0" smtClean="0">
                          <a:effectLst/>
                          <a:latin typeface="Calibri"/>
                          <a:ea typeface="Calibri"/>
                          <a:cs typeface="Times New Roman"/>
                        </a:rPr>
                        <a:t>(inkl.</a:t>
                      </a:r>
                      <a:r>
                        <a:rPr lang="de-DE" sz="1100" b="1" baseline="0" dirty="0" smtClean="0">
                          <a:effectLst/>
                          <a:latin typeface="Calibri"/>
                          <a:ea typeface="Calibri"/>
                          <a:cs typeface="Times New Roman"/>
                        </a:rPr>
                        <a:t> </a:t>
                      </a:r>
                      <a:r>
                        <a:rPr lang="de-DE" sz="1100" b="1" dirty="0" smtClean="0">
                          <a:effectLst/>
                          <a:latin typeface="Calibri"/>
                          <a:ea typeface="Calibri"/>
                          <a:cs typeface="Times New Roman"/>
                        </a:rPr>
                        <a:t>HK, Macau)</a:t>
                      </a:r>
                      <a:endParaRPr lang="de-DE"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80.909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mn-lt"/>
                          <a:ea typeface="Calibri"/>
                          <a:cs typeface="Times New Roman"/>
                        </a:rPr>
                        <a:t>4.498</a:t>
                      </a:r>
                      <a:endParaRPr lang="de-DE" sz="1400" b="1" dirty="0">
                        <a:solidFill>
                          <a:schemeClr val="tx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61.540</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3.160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3,9%</a:t>
                      </a:r>
                      <a:endParaRPr lang="de-DE" sz="1400" b="1" dirty="0">
                        <a:effectLst/>
                        <a:latin typeface="Calibri"/>
                        <a:ea typeface="Calibri"/>
                        <a:cs typeface="Times New Roman"/>
                      </a:endParaRPr>
                    </a:p>
                  </a:txBody>
                  <a:tcPr marL="68580" marR="68580" marT="0" marB="0"/>
                </a:tc>
              </a:tr>
              <a:tr h="316835">
                <a:tc gridSpan="8">
                  <a:txBody>
                    <a:bodyPr/>
                    <a:lstStyle/>
                    <a:p>
                      <a:pPr>
                        <a:spcAft>
                          <a:spcPts val="0"/>
                        </a:spcAft>
                      </a:pPr>
                      <a:endParaRPr lang="de-DE" sz="1100" dirty="0" smtClean="0">
                        <a:effectLst/>
                        <a:latin typeface="+mn-lt"/>
                        <a:ea typeface="Calibri"/>
                        <a:cs typeface="Times New Roman"/>
                      </a:endParaRPr>
                    </a:p>
                    <a:p>
                      <a:pPr>
                        <a:spcAft>
                          <a:spcPts val="0"/>
                        </a:spcAft>
                      </a:pPr>
                      <a:r>
                        <a:rPr lang="de-DE" sz="1100" dirty="0" smtClean="0">
                          <a:effectLst/>
                          <a:latin typeface="+mn-lt"/>
                          <a:ea typeface="Calibri"/>
                          <a:cs typeface="Times New Roman"/>
                        </a:rPr>
                        <a:t>A </a:t>
                      </a:r>
                      <a:r>
                        <a:rPr lang="de-DE" sz="1100" dirty="0" err="1" smtClean="0">
                          <a:effectLst/>
                          <a:latin typeface="+mn-lt"/>
                          <a:ea typeface="Calibri"/>
                          <a:cs typeface="Times New Roman"/>
                        </a:rPr>
                        <a:t>record</a:t>
                      </a:r>
                      <a:r>
                        <a:rPr lang="de-DE" sz="1100" dirty="0" smtClean="0">
                          <a:effectLst/>
                          <a:latin typeface="+mn-lt"/>
                          <a:ea typeface="Calibri"/>
                          <a:cs typeface="Times New Roman"/>
                        </a:rPr>
                        <a:t> </a:t>
                      </a:r>
                      <a:r>
                        <a:rPr lang="de-DE" sz="1100" dirty="0" err="1" smtClean="0">
                          <a:effectLst/>
                          <a:latin typeface="+mn-lt"/>
                          <a:ea typeface="Calibri"/>
                          <a:cs typeface="Times New Roman"/>
                        </a:rPr>
                        <a:t>low</a:t>
                      </a:r>
                      <a:r>
                        <a:rPr lang="de-DE" sz="1100" dirty="0" smtClean="0">
                          <a:effectLst/>
                          <a:latin typeface="+mn-lt"/>
                          <a:ea typeface="Calibri"/>
                          <a:cs typeface="Times New Roman"/>
                        </a:rPr>
                        <a:t> </a:t>
                      </a:r>
                      <a:r>
                        <a:rPr lang="de-DE" sz="1100" dirty="0" err="1" smtClean="0">
                          <a:effectLst/>
                          <a:latin typeface="+mn-lt"/>
                          <a:ea typeface="Calibri"/>
                          <a:cs typeface="Times New Roman"/>
                        </a:rPr>
                        <a:t>of</a:t>
                      </a:r>
                      <a:r>
                        <a:rPr lang="de-DE" sz="1100" dirty="0" smtClean="0">
                          <a:effectLst/>
                          <a:latin typeface="+mn-lt"/>
                          <a:ea typeface="Calibri"/>
                          <a:cs typeface="Times New Roman"/>
                        </a:rPr>
                        <a:t> </a:t>
                      </a:r>
                      <a:r>
                        <a:rPr lang="de-DE" sz="1100" dirty="0" err="1" smtClean="0">
                          <a:effectLst/>
                          <a:latin typeface="+mn-lt"/>
                          <a:ea typeface="Calibri"/>
                          <a:cs typeface="Times New Roman"/>
                        </a:rPr>
                        <a:t>new</a:t>
                      </a:r>
                      <a:r>
                        <a:rPr lang="de-DE" sz="1100" dirty="0" smtClean="0">
                          <a:effectLst/>
                          <a:latin typeface="+mn-lt"/>
                          <a:ea typeface="Calibri"/>
                          <a:cs typeface="Times New Roman"/>
                        </a:rPr>
                        <a:t> </a:t>
                      </a:r>
                      <a:r>
                        <a:rPr lang="de-DE" sz="1100" dirty="0" err="1" smtClean="0">
                          <a:effectLst/>
                          <a:latin typeface="+mn-lt"/>
                          <a:ea typeface="Calibri"/>
                          <a:cs typeface="Times New Roman"/>
                        </a:rPr>
                        <a:t>cases</a:t>
                      </a:r>
                      <a:r>
                        <a:rPr lang="de-DE" sz="1100" dirty="0" smtClean="0">
                          <a:effectLst/>
                          <a:latin typeface="+mn-lt"/>
                          <a:ea typeface="Calibri"/>
                          <a:cs typeface="Times New Roman"/>
                        </a:rPr>
                        <a:t> in Wuhan (13). </a:t>
                      </a:r>
                      <a:r>
                        <a:rPr lang="de-DE" sz="1100" dirty="0" err="1" smtClean="0">
                          <a:effectLst/>
                          <a:latin typeface="+mn-lt"/>
                          <a:ea typeface="Calibri"/>
                          <a:cs typeface="Times New Roman"/>
                        </a:rPr>
                        <a:t>Lockdowns</a:t>
                      </a:r>
                      <a:r>
                        <a:rPr lang="de-DE" sz="1100" dirty="0" smtClean="0">
                          <a:effectLst/>
                          <a:latin typeface="+mn-lt"/>
                          <a:ea typeface="Calibri"/>
                          <a:cs typeface="Times New Roman"/>
                        </a:rPr>
                        <a:t> </a:t>
                      </a:r>
                      <a:r>
                        <a:rPr lang="de-DE" sz="1100" dirty="0" err="1" smtClean="0">
                          <a:effectLst/>
                          <a:latin typeface="+mn-lt"/>
                          <a:ea typeface="Calibri"/>
                          <a:cs typeface="Times New Roman"/>
                        </a:rPr>
                        <a:t>have</a:t>
                      </a:r>
                      <a:r>
                        <a:rPr lang="de-DE" sz="1100" dirty="0" smtClean="0">
                          <a:effectLst/>
                          <a:latin typeface="+mn-lt"/>
                          <a:ea typeface="Calibri"/>
                          <a:cs typeface="Times New Roman"/>
                        </a:rPr>
                        <a:t> </a:t>
                      </a:r>
                      <a:r>
                        <a:rPr lang="de-DE" sz="1100" dirty="0" err="1" smtClean="0">
                          <a:effectLst/>
                          <a:latin typeface="+mn-lt"/>
                          <a:ea typeface="Calibri"/>
                          <a:cs typeface="Times New Roman"/>
                        </a:rPr>
                        <a:t>been</a:t>
                      </a:r>
                      <a:r>
                        <a:rPr lang="de-DE" sz="1100" dirty="0" smtClean="0">
                          <a:effectLst/>
                          <a:latin typeface="+mn-lt"/>
                          <a:ea typeface="Calibri"/>
                          <a:cs typeface="Times New Roman"/>
                        </a:rPr>
                        <a:t> </a:t>
                      </a:r>
                      <a:r>
                        <a:rPr lang="de-DE" sz="1100" dirty="0" err="1" smtClean="0">
                          <a:effectLst/>
                          <a:latin typeface="+mn-lt"/>
                          <a:ea typeface="Calibri"/>
                          <a:cs typeface="Times New Roman"/>
                        </a:rPr>
                        <a:t>partially</a:t>
                      </a:r>
                      <a:r>
                        <a:rPr lang="de-DE" sz="1100" dirty="0" smtClean="0">
                          <a:effectLst/>
                          <a:latin typeface="+mn-lt"/>
                          <a:ea typeface="Calibri"/>
                          <a:cs typeface="Times New Roman"/>
                        </a:rPr>
                        <a:t> </a:t>
                      </a:r>
                      <a:r>
                        <a:rPr lang="de-DE" sz="1100" dirty="0" err="1" smtClean="0">
                          <a:effectLst/>
                          <a:latin typeface="+mn-lt"/>
                          <a:ea typeface="Calibri"/>
                          <a:cs typeface="Times New Roman"/>
                        </a:rPr>
                        <a:t>lifted</a:t>
                      </a:r>
                      <a:r>
                        <a:rPr lang="de-DE" sz="1100" dirty="0" smtClean="0">
                          <a:effectLst/>
                          <a:latin typeface="+mn-lt"/>
                          <a:ea typeface="Calibri"/>
                          <a:cs typeface="Times New Roman"/>
                        </a:rPr>
                        <a:t> in </a:t>
                      </a:r>
                      <a:r>
                        <a:rPr lang="de-DE" sz="1100" dirty="0" err="1" smtClean="0">
                          <a:effectLst/>
                          <a:latin typeface="+mn-lt"/>
                          <a:ea typeface="Calibri"/>
                          <a:cs typeface="Times New Roman"/>
                        </a:rPr>
                        <a:t>the</a:t>
                      </a:r>
                      <a:r>
                        <a:rPr lang="de-DE" sz="1100" dirty="0" smtClean="0">
                          <a:effectLst/>
                          <a:latin typeface="+mn-lt"/>
                          <a:ea typeface="Calibri"/>
                          <a:cs typeface="Times New Roman"/>
                        </a:rPr>
                        <a:t> </a:t>
                      </a:r>
                      <a:r>
                        <a:rPr lang="de-DE" sz="1100" dirty="0" err="1" smtClean="0">
                          <a:effectLst/>
                          <a:latin typeface="+mn-lt"/>
                          <a:ea typeface="Calibri"/>
                          <a:cs typeface="Times New Roman"/>
                        </a:rPr>
                        <a:t>Hubei</a:t>
                      </a:r>
                      <a:r>
                        <a:rPr lang="de-DE" sz="1100" dirty="0" smtClean="0">
                          <a:effectLst/>
                          <a:latin typeface="+mn-lt"/>
                          <a:ea typeface="Calibri"/>
                          <a:cs typeface="Times New Roman"/>
                        </a:rPr>
                        <a:t> </a:t>
                      </a:r>
                      <a:r>
                        <a:rPr lang="de-DE" sz="1100" dirty="0" err="1" smtClean="0">
                          <a:effectLst/>
                          <a:latin typeface="+mn-lt"/>
                          <a:ea typeface="Calibri"/>
                          <a:cs typeface="Times New Roman"/>
                        </a:rPr>
                        <a:t>province</a:t>
                      </a:r>
                      <a:r>
                        <a:rPr lang="de-DE" sz="1100" dirty="0" smtClean="0">
                          <a:effectLst/>
                          <a:latin typeface="+mn-lt"/>
                          <a:ea typeface="Calibri"/>
                          <a:cs typeface="Times New Roman"/>
                        </a:rPr>
                        <a:t>, </a:t>
                      </a:r>
                      <a:r>
                        <a:rPr lang="de-DE" sz="1100" dirty="0" err="1" smtClean="0">
                          <a:effectLst/>
                          <a:latin typeface="+mn-lt"/>
                          <a:ea typeface="Calibri"/>
                          <a:cs typeface="Times New Roman"/>
                        </a:rPr>
                        <a:t>and</a:t>
                      </a:r>
                      <a:r>
                        <a:rPr lang="de-DE" sz="1100" dirty="0" smtClean="0">
                          <a:effectLst/>
                          <a:latin typeface="+mn-lt"/>
                          <a:ea typeface="Calibri"/>
                          <a:cs typeface="Times New Roman"/>
                        </a:rPr>
                        <a:t> </a:t>
                      </a:r>
                      <a:r>
                        <a:rPr lang="de-DE" sz="1100" dirty="0" err="1" smtClean="0">
                          <a:effectLst/>
                          <a:latin typeface="+mn-lt"/>
                          <a:ea typeface="Calibri"/>
                          <a:cs typeface="Times New Roman"/>
                        </a:rPr>
                        <a:t>key</a:t>
                      </a:r>
                      <a:r>
                        <a:rPr lang="de-DE" sz="1100" dirty="0" smtClean="0">
                          <a:effectLst/>
                          <a:latin typeface="+mn-lt"/>
                          <a:ea typeface="Calibri"/>
                          <a:cs typeface="Times New Roman"/>
                        </a:rPr>
                        <a:t> </a:t>
                      </a:r>
                      <a:r>
                        <a:rPr lang="de-DE" sz="1100" dirty="0" err="1" smtClean="0">
                          <a:effectLst/>
                          <a:latin typeface="+mn-lt"/>
                          <a:ea typeface="Calibri"/>
                          <a:cs typeface="Times New Roman"/>
                        </a:rPr>
                        <a:t>industries</a:t>
                      </a:r>
                      <a:r>
                        <a:rPr lang="de-DE" sz="1100" dirty="0" smtClean="0">
                          <a:effectLst/>
                          <a:latin typeface="+mn-lt"/>
                          <a:ea typeface="Calibri"/>
                          <a:cs typeface="Times New Roman"/>
                        </a:rPr>
                        <a:t> will </a:t>
                      </a:r>
                      <a:r>
                        <a:rPr lang="de-DE" sz="1100" dirty="0" err="1" smtClean="0">
                          <a:effectLst/>
                          <a:latin typeface="+mn-lt"/>
                          <a:ea typeface="Calibri"/>
                          <a:cs typeface="Times New Roman"/>
                        </a:rPr>
                        <a:t>be</a:t>
                      </a:r>
                      <a:r>
                        <a:rPr lang="de-DE" sz="1100" dirty="0" smtClean="0">
                          <a:effectLst/>
                          <a:latin typeface="+mn-lt"/>
                          <a:ea typeface="Calibri"/>
                          <a:cs typeface="Times New Roman"/>
                        </a:rPr>
                        <a:t> </a:t>
                      </a:r>
                      <a:r>
                        <a:rPr lang="de-DE" sz="1100" dirty="0" err="1" smtClean="0">
                          <a:effectLst/>
                          <a:latin typeface="+mn-lt"/>
                          <a:ea typeface="Calibri"/>
                          <a:cs typeface="Times New Roman"/>
                        </a:rPr>
                        <a:t>allowed</a:t>
                      </a:r>
                      <a:r>
                        <a:rPr lang="de-DE" sz="1100" dirty="0" smtClean="0">
                          <a:effectLst/>
                          <a:latin typeface="+mn-lt"/>
                          <a:ea typeface="Calibri"/>
                          <a:cs typeface="Times New Roman"/>
                        </a:rPr>
                        <a:t> </a:t>
                      </a:r>
                      <a:r>
                        <a:rPr lang="de-DE" sz="1100" dirty="0" err="1" smtClean="0">
                          <a:effectLst/>
                          <a:latin typeface="+mn-lt"/>
                          <a:ea typeface="Calibri"/>
                          <a:cs typeface="Times New Roman"/>
                        </a:rPr>
                        <a:t>to</a:t>
                      </a:r>
                      <a:r>
                        <a:rPr lang="de-DE" sz="1100" dirty="0" smtClean="0">
                          <a:effectLst/>
                          <a:latin typeface="+mn-lt"/>
                          <a:ea typeface="Calibri"/>
                          <a:cs typeface="Times New Roman"/>
                        </a:rPr>
                        <a:t> </a:t>
                      </a:r>
                      <a:r>
                        <a:rPr lang="de-DE" sz="1100" dirty="0" err="1" smtClean="0">
                          <a:effectLst/>
                          <a:latin typeface="+mn-lt"/>
                          <a:ea typeface="Calibri"/>
                          <a:cs typeface="Times New Roman"/>
                        </a:rPr>
                        <a:t>resume</a:t>
                      </a:r>
                      <a:r>
                        <a:rPr lang="de-DE" sz="1100" dirty="0" smtClean="0">
                          <a:effectLst/>
                          <a:latin typeface="+mn-lt"/>
                          <a:ea typeface="Calibri"/>
                          <a:cs typeface="Times New Roman"/>
                        </a:rPr>
                        <a:t> in Wuhan"</a:t>
                      </a:r>
                      <a:endParaRPr lang="de-DE" sz="1100" b="1"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solidFill>
                          <a:schemeClr val="tx1"/>
                        </a:solidFill>
                        <a:effectLst/>
                        <a:latin typeface="+mn-lt"/>
                        <a:ea typeface="Calibri"/>
                        <a:cs typeface="Times New Roman"/>
                      </a:endParaRPr>
                    </a:p>
                  </a:txBody>
                  <a:tcPr marL="68580" marR="68580" marT="0" marB="0"/>
                </a:tc>
                <a:tc hMerge="1">
                  <a:txBody>
                    <a:bodyPr/>
                    <a:lstStyle/>
                    <a:p>
                      <a:pPr algn="ctr">
                        <a:lnSpc>
                          <a:spcPct val="115000"/>
                        </a:lnSpc>
                        <a:spcAft>
                          <a:spcPts val="0"/>
                        </a:spcAft>
                      </a:pPr>
                      <a:endParaRPr lang="de-DE" sz="1400" b="1" dirty="0">
                        <a:solidFill>
                          <a:schemeClr val="tx1"/>
                        </a:solidFill>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r>
            </a:tbl>
          </a:graphicData>
        </a:graphic>
      </p:graphicFrame>
      <p:pic>
        <p:nvPicPr>
          <p:cNvPr id="9" name="Grafik 8"/>
          <p:cNvPicPr/>
          <p:nvPr/>
        </p:nvPicPr>
        <p:blipFill>
          <a:blip r:embed="rId3"/>
          <a:stretch>
            <a:fillRect/>
          </a:stretch>
        </p:blipFill>
        <p:spPr>
          <a:xfrm>
            <a:off x="431540" y="3573016"/>
            <a:ext cx="7452828" cy="3100317"/>
          </a:xfrm>
          <a:prstGeom prst="rect">
            <a:avLst/>
          </a:prstGeom>
        </p:spPr>
      </p:pic>
      <p:sp>
        <p:nvSpPr>
          <p:cNvPr id="10" name="Textfeld 9"/>
          <p:cNvSpPr txBox="1"/>
          <p:nvPr/>
        </p:nvSpPr>
        <p:spPr>
          <a:xfrm>
            <a:off x="5724128" y="6550223"/>
            <a:ext cx="3240360" cy="246221"/>
          </a:xfrm>
          <a:prstGeom prst="rect">
            <a:avLst/>
          </a:prstGeom>
          <a:noFill/>
        </p:spPr>
        <p:txBody>
          <a:bodyPr wrap="square" rtlCol="0">
            <a:spAutoFit/>
          </a:bodyPr>
          <a:lstStyle/>
          <a:p>
            <a:pPr algn="r"/>
            <a:r>
              <a:rPr lang="de-DE" sz="1000" b="1" i="1" dirty="0" smtClean="0">
                <a:solidFill>
                  <a:prstClr val="black"/>
                </a:solidFill>
              </a:rPr>
              <a:t>ECDC ; </a:t>
            </a:r>
            <a:r>
              <a:rPr lang="de-DE" sz="1000" b="1" i="1" dirty="0">
                <a:solidFill>
                  <a:prstClr val="black"/>
                </a:solidFill>
              </a:rPr>
              <a:t>Stand </a:t>
            </a:r>
            <a:r>
              <a:rPr lang="de-DE" sz="1000" b="1" i="1" dirty="0" smtClean="0">
                <a:solidFill>
                  <a:prstClr val="black"/>
                </a:solidFill>
              </a:rPr>
              <a:t>10.03.2020</a:t>
            </a:r>
            <a:endParaRPr lang="de-DE" sz="1000" b="1" i="1" dirty="0">
              <a:solidFill>
                <a:prstClr val="black"/>
              </a:solidFill>
            </a:endParaRPr>
          </a:p>
        </p:txBody>
      </p:sp>
    </p:spTree>
    <p:extLst>
      <p:ext uri="{BB962C8B-B14F-4D97-AF65-F5344CB8AC3E}">
        <p14:creationId xmlns:p14="http://schemas.microsoft.com/office/powerpoint/2010/main" val="348257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221238" y="6035979"/>
            <a:ext cx="2808312" cy="369332"/>
          </a:xfrm>
          <a:prstGeom prst="rect">
            <a:avLst/>
          </a:prstGeom>
          <a:noFill/>
        </p:spPr>
        <p:txBody>
          <a:bodyPr wrap="square" rtlCol="0">
            <a:spAutoFit/>
          </a:bodyPr>
          <a:lstStyle/>
          <a:p>
            <a:r>
              <a:rPr lang="de-DE" dirty="0" smtClean="0">
                <a:solidFill>
                  <a:prstClr val="black"/>
                </a:solidFill>
              </a:rPr>
              <a:t>Stand: 10.03, Quelle, KCDC</a:t>
            </a:r>
            <a:endParaRPr lang="de-DE"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2021"/>
            <a:ext cx="7345982" cy="521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36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292080" y="6037200"/>
            <a:ext cx="2808312" cy="369332"/>
          </a:xfrm>
          <a:prstGeom prst="rect">
            <a:avLst/>
          </a:prstGeom>
          <a:noFill/>
        </p:spPr>
        <p:txBody>
          <a:bodyPr wrap="square" rtlCol="0">
            <a:spAutoFit/>
          </a:bodyPr>
          <a:lstStyle/>
          <a:p>
            <a:r>
              <a:rPr lang="de-DE" dirty="0" smtClean="0">
                <a:solidFill>
                  <a:prstClr val="black"/>
                </a:solidFill>
              </a:rPr>
              <a:t>Stand: 10.03, Quelle, KCDC</a:t>
            </a:r>
            <a:endParaRPr lang="de-DE"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42" y="770679"/>
            <a:ext cx="7347600" cy="531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548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40064" y="6372036"/>
            <a:ext cx="2736392" cy="369332"/>
          </a:xfrm>
          <a:prstGeom prst="rect">
            <a:avLst/>
          </a:prstGeom>
          <a:noFill/>
        </p:spPr>
        <p:txBody>
          <a:bodyPr wrap="square" rtlCol="0">
            <a:spAutoFit/>
          </a:bodyPr>
          <a:lstStyle/>
          <a:p>
            <a:r>
              <a:rPr lang="de-DE" dirty="0" smtClean="0">
                <a:solidFill>
                  <a:prstClr val="black"/>
                </a:solidFill>
              </a:rPr>
              <a:t>Stand: 10.03., Quelle, KCDC</a:t>
            </a:r>
            <a:endParaRPr lang="de-DE" dirty="0">
              <a:solidFill>
                <a:prstClr val="black"/>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8" y="712043"/>
            <a:ext cx="8400905" cy="574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053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51520" y="5878433"/>
            <a:ext cx="5165874" cy="430887"/>
          </a:xfrm>
          <a:prstGeom prst="rect">
            <a:avLst/>
          </a:prstGeom>
          <a:noFill/>
        </p:spPr>
        <p:txBody>
          <a:bodyPr wrap="square" rtlCol="0">
            <a:spAutoFit/>
          </a:bodyPr>
          <a:lstStyle/>
          <a:p>
            <a:r>
              <a:rPr lang="de-DE" sz="1100" dirty="0" smtClean="0">
                <a:solidFill>
                  <a:prstClr val="black"/>
                </a:solidFill>
              </a:rPr>
              <a:t>Stand: 10.03 </a:t>
            </a:r>
          </a:p>
          <a:p>
            <a:r>
              <a:rPr lang="de-DE" sz="1100" dirty="0">
                <a:solidFill>
                  <a:prstClr val="black"/>
                </a:solidFill>
              </a:rPr>
              <a:t>Quelle</a:t>
            </a:r>
            <a:r>
              <a:rPr lang="de-DE" sz="1100" dirty="0" smtClean="0">
                <a:solidFill>
                  <a:prstClr val="black"/>
                </a:solidFill>
              </a:rPr>
              <a:t>: KCDC </a:t>
            </a:r>
            <a:r>
              <a:rPr lang="de-DE" sz="1100" dirty="0">
                <a:solidFill>
                  <a:prstClr val="black"/>
                </a:solidFill>
                <a:hlinkClick r:id="rId3"/>
              </a:rPr>
              <a:t>https://</a:t>
            </a:r>
            <a:r>
              <a:rPr lang="de-DE" sz="1100" dirty="0" smtClean="0">
                <a:solidFill>
                  <a:prstClr val="black"/>
                </a:solidFill>
                <a:hlinkClick r:id="rId3"/>
              </a:rPr>
              <a:t>www.cdc.go.kr/board/board.es?mid=a30402000000&amp;bid=0030</a:t>
            </a:r>
            <a:endParaRPr lang="de-DE" sz="1100" dirty="0">
              <a:solidFill>
                <a:prstClr val="black"/>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100138"/>
            <a:ext cx="85439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018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430887"/>
          </a:xfrm>
        </p:spPr>
        <p:txBody>
          <a:bodyPr/>
          <a:lstStyle/>
          <a:p>
            <a:r>
              <a:rPr lang="de-DE" sz="2400" dirty="0">
                <a:latin typeface="ScalaSansPro-Bold" pitchFamily="50" charset="0"/>
              </a:rPr>
              <a:t>COVID-19/ </a:t>
            </a:r>
            <a:r>
              <a:rPr lang="de-DE" sz="2800" dirty="0">
                <a:latin typeface="ScalaSansPro-Bold" pitchFamily="50" charset="0"/>
              </a:rPr>
              <a:t>Südkorea</a:t>
            </a:r>
            <a:endParaRPr lang="de-DE" dirty="0"/>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922307"/>
            <a:ext cx="8093075" cy="376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90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460800" y="1267200"/>
            <a:ext cx="8208912" cy="4606389"/>
          </a:xfrm>
          <a:prstGeom prst="rect">
            <a:avLst/>
          </a:prstGeom>
          <a:noFill/>
        </p:spPr>
        <p:txBody>
          <a:bodyPr wrap="square" rtlCol="0">
            <a:spAutoFit/>
          </a:bodyPr>
          <a:lstStyle/>
          <a:p>
            <a:pPr>
              <a:spcAft>
                <a:spcPts val="200"/>
              </a:spcAft>
            </a:pPr>
            <a:r>
              <a:rPr lang="de-DE" sz="2000" b="1" dirty="0">
                <a:solidFill>
                  <a:prstClr val="black"/>
                </a:solidFill>
              </a:rPr>
              <a:t>Maßnahmen (</a:t>
            </a:r>
            <a:r>
              <a:rPr lang="de-DE" sz="2000" b="1" dirty="0">
                <a:solidFill>
                  <a:srgbClr val="FF0000"/>
                </a:solidFill>
              </a:rPr>
              <a:t>keine Änderung</a:t>
            </a:r>
            <a:r>
              <a:rPr lang="de-DE" sz="2000" b="1" dirty="0">
                <a:solidFill>
                  <a:prstClr val="black"/>
                </a:solidFill>
              </a:rPr>
              <a:t>)</a:t>
            </a:r>
            <a:endParaRPr lang="de-DE" sz="2000" dirty="0">
              <a:solidFill>
                <a:prstClr val="black"/>
              </a:solidFill>
            </a:endParaRPr>
          </a:p>
          <a:p>
            <a:pPr marL="342900" indent="-342900">
              <a:spcAft>
                <a:spcPts val="200"/>
              </a:spcAft>
              <a:buFont typeface="Arial" panose="020B0604020202020204" pitchFamily="34" charset="0"/>
              <a:buChar char="•"/>
            </a:pPr>
            <a:r>
              <a:rPr lang="en-US" sz="2000" dirty="0">
                <a:solidFill>
                  <a:prstClr val="black"/>
                </a:solidFill>
              </a:rPr>
              <a:t>c</a:t>
            </a:r>
            <a:r>
              <a:rPr lang="en-US" sz="2000" dirty="0" smtClean="0">
                <a:solidFill>
                  <a:prstClr val="black"/>
                </a:solidFill>
              </a:rPr>
              <a:t>a. 196.000 </a:t>
            </a:r>
            <a:r>
              <a:rPr lang="en-US" sz="2000" dirty="0" err="1" smtClean="0">
                <a:solidFill>
                  <a:prstClr val="black"/>
                </a:solidFill>
              </a:rPr>
              <a:t>Personen</a:t>
            </a:r>
            <a:r>
              <a:rPr lang="en-US" sz="2000" dirty="0" smtClean="0">
                <a:solidFill>
                  <a:prstClr val="black"/>
                </a:solidFill>
              </a:rPr>
              <a:t> auf SARS-CoV-2 </a:t>
            </a:r>
            <a:r>
              <a:rPr lang="en-US" sz="2000" dirty="0" err="1" smtClean="0">
                <a:solidFill>
                  <a:prstClr val="black"/>
                </a:solidFill>
              </a:rPr>
              <a:t>getestet</a:t>
            </a:r>
            <a:r>
              <a:rPr lang="en-US" sz="2000" dirty="0" smtClean="0">
                <a:solidFill>
                  <a:prstClr val="black"/>
                </a:solidFill>
              </a:rPr>
              <a:t> </a:t>
            </a:r>
            <a:r>
              <a:rPr lang="en-US" sz="2000" dirty="0" err="1" smtClean="0">
                <a:solidFill>
                  <a:prstClr val="black"/>
                </a:solidFill>
              </a:rPr>
              <a:t>worden</a:t>
            </a:r>
            <a:endParaRPr lang="en-US" sz="2000" dirty="0" smtClean="0">
              <a:solidFill>
                <a:prstClr val="black"/>
              </a:solidFill>
            </a:endParaRPr>
          </a:p>
          <a:p>
            <a:pPr marL="342900" indent="-342900">
              <a:spcAft>
                <a:spcPts val="200"/>
              </a:spcAft>
              <a:buFont typeface="Arial" panose="020B0604020202020204" pitchFamily="34" charset="0"/>
              <a:buChar char="•"/>
            </a:pPr>
            <a:r>
              <a:rPr lang="en-US" sz="2000" dirty="0" err="1" smtClean="0">
                <a:solidFill>
                  <a:prstClr val="black"/>
                </a:solidFill>
              </a:rPr>
              <a:t>Neue</a:t>
            </a:r>
            <a:r>
              <a:rPr lang="en-US" sz="2000" dirty="0" smtClean="0">
                <a:solidFill>
                  <a:prstClr val="black"/>
                </a:solidFill>
              </a:rPr>
              <a:t> “special care zone” in </a:t>
            </a:r>
            <a:r>
              <a:rPr lang="en-US" sz="2000" dirty="0" err="1" smtClean="0">
                <a:solidFill>
                  <a:prstClr val="black"/>
                </a:solidFill>
              </a:rPr>
              <a:t>Gyeongsan</a:t>
            </a:r>
            <a:r>
              <a:rPr lang="en-US" sz="2000" dirty="0" smtClean="0">
                <a:solidFill>
                  <a:prstClr val="black"/>
                </a:solidFill>
              </a:rPr>
              <a:t>:  </a:t>
            </a:r>
            <a:r>
              <a:rPr lang="en-US" sz="2000" dirty="0" err="1" smtClean="0">
                <a:solidFill>
                  <a:prstClr val="black"/>
                </a:solidFill>
              </a:rPr>
              <a:t>Priorisierung</a:t>
            </a:r>
            <a:r>
              <a:rPr lang="en-US" sz="2000" dirty="0" smtClean="0">
                <a:solidFill>
                  <a:prstClr val="black"/>
                </a:solidFill>
              </a:rPr>
              <a:t> von </a:t>
            </a:r>
            <a:r>
              <a:rPr lang="en-US" sz="2000" dirty="0" err="1" smtClean="0">
                <a:solidFill>
                  <a:prstClr val="black"/>
                </a:solidFill>
              </a:rPr>
              <a:t>Resourzen</a:t>
            </a:r>
            <a:r>
              <a:rPr lang="en-US" sz="2000" dirty="0" smtClean="0">
                <a:solidFill>
                  <a:prstClr val="black"/>
                </a:solidFill>
              </a:rPr>
              <a:t> (</a:t>
            </a:r>
            <a:r>
              <a:rPr lang="en-US" sz="2000" dirty="0" err="1" smtClean="0">
                <a:solidFill>
                  <a:prstClr val="black"/>
                </a:solidFill>
              </a:rPr>
              <a:t>z.B</a:t>
            </a:r>
            <a:r>
              <a:rPr lang="en-US" sz="2000" dirty="0" smtClean="0">
                <a:solidFill>
                  <a:prstClr val="black"/>
                </a:solidFill>
              </a:rPr>
              <a:t>. </a:t>
            </a:r>
            <a:r>
              <a:rPr lang="en-US" sz="2000" dirty="0" err="1" smtClean="0">
                <a:solidFill>
                  <a:prstClr val="black"/>
                </a:solidFill>
              </a:rPr>
              <a:t>Masken</a:t>
            </a:r>
            <a:r>
              <a:rPr lang="en-US" sz="2000" dirty="0" smtClean="0">
                <a:solidFill>
                  <a:prstClr val="black"/>
                </a:solidFill>
              </a:rPr>
              <a:t>) </a:t>
            </a:r>
            <a:r>
              <a:rPr lang="en-US" sz="2000" dirty="0" err="1" smtClean="0">
                <a:solidFill>
                  <a:prstClr val="black"/>
                </a:solidFill>
              </a:rPr>
              <a:t>sowie</a:t>
            </a:r>
            <a:r>
              <a:rPr lang="en-US" sz="2000" dirty="0" smtClean="0">
                <a:solidFill>
                  <a:prstClr val="black"/>
                </a:solidFill>
              </a:rPr>
              <a:t> </a:t>
            </a:r>
            <a:r>
              <a:rPr lang="en-US" sz="2000" dirty="0" err="1" smtClean="0">
                <a:solidFill>
                  <a:prstClr val="black"/>
                </a:solidFill>
              </a:rPr>
              <a:t>Reisewarnungen</a:t>
            </a:r>
            <a:r>
              <a:rPr lang="en-US" sz="2000" dirty="0" smtClean="0">
                <a:solidFill>
                  <a:prstClr val="black"/>
                </a:solidFill>
              </a:rPr>
              <a:t> </a:t>
            </a:r>
          </a:p>
          <a:p>
            <a:pPr marL="342900" indent="-342900">
              <a:spcAft>
                <a:spcPts val="200"/>
              </a:spcAft>
              <a:buFont typeface="Arial" panose="020B0604020202020204" pitchFamily="34" charset="0"/>
              <a:buChar char="•"/>
            </a:pPr>
            <a:r>
              <a:rPr lang="en-US" sz="2000" dirty="0" smtClean="0">
                <a:solidFill>
                  <a:prstClr val="black"/>
                </a:solidFill>
              </a:rPr>
              <a:t>Initiative von der </a:t>
            </a:r>
            <a:r>
              <a:rPr lang="en-US" sz="2000" dirty="0" err="1" smtClean="0">
                <a:solidFill>
                  <a:prstClr val="black"/>
                </a:solidFill>
              </a:rPr>
              <a:t>Regierung</a:t>
            </a:r>
            <a:r>
              <a:rPr lang="en-US" sz="2000" dirty="0" smtClean="0">
                <a:solidFill>
                  <a:prstClr val="black"/>
                </a:solidFill>
              </a:rPr>
              <a:t>: “Alerts” auf </a:t>
            </a:r>
            <a:r>
              <a:rPr lang="en-US" sz="2000" dirty="0" err="1" smtClean="0">
                <a:solidFill>
                  <a:prstClr val="black"/>
                </a:solidFill>
              </a:rPr>
              <a:t>Handys</a:t>
            </a:r>
            <a:r>
              <a:rPr lang="en-US" sz="2000" dirty="0" smtClean="0">
                <a:solidFill>
                  <a:prstClr val="black"/>
                </a:solidFill>
              </a:rPr>
              <a:t> </a:t>
            </a:r>
            <a:r>
              <a:rPr lang="en-US" sz="2000" dirty="0" err="1" smtClean="0">
                <a:solidFill>
                  <a:prstClr val="black"/>
                </a:solidFill>
              </a:rPr>
              <a:t>geschickt</a:t>
            </a:r>
            <a:r>
              <a:rPr lang="en-US" sz="2000" dirty="0" smtClean="0">
                <a:solidFill>
                  <a:prstClr val="black"/>
                </a:solidFill>
              </a:rPr>
              <a:t>, die </a:t>
            </a:r>
            <a:r>
              <a:rPr lang="en-US" sz="2000" dirty="0" err="1" smtClean="0">
                <a:solidFill>
                  <a:prstClr val="black"/>
                </a:solidFill>
              </a:rPr>
              <a:t>über</a:t>
            </a:r>
            <a:r>
              <a:rPr lang="en-US" sz="2000" dirty="0" smtClean="0">
                <a:solidFill>
                  <a:prstClr val="black"/>
                </a:solidFill>
              </a:rPr>
              <a:t> </a:t>
            </a:r>
            <a:r>
              <a:rPr lang="en-US" sz="2000" dirty="0" err="1" smtClean="0">
                <a:solidFill>
                  <a:prstClr val="black"/>
                </a:solidFill>
              </a:rPr>
              <a:t>bestätigte</a:t>
            </a:r>
            <a:r>
              <a:rPr lang="en-US" sz="2000" dirty="0" smtClean="0">
                <a:solidFill>
                  <a:prstClr val="black"/>
                </a:solidFill>
              </a:rPr>
              <a:t> </a:t>
            </a:r>
            <a:r>
              <a:rPr lang="en-US" sz="2000" dirty="0" err="1" smtClean="0">
                <a:solidFill>
                  <a:prstClr val="black"/>
                </a:solidFill>
              </a:rPr>
              <a:t>Fälle</a:t>
            </a:r>
            <a:r>
              <a:rPr lang="en-US" sz="2000" dirty="0" smtClean="0">
                <a:solidFill>
                  <a:prstClr val="black"/>
                </a:solidFill>
              </a:rPr>
              <a:t> </a:t>
            </a:r>
            <a:r>
              <a:rPr lang="en-US" sz="2000" dirty="0" err="1" smtClean="0">
                <a:solidFill>
                  <a:prstClr val="black"/>
                </a:solidFill>
              </a:rPr>
              <a:t>informieren</a:t>
            </a:r>
            <a:r>
              <a:rPr lang="en-US" sz="2000" dirty="0" smtClean="0">
                <a:solidFill>
                  <a:prstClr val="black"/>
                </a:solidFill>
              </a:rPr>
              <a:t> (</a:t>
            </a:r>
            <a:r>
              <a:rPr lang="en-US" sz="2000" dirty="0" err="1" smtClean="0">
                <a:solidFill>
                  <a:prstClr val="black"/>
                </a:solidFill>
              </a:rPr>
              <a:t>z.B</a:t>
            </a:r>
            <a:r>
              <a:rPr lang="en-US" sz="2000" dirty="0" smtClean="0">
                <a:solidFill>
                  <a:prstClr val="black"/>
                </a:solidFill>
              </a:rPr>
              <a:t>. </a:t>
            </a:r>
            <a:r>
              <a:rPr lang="en-US" sz="2000" dirty="0" err="1" smtClean="0">
                <a:solidFill>
                  <a:prstClr val="black"/>
                </a:solidFill>
              </a:rPr>
              <a:t>Standorte</a:t>
            </a:r>
            <a:r>
              <a:rPr lang="en-US" sz="2000" dirty="0" smtClean="0">
                <a:solidFill>
                  <a:prstClr val="black"/>
                </a:solidFill>
              </a:rPr>
              <a:t>)</a:t>
            </a:r>
          </a:p>
          <a:p>
            <a:pPr marL="342900" indent="-342900">
              <a:spcAft>
                <a:spcPts val="200"/>
              </a:spcAft>
              <a:buFont typeface="Arial" panose="020B0604020202020204" pitchFamily="34" charset="0"/>
              <a:buChar char="•"/>
            </a:pPr>
            <a:r>
              <a:rPr lang="en-US" sz="2000" dirty="0" smtClean="0">
                <a:solidFill>
                  <a:prstClr val="black"/>
                </a:solidFill>
              </a:rPr>
              <a:t>Drive-Through </a:t>
            </a:r>
            <a:r>
              <a:rPr lang="en-US" sz="2000" dirty="0" err="1" smtClean="0">
                <a:solidFill>
                  <a:prstClr val="black"/>
                </a:solidFill>
              </a:rPr>
              <a:t>Stationen</a:t>
            </a:r>
            <a:r>
              <a:rPr lang="en-US" sz="2000" dirty="0" smtClean="0">
                <a:solidFill>
                  <a:prstClr val="black"/>
                </a:solidFill>
              </a:rPr>
              <a:t> Testing</a:t>
            </a:r>
            <a:endParaRPr lang="en-US" sz="2000" dirty="0">
              <a:solidFill>
                <a:prstClr val="black"/>
              </a:solidFill>
            </a:endParaRPr>
          </a:p>
          <a:p>
            <a:pPr marL="342900" indent="-342900">
              <a:spcAft>
                <a:spcPts val="200"/>
              </a:spcAft>
              <a:buFont typeface="Arial" panose="020B0604020202020204" pitchFamily="34" charset="0"/>
              <a:buChar char="•"/>
            </a:pPr>
            <a:r>
              <a:rPr lang="en-US" sz="2000" dirty="0" smtClean="0">
                <a:solidFill>
                  <a:prstClr val="black"/>
                </a:solidFill>
              </a:rPr>
              <a:t>Der </a:t>
            </a:r>
            <a:r>
              <a:rPr lang="en-US" sz="2000" dirty="0" err="1" smtClean="0">
                <a:solidFill>
                  <a:prstClr val="black"/>
                </a:solidFill>
              </a:rPr>
              <a:t>Präsident</a:t>
            </a:r>
            <a:r>
              <a:rPr lang="en-US" sz="2000" dirty="0" smtClean="0">
                <a:solidFill>
                  <a:prstClr val="black"/>
                </a:solidFill>
              </a:rPr>
              <a:t> hat die </a:t>
            </a:r>
            <a:r>
              <a:rPr lang="en-US" sz="2000" dirty="0" err="1" smtClean="0">
                <a:solidFill>
                  <a:prstClr val="black"/>
                </a:solidFill>
              </a:rPr>
              <a:t>höchste</a:t>
            </a:r>
            <a:r>
              <a:rPr lang="en-US" sz="2000" dirty="0" smtClean="0">
                <a:solidFill>
                  <a:prstClr val="black"/>
                </a:solidFill>
              </a:rPr>
              <a:t> </a:t>
            </a:r>
            <a:r>
              <a:rPr lang="en-US" sz="2000" dirty="0" err="1" smtClean="0">
                <a:solidFill>
                  <a:prstClr val="black"/>
                </a:solidFill>
              </a:rPr>
              <a:t>Krisenalarmstufe</a:t>
            </a:r>
            <a:r>
              <a:rPr lang="en-US" sz="2000" dirty="0" smtClean="0">
                <a:solidFill>
                  <a:prstClr val="black"/>
                </a:solidFill>
              </a:rPr>
              <a:t> </a:t>
            </a:r>
            <a:r>
              <a:rPr lang="en-US" sz="2000" dirty="0" err="1" smtClean="0">
                <a:solidFill>
                  <a:prstClr val="black"/>
                </a:solidFill>
              </a:rPr>
              <a:t>ausgerufen</a:t>
            </a:r>
            <a:endParaRPr lang="en-US" sz="2000" dirty="0" smtClean="0">
              <a:solidFill>
                <a:prstClr val="black"/>
              </a:solidFill>
            </a:endParaRPr>
          </a:p>
          <a:p>
            <a:pPr marL="342900" indent="-342900">
              <a:spcAft>
                <a:spcPts val="200"/>
              </a:spcAft>
              <a:buFont typeface="Arial" panose="020B0604020202020204" pitchFamily="34" charset="0"/>
              <a:buChar char="•"/>
            </a:pPr>
            <a:r>
              <a:rPr lang="de-DE" sz="2000" dirty="0" smtClean="0">
                <a:solidFill>
                  <a:prstClr val="black"/>
                </a:solidFill>
              </a:rPr>
              <a:t>Mehrere Länder haben Einreiseverbote und Reisebeschränkungen für Reisende aus Südkorea verhängt</a:t>
            </a:r>
          </a:p>
          <a:p>
            <a:pPr marL="342900" indent="-342900">
              <a:spcAft>
                <a:spcPts val="200"/>
              </a:spcAft>
              <a:buFont typeface="Arial" panose="020B0604020202020204" pitchFamily="34" charset="0"/>
              <a:buChar char="•"/>
            </a:pPr>
            <a:r>
              <a:rPr lang="de-DE" sz="2000" dirty="0" smtClean="0">
                <a:solidFill>
                  <a:prstClr val="black"/>
                </a:solidFill>
              </a:rPr>
              <a:t>Mehrere Bildungseinrichtungen , Schulen und Kitas sind vorübergehend geschlossen</a:t>
            </a:r>
          </a:p>
          <a:p>
            <a:pPr marL="342900" indent="-342900">
              <a:spcAft>
                <a:spcPts val="200"/>
              </a:spcAft>
              <a:buFont typeface="Arial" panose="020B0604020202020204" pitchFamily="34" charset="0"/>
              <a:buChar char="•"/>
            </a:pPr>
            <a:r>
              <a:rPr lang="de-DE" sz="2000" dirty="0" smtClean="0">
                <a:solidFill>
                  <a:prstClr val="black"/>
                </a:solidFill>
              </a:rPr>
              <a:t>Export von Gesichtsmasken verboten und Kauf auf 2 Stück pro Woche beschränkt</a:t>
            </a:r>
            <a:endParaRPr lang="de-DE" sz="1600" dirty="0" smtClean="0">
              <a:solidFill>
                <a:prstClr val="black"/>
              </a:solidFill>
            </a:endParaRPr>
          </a:p>
        </p:txBody>
      </p:sp>
      <p:sp>
        <p:nvSpPr>
          <p:cNvPr id="3" name="Textfeld 2"/>
          <p:cNvSpPr txBox="1"/>
          <p:nvPr/>
        </p:nvSpPr>
        <p:spPr>
          <a:xfrm>
            <a:off x="15184" y="5950676"/>
            <a:ext cx="7992888" cy="954107"/>
          </a:xfrm>
          <a:prstGeom prst="rect">
            <a:avLst/>
          </a:prstGeom>
          <a:noFill/>
        </p:spPr>
        <p:txBody>
          <a:bodyPr wrap="square" rtlCol="0">
            <a:spAutoFit/>
          </a:bodyPr>
          <a:lstStyle/>
          <a:p>
            <a:r>
              <a:rPr lang="de-DE" sz="800" dirty="0" smtClean="0">
                <a:solidFill>
                  <a:prstClr val="black"/>
                </a:solidFill>
              </a:rPr>
              <a:t>Quellen</a:t>
            </a:r>
            <a:r>
              <a:rPr lang="de-DE" sz="800" dirty="0">
                <a:solidFill>
                  <a:prstClr val="black"/>
                </a:solidFill>
              </a:rPr>
              <a:t>: </a:t>
            </a:r>
            <a:endParaRPr lang="de-DE" sz="800" dirty="0" smtClean="0">
              <a:solidFill>
                <a:prstClr val="black"/>
              </a:solidFill>
            </a:endParaRPr>
          </a:p>
          <a:p>
            <a:r>
              <a:rPr lang="de-DE" sz="800" dirty="0">
                <a:solidFill>
                  <a:prstClr val="black"/>
                </a:solidFill>
              </a:rPr>
              <a:t>Tagesschau: </a:t>
            </a:r>
            <a:r>
              <a:rPr lang="de-DE" sz="800" dirty="0">
                <a:solidFill>
                  <a:prstClr val="black"/>
                </a:solidFill>
                <a:hlinkClick r:id="rId3"/>
              </a:rPr>
              <a:t>https://</a:t>
            </a:r>
            <a:r>
              <a:rPr lang="de-DE" sz="800" dirty="0" smtClean="0">
                <a:solidFill>
                  <a:prstClr val="black"/>
                </a:solidFill>
                <a:hlinkClick r:id="rId3"/>
              </a:rPr>
              <a:t>www.tagesschau.de/ausland/corona-ausland-situation-101.html</a:t>
            </a:r>
            <a:endParaRPr lang="de-DE" sz="800" dirty="0" smtClean="0">
              <a:solidFill>
                <a:prstClr val="black"/>
              </a:solidFill>
            </a:endParaRPr>
          </a:p>
          <a:p>
            <a:r>
              <a:rPr lang="de-DE" sz="800" dirty="0" smtClean="0">
                <a:solidFill>
                  <a:prstClr val="black"/>
                </a:solidFill>
              </a:rPr>
              <a:t>New </a:t>
            </a:r>
            <a:r>
              <a:rPr lang="de-DE" sz="800" dirty="0">
                <a:solidFill>
                  <a:prstClr val="black"/>
                </a:solidFill>
              </a:rPr>
              <a:t>York Times: </a:t>
            </a:r>
            <a:r>
              <a:rPr lang="de-DE" sz="800" dirty="0">
                <a:solidFill>
                  <a:prstClr val="black"/>
                </a:solidFill>
                <a:hlinkClick r:id="rId4"/>
              </a:rPr>
              <a:t>https://</a:t>
            </a:r>
            <a:r>
              <a:rPr lang="de-DE" sz="800" dirty="0" smtClean="0">
                <a:solidFill>
                  <a:prstClr val="black"/>
                </a:solidFill>
                <a:hlinkClick r:id="rId4"/>
              </a:rPr>
              <a:t>www.nytimes.com/2020/03/09/opinion/coronavirus-south-korea-church.html</a:t>
            </a:r>
            <a:endParaRPr lang="de-DE" sz="800" dirty="0">
              <a:solidFill>
                <a:prstClr val="black"/>
              </a:solidFill>
            </a:endParaRPr>
          </a:p>
          <a:p>
            <a:r>
              <a:rPr lang="de-DE" sz="800" dirty="0" smtClean="0">
                <a:solidFill>
                  <a:prstClr val="black"/>
                </a:solidFill>
              </a:rPr>
              <a:t>Channel </a:t>
            </a:r>
            <a:r>
              <a:rPr lang="de-DE" sz="800" dirty="0">
                <a:solidFill>
                  <a:prstClr val="black"/>
                </a:solidFill>
              </a:rPr>
              <a:t>News </a:t>
            </a:r>
            <a:r>
              <a:rPr lang="de-DE" sz="800" dirty="0" err="1">
                <a:solidFill>
                  <a:prstClr val="black"/>
                </a:solidFill>
              </a:rPr>
              <a:t>Asia</a:t>
            </a:r>
            <a:r>
              <a:rPr lang="de-DE" sz="800" dirty="0">
                <a:solidFill>
                  <a:prstClr val="black"/>
                </a:solidFill>
              </a:rPr>
              <a:t>: </a:t>
            </a:r>
            <a:r>
              <a:rPr lang="de-DE" sz="800" dirty="0">
                <a:solidFill>
                  <a:prstClr val="black"/>
                </a:solidFill>
                <a:hlinkClick r:id="rId5"/>
              </a:rPr>
              <a:t>https://</a:t>
            </a:r>
            <a:r>
              <a:rPr lang="de-DE" sz="800" dirty="0" smtClean="0">
                <a:solidFill>
                  <a:prstClr val="black"/>
                </a:solidFill>
                <a:hlinkClick r:id="rId5"/>
              </a:rPr>
              <a:t>www.channelnewsasia.com/news/asia/covid19-south-korea-new-cases-deaths-coronavirus-gyeongsan-12503880</a:t>
            </a:r>
            <a:endParaRPr lang="de-DE" sz="800" dirty="0" smtClean="0">
              <a:solidFill>
                <a:prstClr val="black"/>
              </a:solidFill>
            </a:endParaRPr>
          </a:p>
          <a:p>
            <a:r>
              <a:rPr lang="de-DE" sz="800" dirty="0" smtClean="0">
                <a:solidFill>
                  <a:prstClr val="black"/>
                </a:solidFill>
              </a:rPr>
              <a:t>CNN</a:t>
            </a:r>
            <a:r>
              <a:rPr lang="de-DE" sz="800" dirty="0">
                <a:solidFill>
                  <a:prstClr val="black"/>
                </a:solidFill>
              </a:rPr>
              <a:t>: </a:t>
            </a:r>
            <a:r>
              <a:rPr lang="de-DE" sz="800" dirty="0">
                <a:solidFill>
                  <a:prstClr val="black"/>
                </a:solidFill>
                <a:hlinkClick r:id="rId6"/>
              </a:rPr>
              <a:t>https://</a:t>
            </a:r>
            <a:r>
              <a:rPr lang="de-DE" sz="800" dirty="0" smtClean="0">
                <a:solidFill>
                  <a:prstClr val="black"/>
                </a:solidFill>
                <a:hlinkClick r:id="rId6"/>
              </a:rPr>
              <a:t>edition.cnn.com/2020/03/02/asia/coronavirus-drive-through-south-korea-hnk-intl/index.html</a:t>
            </a:r>
            <a:endParaRPr lang="de-DE" sz="800" dirty="0" smtClean="0">
              <a:solidFill>
                <a:prstClr val="black"/>
              </a:solidFill>
            </a:endParaRPr>
          </a:p>
          <a:p>
            <a:r>
              <a:rPr lang="de-DE" sz="800" dirty="0" smtClean="0">
                <a:solidFill>
                  <a:prstClr val="black"/>
                </a:solidFill>
              </a:rPr>
              <a:t>BBC News: </a:t>
            </a:r>
            <a:r>
              <a:rPr lang="de-DE" sz="800" dirty="0" smtClean="0">
                <a:solidFill>
                  <a:prstClr val="black"/>
                </a:solidFill>
                <a:hlinkClick r:id="rId7"/>
              </a:rPr>
              <a:t>https</a:t>
            </a:r>
            <a:r>
              <a:rPr lang="de-DE" sz="800" dirty="0">
                <a:solidFill>
                  <a:prstClr val="black"/>
                </a:solidFill>
                <a:hlinkClick r:id="rId7"/>
              </a:rPr>
              <a:t>://</a:t>
            </a:r>
            <a:r>
              <a:rPr lang="de-DE" sz="800" dirty="0" smtClean="0">
                <a:solidFill>
                  <a:prstClr val="black"/>
                </a:solidFill>
                <a:hlinkClick r:id="rId7"/>
              </a:rPr>
              <a:t>www.bbc.com/news/world-asia-51733145</a:t>
            </a:r>
            <a:endParaRPr lang="de-DE" sz="800" dirty="0" smtClean="0">
              <a:solidFill>
                <a:prstClr val="black"/>
              </a:solidFill>
            </a:endParaRPr>
          </a:p>
          <a:p>
            <a:r>
              <a:rPr lang="de-DE" sz="800" dirty="0" err="1" smtClean="0">
                <a:solidFill>
                  <a:prstClr val="black"/>
                </a:solidFill>
              </a:rPr>
              <a:t>Straits</a:t>
            </a:r>
            <a:r>
              <a:rPr lang="de-DE" sz="800" dirty="0" smtClean="0">
                <a:solidFill>
                  <a:prstClr val="black"/>
                </a:solidFill>
              </a:rPr>
              <a:t> </a:t>
            </a:r>
            <a:r>
              <a:rPr lang="de-DE" sz="800" dirty="0">
                <a:solidFill>
                  <a:prstClr val="black"/>
                </a:solidFill>
              </a:rPr>
              <a:t>Times: </a:t>
            </a:r>
            <a:r>
              <a:rPr lang="de-DE" sz="800" dirty="0">
                <a:solidFill>
                  <a:prstClr val="black"/>
                </a:solidFill>
                <a:hlinkClick r:id="rId8"/>
              </a:rPr>
              <a:t>https://</a:t>
            </a:r>
            <a:r>
              <a:rPr lang="de-DE" sz="800" dirty="0" smtClean="0">
                <a:solidFill>
                  <a:prstClr val="black"/>
                </a:solidFill>
                <a:hlinkClick r:id="rId8"/>
              </a:rPr>
              <a:t>www.straitstimes.com/asia/east-asia/coronavirus-south-korea-reports-516-new-cases-bringing-total-to-5328</a:t>
            </a:r>
            <a:endParaRPr lang="de-DE" sz="800" dirty="0" smtClean="0">
              <a:solidFill>
                <a:prstClr val="black"/>
              </a:solidFill>
            </a:endParaRPr>
          </a:p>
        </p:txBody>
      </p:sp>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20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39551" y="1268759"/>
            <a:ext cx="8208911" cy="1296146"/>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581 (+59), Todesfälle 10 (+3), </a:t>
            </a:r>
            <a:r>
              <a:rPr lang="de-DE" sz="2000" b="1" dirty="0"/>
              <a:t>Fall-Verstorbenen-Anteil</a:t>
            </a:r>
            <a:r>
              <a:rPr lang="de-DE" sz="2000" b="1" dirty="0" smtClean="0"/>
              <a:t> 1,0% </a:t>
            </a:r>
            <a:r>
              <a:rPr lang="de-DE" sz="1400" dirty="0" smtClean="0"/>
              <a:t>(BNO News: Stand 10.03., 0700)</a:t>
            </a:r>
          </a:p>
          <a:p>
            <a:pPr>
              <a:spcBef>
                <a:spcPts val="0"/>
              </a:spcBef>
              <a:spcAft>
                <a:spcPts val="400"/>
              </a:spcAft>
              <a:buClrTx/>
              <a:buFont typeface="Arial" panose="020B0604020202020204" pitchFamily="34" charset="0"/>
              <a:buChar char="•"/>
            </a:pPr>
            <a:r>
              <a:rPr lang="de-DE" sz="2000" dirty="0" smtClean="0"/>
              <a:t>Mehrheit der Fälle auf </a:t>
            </a:r>
            <a:r>
              <a:rPr lang="de-DE" sz="2000" b="1" dirty="0" err="1" smtClean="0"/>
              <a:t>Hokkaido</a:t>
            </a:r>
            <a:r>
              <a:rPr lang="de-DE" sz="2000" dirty="0" smtClean="0"/>
              <a:t> (n=111), gefolgt von </a:t>
            </a:r>
            <a:r>
              <a:rPr lang="de-DE" sz="2000" b="1" dirty="0" err="1"/>
              <a:t>Aichi</a:t>
            </a:r>
            <a:r>
              <a:rPr lang="de-DE" sz="2000" dirty="0"/>
              <a:t> (</a:t>
            </a:r>
            <a:r>
              <a:rPr lang="de-DE" sz="2000" dirty="0" smtClean="0"/>
              <a:t>n=99) </a:t>
            </a:r>
            <a:r>
              <a:rPr lang="de-DE" sz="2000" b="1" dirty="0" smtClean="0"/>
              <a:t>Tokyo</a:t>
            </a:r>
            <a:r>
              <a:rPr lang="de-DE" sz="2000" dirty="0" smtClean="0"/>
              <a:t> (n=67), </a:t>
            </a:r>
            <a:r>
              <a:rPr lang="de-DE" sz="2000" b="1" dirty="0" smtClean="0"/>
              <a:t>Osaka </a:t>
            </a:r>
            <a:r>
              <a:rPr lang="de-DE" sz="2000" dirty="0" smtClean="0"/>
              <a:t>(n=73) und </a:t>
            </a:r>
            <a:r>
              <a:rPr lang="de-DE" sz="2000" b="1" dirty="0" err="1" smtClean="0"/>
              <a:t>Kanagawa</a:t>
            </a:r>
            <a:r>
              <a:rPr lang="de-DE" sz="2000" dirty="0" smtClean="0"/>
              <a:t> (n=44) </a:t>
            </a:r>
            <a:r>
              <a:rPr lang="de-DE" sz="1400" dirty="0" smtClean="0"/>
              <a:t>(Stand 10.03)</a:t>
            </a:r>
          </a:p>
          <a:p>
            <a:pPr marL="457200" lvl="1" indent="0">
              <a:spcBef>
                <a:spcPts val="0"/>
              </a:spcBef>
              <a:spcAft>
                <a:spcPts val="200"/>
              </a:spcAft>
              <a:buNone/>
            </a:pPr>
            <a:endParaRPr lang="de-DE" sz="2000" dirty="0"/>
          </a:p>
          <a:p>
            <a:pPr>
              <a:spcBef>
                <a:spcPts val="0"/>
              </a:spcBef>
              <a:spcAft>
                <a:spcPts val="200"/>
              </a:spcAft>
              <a:buClrTx/>
              <a:buFont typeface="Arial" panose="020B0604020202020204" pitchFamily="34" charset="0"/>
              <a:buChar char="•"/>
            </a:pPr>
            <a:endParaRPr lang="de-DE" sz="2000" dirty="0"/>
          </a:p>
          <a:p>
            <a:pPr marL="0" indent="0">
              <a:spcBef>
                <a:spcPts val="0"/>
              </a:spcBef>
              <a:spcAft>
                <a:spcPts val="200"/>
              </a:spcAft>
              <a:buClrTx/>
              <a:buNone/>
            </a:pPr>
            <a:endParaRPr lang="de-DE" sz="2000" dirty="0"/>
          </a:p>
        </p:txBody>
      </p:sp>
      <p:sp>
        <p:nvSpPr>
          <p:cNvPr id="17" name="Textfeld 16"/>
          <p:cNvSpPr txBox="1"/>
          <p:nvPr/>
        </p:nvSpPr>
        <p:spPr>
          <a:xfrm>
            <a:off x="6971" y="6165304"/>
            <a:ext cx="5795754" cy="553998"/>
          </a:xfrm>
          <a:prstGeom prst="rect">
            <a:avLst/>
          </a:prstGeom>
          <a:noFill/>
        </p:spPr>
        <p:txBody>
          <a:bodyPr wrap="square" rtlCol="0">
            <a:spAutoFit/>
          </a:bodyPr>
          <a:lstStyle/>
          <a:p>
            <a:r>
              <a:rPr lang="de-DE" sz="1000" dirty="0" smtClean="0">
                <a:solidFill>
                  <a:prstClr val="black"/>
                </a:solidFill>
              </a:rPr>
              <a:t>Quellen:</a:t>
            </a:r>
          </a:p>
          <a:p>
            <a:r>
              <a:rPr lang="de-DE" sz="1000" dirty="0">
                <a:solidFill>
                  <a:prstClr val="black"/>
                </a:solidFill>
              </a:rPr>
              <a:t>LSHTM: </a:t>
            </a:r>
            <a:r>
              <a:rPr lang="de-DE" sz="1000" dirty="0">
                <a:solidFill>
                  <a:prstClr val="black"/>
                </a:solidFill>
                <a:hlinkClick r:id="rId3"/>
              </a:rPr>
              <a:t>https://vac-lshtm.shinyapps.io/ncov_tracker</a:t>
            </a:r>
            <a:r>
              <a:rPr lang="de-DE" sz="1000" dirty="0" smtClean="0">
                <a:solidFill>
                  <a:prstClr val="black"/>
                </a:solidFill>
                <a:hlinkClick r:id="rId3"/>
              </a:rPr>
              <a:t>/</a:t>
            </a:r>
            <a:endParaRPr lang="de-DE" sz="1000" dirty="0" smtClean="0">
              <a:solidFill>
                <a:prstClr val="black"/>
              </a:solidFill>
            </a:endParaRPr>
          </a:p>
          <a:p>
            <a:r>
              <a:rPr lang="de-DE" sz="1000" dirty="0" smtClean="0">
                <a:solidFill>
                  <a:prstClr val="black"/>
                </a:solidFill>
              </a:rPr>
              <a:t>Nippon</a:t>
            </a:r>
            <a:r>
              <a:rPr lang="de-DE" sz="1000" dirty="0">
                <a:solidFill>
                  <a:prstClr val="black"/>
                </a:solidFill>
              </a:rPr>
              <a:t>: </a:t>
            </a:r>
            <a:r>
              <a:rPr lang="de-DE" sz="1000" dirty="0">
                <a:solidFill>
                  <a:prstClr val="black"/>
                </a:solidFill>
                <a:hlinkClick r:id="rId4"/>
              </a:rPr>
              <a:t>https://</a:t>
            </a:r>
            <a:r>
              <a:rPr lang="de-DE" sz="1000" dirty="0" smtClean="0">
                <a:solidFill>
                  <a:prstClr val="black"/>
                </a:solidFill>
                <a:hlinkClick r:id="rId4"/>
              </a:rPr>
              <a:t>www.nippon.com/en/japan-data/h00657/coronavirus-cases-in-japan-by-prefecture.html</a:t>
            </a:r>
            <a:endParaRPr lang="de-DE" sz="1000" dirty="0" smtClean="0">
              <a:solidFill>
                <a:prstClr val="black"/>
              </a:solidFill>
            </a:endParaRPr>
          </a:p>
        </p:txBody>
      </p:sp>
      <p:sp>
        <p:nvSpPr>
          <p:cNvPr id="9"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54" y="3140968"/>
            <a:ext cx="8741493" cy="271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19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0" y="5363218"/>
            <a:ext cx="8267459" cy="1477328"/>
          </a:xfrm>
          <a:prstGeom prst="rect">
            <a:avLst/>
          </a:prstGeom>
          <a:noFill/>
        </p:spPr>
        <p:txBody>
          <a:bodyPr wrap="square" rtlCol="0">
            <a:spAutoFit/>
          </a:bodyPr>
          <a:lstStyle/>
          <a:p>
            <a:r>
              <a:rPr lang="de-DE" sz="1000" dirty="0" smtClean="0">
                <a:solidFill>
                  <a:prstClr val="black"/>
                </a:solidFill>
              </a:rPr>
              <a:t>Quellen: </a:t>
            </a:r>
          </a:p>
          <a:p>
            <a:r>
              <a:rPr lang="de-DE" sz="1000" dirty="0">
                <a:solidFill>
                  <a:prstClr val="black"/>
                </a:solidFill>
              </a:rPr>
              <a:t>NHK News </a:t>
            </a:r>
            <a:r>
              <a:rPr lang="de-DE" sz="1000" dirty="0">
                <a:solidFill>
                  <a:prstClr val="black"/>
                </a:solidFill>
                <a:hlinkClick r:id="rId3"/>
              </a:rPr>
              <a:t>https://www3.nhk.or.jp/nhkworld/en/news/20200310_11</a:t>
            </a:r>
            <a:r>
              <a:rPr lang="de-DE" sz="1000" dirty="0" smtClean="0">
                <a:solidFill>
                  <a:prstClr val="black"/>
                </a:solidFill>
                <a:hlinkClick r:id="rId3"/>
              </a:rPr>
              <a:t>/</a:t>
            </a:r>
            <a:endParaRPr lang="de-DE" sz="1000" dirty="0" smtClean="0">
              <a:solidFill>
                <a:prstClr val="black"/>
              </a:solidFill>
            </a:endParaRPr>
          </a:p>
          <a:p>
            <a:r>
              <a:rPr lang="de-DE" sz="1000" dirty="0" smtClean="0">
                <a:solidFill>
                  <a:prstClr val="black"/>
                </a:solidFill>
              </a:rPr>
              <a:t>The </a:t>
            </a:r>
            <a:r>
              <a:rPr lang="de-DE" sz="1000" dirty="0">
                <a:solidFill>
                  <a:prstClr val="black"/>
                </a:solidFill>
              </a:rPr>
              <a:t>Mainichi: </a:t>
            </a:r>
            <a:r>
              <a:rPr lang="de-DE" sz="1000" dirty="0">
                <a:solidFill>
                  <a:prstClr val="black"/>
                </a:solidFill>
                <a:hlinkClick r:id="rId4"/>
              </a:rPr>
              <a:t>https://</a:t>
            </a:r>
            <a:r>
              <a:rPr lang="de-DE" sz="1000" dirty="0" smtClean="0">
                <a:solidFill>
                  <a:prstClr val="black"/>
                </a:solidFill>
                <a:hlinkClick r:id="rId4"/>
              </a:rPr>
              <a:t>mainichi.jp/english/articles/20200305/p2a/00m/0fp/011000c</a:t>
            </a:r>
            <a:endParaRPr lang="de-DE" sz="1000" dirty="0" smtClean="0">
              <a:solidFill>
                <a:prstClr val="black"/>
              </a:solidFill>
            </a:endParaRPr>
          </a:p>
          <a:p>
            <a:r>
              <a:rPr lang="de-DE" sz="1000" dirty="0" smtClean="0">
                <a:solidFill>
                  <a:prstClr val="black"/>
                </a:solidFill>
              </a:rPr>
              <a:t>Welt</a:t>
            </a:r>
            <a:r>
              <a:rPr lang="de-DE" sz="1000" dirty="0">
                <a:solidFill>
                  <a:prstClr val="black"/>
                </a:solidFill>
              </a:rPr>
              <a:t>: </a:t>
            </a:r>
            <a:r>
              <a:rPr lang="de-DE" sz="1000" dirty="0">
                <a:solidFill>
                  <a:prstClr val="black"/>
                </a:solidFill>
                <a:hlinkClick r:id="rId5"/>
              </a:rPr>
              <a:t>https://</a:t>
            </a:r>
            <a:r>
              <a:rPr lang="de-DE" sz="1000" dirty="0" smtClean="0">
                <a:solidFill>
                  <a:prstClr val="black"/>
                </a:solidFill>
                <a:hlinkClick r:id="rId5"/>
              </a:rPr>
              <a:t>www.welt.de/vermischtes/live205334991/Wegen-Coronavirus-Suedkorea-droht-Japan-mit-Vergeltungsmassnahmen.html</a:t>
            </a:r>
            <a:endParaRPr lang="de-DE" sz="1000" dirty="0" smtClean="0">
              <a:solidFill>
                <a:prstClr val="black"/>
              </a:solidFill>
            </a:endParaRPr>
          </a:p>
          <a:p>
            <a:r>
              <a:rPr lang="de-DE" sz="1000" dirty="0" smtClean="0">
                <a:solidFill>
                  <a:prstClr val="black"/>
                </a:solidFill>
              </a:rPr>
              <a:t>Nippon</a:t>
            </a:r>
            <a:r>
              <a:rPr lang="de-DE" sz="1000" dirty="0">
                <a:solidFill>
                  <a:prstClr val="black"/>
                </a:solidFill>
              </a:rPr>
              <a:t>: </a:t>
            </a:r>
            <a:r>
              <a:rPr lang="de-DE" sz="1000" dirty="0">
                <a:solidFill>
                  <a:prstClr val="black"/>
                </a:solidFill>
                <a:hlinkClick r:id="rId6"/>
              </a:rPr>
              <a:t>https://</a:t>
            </a:r>
            <a:r>
              <a:rPr lang="de-DE" sz="1000" dirty="0" smtClean="0">
                <a:solidFill>
                  <a:prstClr val="black"/>
                </a:solidFill>
                <a:hlinkClick r:id="rId6"/>
              </a:rPr>
              <a:t>www.nippon.com/en/japan-data/h00657/coronavirus-cases-in-japan-by-prefecture.html</a:t>
            </a:r>
            <a:endParaRPr lang="de-DE" sz="1000" dirty="0" smtClean="0">
              <a:solidFill>
                <a:prstClr val="black"/>
              </a:solidFill>
            </a:endParaRPr>
          </a:p>
          <a:p>
            <a:r>
              <a:rPr lang="de-DE" sz="1000" dirty="0" smtClean="0">
                <a:solidFill>
                  <a:prstClr val="black"/>
                </a:solidFill>
              </a:rPr>
              <a:t>Handelsblatt</a:t>
            </a:r>
            <a:r>
              <a:rPr lang="de-DE" sz="1000" dirty="0">
                <a:solidFill>
                  <a:prstClr val="black"/>
                </a:solidFill>
              </a:rPr>
              <a:t>: </a:t>
            </a:r>
            <a:r>
              <a:rPr lang="de-DE" sz="1000" dirty="0">
                <a:solidFill>
                  <a:prstClr val="black"/>
                </a:solidFill>
                <a:hlinkClick r:id="rId7"/>
              </a:rPr>
              <a:t>https://</a:t>
            </a:r>
            <a:r>
              <a:rPr lang="de-DE" sz="1000" dirty="0" smtClean="0">
                <a:solidFill>
                  <a:prstClr val="black"/>
                </a:solidFill>
                <a:hlinkClick r:id="rId7"/>
              </a:rPr>
              <a:t>www.handelsblatt.com/politik/international/coronavirus-die-harten-massnahmen-in-suedkorea-und-japan-haben-einen-hohen-preis/25604192.html?ticket=ST-2284203-gGqzrdEe7vNX5Sp1c5pc-ap4</a:t>
            </a:r>
            <a:endParaRPr lang="de-DE" sz="1000" dirty="0" smtClean="0">
              <a:solidFill>
                <a:prstClr val="black"/>
              </a:solidFill>
            </a:endParaRPr>
          </a:p>
          <a:p>
            <a:r>
              <a:rPr lang="de-DE" sz="1000" dirty="0" smtClean="0">
                <a:solidFill>
                  <a:prstClr val="black"/>
                </a:solidFill>
              </a:rPr>
              <a:t>Japan </a:t>
            </a:r>
            <a:r>
              <a:rPr lang="de-DE" sz="1000" dirty="0">
                <a:solidFill>
                  <a:prstClr val="black"/>
                </a:solidFill>
              </a:rPr>
              <a:t>Times: </a:t>
            </a:r>
            <a:r>
              <a:rPr lang="de-DE" sz="1000" dirty="0">
                <a:solidFill>
                  <a:prstClr val="black"/>
                </a:solidFill>
                <a:hlinkClick r:id="rId8"/>
              </a:rPr>
              <a:t>https://www.japantimes.co.jp/news/2020/02/28/national/hokkaido-emergency-coronavirus</a:t>
            </a:r>
            <a:r>
              <a:rPr lang="de-DE" sz="1000" dirty="0" smtClean="0">
                <a:solidFill>
                  <a:prstClr val="black"/>
                </a:solidFill>
                <a:hlinkClick r:id="rId8"/>
              </a:rPr>
              <a:t>/</a:t>
            </a:r>
            <a:endParaRPr lang="de-DE" sz="1000" dirty="0" smtClean="0">
              <a:solidFill>
                <a:prstClr val="black"/>
              </a:solidFill>
            </a:endParaRPr>
          </a:p>
          <a:p>
            <a:r>
              <a:rPr lang="de-DE" sz="1000" dirty="0" smtClean="0">
                <a:solidFill>
                  <a:prstClr val="black"/>
                </a:solidFill>
              </a:rPr>
              <a:t>2020 </a:t>
            </a:r>
            <a:r>
              <a:rPr lang="de-DE" sz="1000" dirty="0" err="1" smtClean="0">
                <a:solidFill>
                  <a:prstClr val="black"/>
                </a:solidFill>
              </a:rPr>
              <a:t>Coronavirus</a:t>
            </a:r>
            <a:r>
              <a:rPr lang="de-DE" sz="1000" dirty="0" smtClean="0">
                <a:solidFill>
                  <a:prstClr val="black"/>
                </a:solidFill>
              </a:rPr>
              <a:t> </a:t>
            </a:r>
            <a:r>
              <a:rPr lang="de-DE" sz="1000" dirty="0" err="1" smtClean="0">
                <a:solidFill>
                  <a:prstClr val="black"/>
                </a:solidFill>
              </a:rPr>
              <a:t>Outbeak</a:t>
            </a:r>
            <a:r>
              <a:rPr lang="de-DE" sz="1000" dirty="0" smtClean="0">
                <a:solidFill>
                  <a:prstClr val="black"/>
                </a:solidFill>
              </a:rPr>
              <a:t> in Japan: </a:t>
            </a:r>
            <a:r>
              <a:rPr lang="de-DE" sz="1000" dirty="0">
                <a:solidFill>
                  <a:prstClr val="black"/>
                </a:solidFill>
                <a:hlinkClick r:id="rId9"/>
              </a:rPr>
              <a:t>https://</a:t>
            </a:r>
            <a:r>
              <a:rPr lang="de-DE" sz="1000" dirty="0" smtClean="0">
                <a:solidFill>
                  <a:prstClr val="black"/>
                </a:solidFill>
                <a:hlinkClick r:id="rId9"/>
              </a:rPr>
              <a:t>en.wikipedia.org/wiki/2020_coronavirus_outbreak_in_Japan</a:t>
            </a:r>
            <a:endParaRPr lang="de-DE" sz="1000" dirty="0" smtClean="0">
              <a:solidFill>
                <a:prstClr val="black"/>
              </a:solidFill>
            </a:endParaRPr>
          </a:p>
        </p:txBody>
      </p:sp>
      <p:sp>
        <p:nvSpPr>
          <p:cNvPr id="7" name="Inhaltsplatzhalter 2"/>
          <p:cNvSpPr>
            <a:spLocks noGrp="1"/>
          </p:cNvSpPr>
          <p:nvPr>
            <p:ph idx="4294967295"/>
          </p:nvPr>
        </p:nvSpPr>
        <p:spPr>
          <a:xfrm>
            <a:off x="395536" y="1124744"/>
            <a:ext cx="8280919" cy="4248472"/>
          </a:xfrm>
          <a:prstGeom prst="rect">
            <a:avLst/>
          </a:prstGeom>
        </p:spPr>
        <p:txBody>
          <a:bodyPr>
            <a:noAutofit/>
          </a:bodyPr>
          <a:lstStyle/>
          <a:p>
            <a:pPr marL="0" indent="0">
              <a:spcBef>
                <a:spcPts val="0"/>
              </a:spcBef>
              <a:spcAft>
                <a:spcPts val="400"/>
              </a:spcAft>
              <a:buClrTx/>
              <a:buNone/>
            </a:pPr>
            <a:r>
              <a:rPr lang="de-DE" sz="2000" b="1" dirty="0" smtClean="0"/>
              <a:t>Maßnahmen</a:t>
            </a:r>
            <a:r>
              <a:rPr lang="de-DE" sz="2000" b="1" dirty="0">
                <a:solidFill>
                  <a:srgbClr val="FF0000"/>
                </a:solidFill>
              </a:rPr>
              <a:t> keine Änderung</a:t>
            </a:r>
            <a:endParaRPr lang="de-DE" sz="2000" dirty="0" smtClean="0"/>
          </a:p>
          <a:p>
            <a:pPr>
              <a:spcBef>
                <a:spcPts val="0"/>
              </a:spcBef>
              <a:spcAft>
                <a:spcPts val="200"/>
              </a:spcAft>
              <a:buClrTx/>
              <a:buFont typeface="Arial" panose="020B0604020202020204" pitchFamily="34" charset="0"/>
              <a:buChar char="•"/>
            </a:pPr>
            <a:r>
              <a:rPr lang="de-DE" sz="2000" b="1" dirty="0" smtClean="0"/>
              <a:t>Revision von „Special </a:t>
            </a:r>
            <a:r>
              <a:rPr lang="de-DE" sz="2000" b="1" dirty="0" err="1" smtClean="0"/>
              <a:t>Measures</a:t>
            </a:r>
            <a:r>
              <a:rPr lang="de-DE" sz="2000" b="1" dirty="0" smtClean="0"/>
              <a:t> Law </a:t>
            </a:r>
            <a:r>
              <a:rPr lang="de-DE" sz="2000" b="1" dirty="0" err="1" smtClean="0"/>
              <a:t>to</a:t>
            </a:r>
            <a:r>
              <a:rPr lang="de-DE" sz="2000" b="1" dirty="0" smtClean="0"/>
              <a:t> Counter News Type </a:t>
            </a:r>
            <a:r>
              <a:rPr lang="de-DE" sz="2000" b="1" dirty="0" err="1" smtClean="0"/>
              <a:t>of</a:t>
            </a:r>
            <a:r>
              <a:rPr lang="de-DE" sz="2000" b="1" dirty="0" smtClean="0"/>
              <a:t> Influenza 2012“ am 09.03.2020 beschlossen</a:t>
            </a:r>
          </a:p>
          <a:p>
            <a:pPr lvl="1">
              <a:spcBef>
                <a:spcPts val="0"/>
              </a:spcBef>
              <a:spcAft>
                <a:spcPts val="200"/>
              </a:spcAft>
              <a:buClrTx/>
              <a:buFont typeface="Arial" panose="020B0604020202020204" pitchFamily="34" charset="0"/>
              <a:buChar char="•"/>
            </a:pPr>
            <a:r>
              <a:rPr lang="de-DE" sz="1800" b="1" dirty="0" smtClean="0"/>
              <a:t>Ermöglicht das Ministerpräsident einen Notstand auszurufen und  u.a. die Bewegungen von Bürgern einzuschränken, Bildungs- und andere Einrichtungen zu schließen, medizinische Einrichtungen einzurichten</a:t>
            </a:r>
          </a:p>
          <a:p>
            <a:pPr>
              <a:spcBef>
                <a:spcPts val="0"/>
              </a:spcBef>
              <a:buClrTx/>
              <a:buFont typeface="Arial" panose="020B0604020202020204" pitchFamily="34" charset="0"/>
              <a:buChar char="•"/>
            </a:pPr>
            <a:r>
              <a:rPr lang="de-DE" sz="2000" dirty="0" smtClean="0"/>
              <a:t>Die Regierung (mit einer Notstandsgesetzgebung) hat angeordnet, dass </a:t>
            </a:r>
            <a:r>
              <a:rPr lang="de-DE" sz="2000" dirty="0"/>
              <a:t>Maskenhersteller ihre Produkte an den Staat verkaufen </a:t>
            </a:r>
            <a:r>
              <a:rPr lang="de-DE" sz="2000" dirty="0" smtClean="0"/>
              <a:t>müssen</a:t>
            </a:r>
          </a:p>
          <a:p>
            <a:pPr>
              <a:spcBef>
                <a:spcPts val="0"/>
              </a:spcBef>
              <a:spcAft>
                <a:spcPts val="400"/>
              </a:spcAft>
              <a:buClrTx/>
              <a:buFont typeface="Arial" panose="020B0604020202020204" pitchFamily="34" charset="0"/>
              <a:buChar char="•"/>
            </a:pPr>
            <a:r>
              <a:rPr lang="de-DE" sz="2000" dirty="0" smtClean="0"/>
              <a:t>Grundschulen </a:t>
            </a:r>
            <a:r>
              <a:rPr lang="de-DE" sz="2000" dirty="0"/>
              <a:t>in Japan sollen ab </a:t>
            </a:r>
            <a:r>
              <a:rPr lang="de-DE" sz="2000" dirty="0" smtClean="0"/>
              <a:t>02.02. </a:t>
            </a:r>
            <a:r>
              <a:rPr lang="de-DE" sz="2000" dirty="0"/>
              <a:t>bis Ende März geschlossen bleiben.</a:t>
            </a:r>
          </a:p>
          <a:p>
            <a:pPr>
              <a:spcBef>
                <a:spcPts val="0"/>
              </a:spcBef>
              <a:spcAft>
                <a:spcPts val="400"/>
              </a:spcAft>
              <a:buClrTx/>
              <a:buFont typeface="Arial" panose="020B0604020202020204" pitchFamily="34" charset="0"/>
              <a:buChar char="•"/>
            </a:pPr>
            <a:r>
              <a:rPr lang="de-DE" sz="2000" dirty="0"/>
              <a:t>Tokyo Disneyland, Tokyo Disney </a:t>
            </a:r>
            <a:r>
              <a:rPr lang="de-DE" sz="2000" dirty="0" err="1"/>
              <a:t>Sea</a:t>
            </a:r>
            <a:r>
              <a:rPr lang="de-DE" sz="2000" dirty="0"/>
              <a:t> und Tokyo Disney Resort sind vorübergehend ab </a:t>
            </a:r>
            <a:r>
              <a:rPr lang="de-DE" sz="2000" dirty="0" smtClean="0"/>
              <a:t>29.02. </a:t>
            </a:r>
            <a:r>
              <a:rPr lang="de-DE" sz="2000" dirty="0"/>
              <a:t>bis </a:t>
            </a:r>
            <a:r>
              <a:rPr lang="de-DE" sz="2000" dirty="0" smtClean="0"/>
              <a:t>16.03. geschlossen</a:t>
            </a:r>
          </a:p>
          <a:p>
            <a:pPr>
              <a:spcBef>
                <a:spcPts val="0"/>
              </a:spcBef>
              <a:buClrTx/>
              <a:buFont typeface="Arial" panose="020B0604020202020204" pitchFamily="34" charset="0"/>
              <a:buChar char="•"/>
            </a:pPr>
            <a:r>
              <a:rPr lang="de-DE" sz="2000" dirty="0" smtClean="0"/>
              <a:t>Mehrere Sportveranstaltungen sind entweder abgesagt oder finden „</a:t>
            </a:r>
            <a:r>
              <a:rPr lang="de-DE" sz="2000" dirty="0" err="1" smtClean="0"/>
              <a:t>behind</a:t>
            </a:r>
            <a:r>
              <a:rPr lang="de-DE" sz="2000" dirty="0" smtClean="0"/>
              <a:t> </a:t>
            </a:r>
            <a:r>
              <a:rPr lang="de-DE" sz="2000" dirty="0" err="1" smtClean="0"/>
              <a:t>closed</a:t>
            </a:r>
            <a:r>
              <a:rPr lang="de-DE" sz="2000" dirty="0" smtClean="0"/>
              <a:t> </a:t>
            </a:r>
            <a:r>
              <a:rPr lang="de-DE" sz="2000" dirty="0" err="1" smtClean="0"/>
              <a:t>doors</a:t>
            </a:r>
            <a:r>
              <a:rPr lang="de-DE" sz="2000" dirty="0" smtClean="0"/>
              <a:t>“ statt</a:t>
            </a:r>
            <a:endParaRPr lang="de-DE" sz="2000" dirty="0"/>
          </a:p>
        </p:txBody>
      </p:sp>
      <p:sp>
        <p:nvSpPr>
          <p:cNvPr id="9" name="Titel 4"/>
          <p:cNvSpPr>
            <a:spLocks noGrp="1"/>
          </p:cNvSpPr>
          <p:nvPr>
            <p:ph type="title"/>
          </p:nvPr>
        </p:nvSpPr>
        <p:spPr>
          <a:xfrm>
            <a:off x="457200" y="548680"/>
            <a:ext cx="8092592" cy="369332"/>
          </a:xfrm>
        </p:spPr>
        <p:txBody>
          <a:bodyPr/>
          <a:lstStyle/>
          <a:p>
            <a:r>
              <a:rPr lang="de-DE" sz="2400" dirty="0" smtClean="0">
                <a:latin typeface="ScalaSansPro-Bold" pitchFamily="50" charset="0"/>
              </a:rPr>
              <a:t>COVID-19/ 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0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252000" y="1123200"/>
            <a:ext cx="8504262" cy="1440160"/>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8.042 (+881) Fälle; 291 (+54) Todesfälle</a:t>
            </a:r>
            <a:r>
              <a:rPr lang="de-DE" sz="2000" b="1" dirty="0"/>
              <a:t>; </a:t>
            </a:r>
            <a:r>
              <a:rPr lang="de-DE" sz="2000" b="1" dirty="0" smtClean="0"/>
              <a:t>Sterbequote: 3,6%</a:t>
            </a:r>
            <a:r>
              <a:rPr lang="de-DE" sz="2000" b="1" dirty="0" smtClean="0">
                <a:solidFill>
                  <a:srgbClr val="FF0000"/>
                </a:solidFill>
              </a:rPr>
              <a:t> </a:t>
            </a:r>
            <a:r>
              <a:rPr lang="de-DE" sz="1400" dirty="0" smtClean="0"/>
              <a:t>(BNO News: Stand 11.03 0700)</a:t>
            </a:r>
          </a:p>
          <a:p>
            <a:pPr>
              <a:spcBef>
                <a:spcPts val="0"/>
              </a:spcBef>
              <a:spcAft>
                <a:spcPts val="400"/>
              </a:spcAft>
              <a:buClrTx/>
              <a:buFont typeface="Arial" panose="020B0604020202020204" pitchFamily="34" charset="0"/>
              <a:buChar char="•"/>
            </a:pPr>
            <a:r>
              <a:rPr lang="de-DE" sz="2000" dirty="0" smtClean="0"/>
              <a:t>Mehrheit der Fälle in Teheran (n=2.114), </a:t>
            </a:r>
            <a:r>
              <a:rPr lang="de-DE" sz="2000" dirty="0" err="1" smtClean="0"/>
              <a:t>Ghom</a:t>
            </a:r>
            <a:r>
              <a:rPr lang="de-DE" sz="2000" dirty="0" smtClean="0"/>
              <a:t> (n=751), </a:t>
            </a:r>
            <a:r>
              <a:rPr lang="de-DE" sz="2000" dirty="0" err="1" smtClean="0"/>
              <a:t>Mazandaran</a:t>
            </a:r>
            <a:r>
              <a:rPr lang="de-DE" sz="2000" dirty="0" smtClean="0"/>
              <a:t> (n=886), </a:t>
            </a:r>
            <a:r>
              <a:rPr lang="de-DE" sz="2000" dirty="0"/>
              <a:t>I</a:t>
            </a:r>
            <a:r>
              <a:rPr lang="de-DE" sz="2000" dirty="0" smtClean="0"/>
              <a:t>sfahan (n=618), </a:t>
            </a:r>
            <a:r>
              <a:rPr lang="de-DE" sz="2000" dirty="0" err="1" smtClean="0"/>
              <a:t>Gilan</a:t>
            </a:r>
            <a:r>
              <a:rPr lang="de-DE" sz="2000" dirty="0" smtClean="0"/>
              <a:t> (n=524), </a:t>
            </a:r>
            <a:r>
              <a:rPr lang="de-DE" sz="2000" dirty="0" err="1" smtClean="0"/>
              <a:t>Markazi</a:t>
            </a:r>
            <a:r>
              <a:rPr lang="de-DE" sz="2000" dirty="0" smtClean="0"/>
              <a:t> (n=416)</a:t>
            </a:r>
          </a:p>
          <a:p>
            <a:pPr>
              <a:spcBef>
                <a:spcPts val="0"/>
              </a:spcBef>
              <a:buClrTx/>
              <a:buFont typeface="Arial" panose="020B0604020202020204" pitchFamily="34" charset="0"/>
              <a:buChar char="•"/>
            </a:pPr>
            <a:endParaRPr lang="de-DE" sz="2000" dirty="0" smtClean="0"/>
          </a:p>
          <a:p>
            <a:pPr marL="0" indent="0">
              <a:buClrTx/>
              <a:buNone/>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370" y="5075661"/>
            <a:ext cx="1714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55575" y="5908179"/>
            <a:ext cx="5056113" cy="276999"/>
          </a:xfrm>
          <a:prstGeom prst="rect">
            <a:avLst/>
          </a:prstGeom>
          <a:noFill/>
        </p:spPr>
        <p:txBody>
          <a:bodyPr wrap="square" rtlCol="0">
            <a:spAutoFit/>
          </a:bodyPr>
          <a:lstStyle/>
          <a:p>
            <a:r>
              <a:rPr lang="de-DE" sz="1200" dirty="0">
                <a:solidFill>
                  <a:prstClr val="black"/>
                </a:solidFill>
              </a:rPr>
              <a:t>Quelle: </a:t>
            </a:r>
            <a:r>
              <a:rPr lang="de-DE" sz="1200" dirty="0">
                <a:solidFill>
                  <a:prstClr val="black"/>
                </a:solidFill>
                <a:hlinkClick r:id="rId4"/>
              </a:rPr>
              <a:t>https://</a:t>
            </a:r>
            <a:r>
              <a:rPr lang="de-DE" sz="1200" dirty="0" smtClean="0">
                <a:solidFill>
                  <a:prstClr val="black"/>
                </a:solidFill>
                <a:hlinkClick r:id="rId4"/>
              </a:rPr>
              <a:t>en.wikipedia.org/wiki/2020_coronavirus_outbreak_in_Iran</a:t>
            </a:r>
            <a:endParaRPr lang="de-DE" sz="1200" dirty="0">
              <a:solidFill>
                <a:prstClr val="black"/>
              </a:solidFill>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564904"/>
            <a:ext cx="2780867" cy="248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30" y="2564904"/>
            <a:ext cx="59817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74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375" y="1268760"/>
            <a:ext cx="8280919" cy="3528392"/>
          </a:xfrm>
          <a:prstGeom prst="rect">
            <a:avLst/>
          </a:prstGeom>
        </p:spPr>
        <p:txBody>
          <a:bodyPr>
            <a:noAutofit/>
          </a:bodyPr>
          <a:lstStyle/>
          <a:p>
            <a:pPr marL="0" indent="0">
              <a:spcBef>
                <a:spcPts val="0"/>
              </a:spcBef>
              <a:spcAft>
                <a:spcPts val="400"/>
              </a:spcAft>
              <a:buClrTx/>
              <a:buNone/>
            </a:pPr>
            <a:r>
              <a:rPr lang="de-DE" sz="2000" b="1" dirty="0" smtClean="0"/>
              <a:t>Maßnahmen</a:t>
            </a:r>
            <a:r>
              <a:rPr lang="de-DE" sz="2000" b="1" dirty="0">
                <a:solidFill>
                  <a:srgbClr val="FF0000"/>
                </a:solidFill>
              </a:rPr>
              <a:t> keine Änderung</a:t>
            </a:r>
            <a:endParaRPr lang="de-DE" sz="2000" dirty="0" smtClean="0"/>
          </a:p>
          <a:p>
            <a:pPr>
              <a:spcBef>
                <a:spcPts val="0"/>
              </a:spcBef>
              <a:spcAft>
                <a:spcPts val="400"/>
              </a:spcAft>
              <a:buClrTx/>
              <a:buFont typeface="Arial" panose="020B0604020202020204" pitchFamily="34" charset="0"/>
              <a:buChar char="•"/>
            </a:pPr>
            <a:r>
              <a:rPr lang="en-US" sz="2000" dirty="0" err="1" smtClean="0"/>
              <a:t>Reiseverkehr</a:t>
            </a:r>
            <a:r>
              <a:rPr lang="en-US" sz="2000" dirty="0" smtClean="0"/>
              <a:t> </a:t>
            </a:r>
            <a:r>
              <a:rPr lang="en-US" sz="2000" dirty="0" err="1" smtClean="0"/>
              <a:t>zwischen</a:t>
            </a:r>
            <a:r>
              <a:rPr lang="en-US" sz="2000" dirty="0" smtClean="0"/>
              <a:t> </a:t>
            </a:r>
            <a:r>
              <a:rPr lang="en-US" sz="2000" dirty="0" err="1" smtClean="0"/>
              <a:t>großen</a:t>
            </a:r>
            <a:r>
              <a:rPr lang="en-US" sz="2000" dirty="0" smtClean="0"/>
              <a:t> </a:t>
            </a:r>
            <a:r>
              <a:rPr lang="en-US" sz="2000" dirty="0" err="1" smtClean="0"/>
              <a:t>Städten</a:t>
            </a:r>
            <a:r>
              <a:rPr lang="en-US" sz="2000" dirty="0" smtClean="0"/>
              <a:t> </a:t>
            </a:r>
            <a:r>
              <a:rPr lang="en-US" sz="2000" dirty="0" err="1"/>
              <a:t>b</a:t>
            </a:r>
            <a:r>
              <a:rPr lang="en-US" sz="2000" dirty="0" err="1" smtClean="0"/>
              <a:t>eschränkt</a:t>
            </a:r>
            <a:r>
              <a:rPr lang="en-US" sz="2000" dirty="0" smtClean="0"/>
              <a:t> </a:t>
            </a:r>
          </a:p>
          <a:p>
            <a:pPr>
              <a:spcBef>
                <a:spcPts val="0"/>
              </a:spcBef>
              <a:spcAft>
                <a:spcPts val="400"/>
              </a:spcAft>
              <a:buClrTx/>
              <a:buFont typeface="Arial" panose="020B0604020202020204" pitchFamily="34" charset="0"/>
              <a:buChar char="•"/>
            </a:pPr>
            <a:r>
              <a:rPr lang="en-US" sz="2000" dirty="0" err="1" smtClean="0"/>
              <a:t>Bildungseinrichtungen</a:t>
            </a:r>
            <a:r>
              <a:rPr lang="en-US" sz="2000" dirty="0" smtClean="0"/>
              <a:t> und </a:t>
            </a:r>
            <a:r>
              <a:rPr lang="en-US" sz="2000" dirty="0" err="1" smtClean="0"/>
              <a:t>Schulen</a:t>
            </a:r>
            <a:r>
              <a:rPr lang="en-US" sz="2000" dirty="0" smtClean="0"/>
              <a:t> </a:t>
            </a:r>
            <a:r>
              <a:rPr lang="en-US" sz="2000" dirty="0" err="1" smtClean="0"/>
              <a:t>bis</a:t>
            </a:r>
            <a:r>
              <a:rPr lang="en-US" sz="2000" dirty="0" smtClean="0"/>
              <a:t> April </a:t>
            </a:r>
            <a:r>
              <a:rPr lang="en-US" sz="2000" dirty="0" err="1" smtClean="0"/>
              <a:t>geschlossen</a:t>
            </a:r>
            <a:endParaRPr lang="en-US" sz="2000" dirty="0" smtClean="0"/>
          </a:p>
          <a:p>
            <a:pPr>
              <a:spcBef>
                <a:spcPts val="0"/>
              </a:spcBef>
              <a:spcAft>
                <a:spcPts val="400"/>
              </a:spcAft>
              <a:buClrTx/>
              <a:buFont typeface="Arial" panose="020B0604020202020204" pitchFamily="34" charset="0"/>
              <a:buChar char="•"/>
            </a:pPr>
            <a:r>
              <a:rPr lang="en-US" sz="2000" dirty="0" smtClean="0"/>
              <a:t>Die </a:t>
            </a:r>
            <a:r>
              <a:rPr lang="en-US" sz="2000" dirty="0" err="1" smtClean="0"/>
              <a:t>Öffentlichkeit</a:t>
            </a:r>
            <a:r>
              <a:rPr lang="en-US" sz="2000" dirty="0" smtClean="0"/>
              <a:t> </a:t>
            </a:r>
            <a:r>
              <a:rPr lang="en-US" sz="2000" dirty="0" err="1" smtClean="0"/>
              <a:t>gefordert</a:t>
            </a:r>
            <a:r>
              <a:rPr lang="en-US" sz="2000" dirty="0" smtClean="0"/>
              <a:t> die </a:t>
            </a:r>
            <a:r>
              <a:rPr lang="en-US" sz="2000" dirty="0" err="1" smtClean="0"/>
              <a:t>Verwendung</a:t>
            </a:r>
            <a:r>
              <a:rPr lang="en-US" sz="2000" dirty="0" smtClean="0"/>
              <a:t> von </a:t>
            </a:r>
            <a:r>
              <a:rPr lang="en-US" sz="2000" dirty="0" err="1" smtClean="0"/>
              <a:t>Papierbanknoten</a:t>
            </a:r>
            <a:r>
              <a:rPr lang="en-US" sz="2000" dirty="0" smtClean="0"/>
              <a:t> </a:t>
            </a:r>
            <a:r>
              <a:rPr lang="en-US" sz="2000" dirty="0" err="1" smtClean="0"/>
              <a:t>zu</a:t>
            </a:r>
            <a:r>
              <a:rPr lang="en-US" sz="2000" dirty="0" smtClean="0"/>
              <a:t> </a:t>
            </a:r>
            <a:r>
              <a:rPr lang="en-US" sz="2000" dirty="0" err="1" smtClean="0"/>
              <a:t>reduzieren</a:t>
            </a:r>
            <a:endParaRPr lang="en-US" sz="2000" dirty="0" smtClean="0"/>
          </a:p>
          <a:p>
            <a:pPr>
              <a:spcBef>
                <a:spcPts val="0"/>
              </a:spcBef>
              <a:spcAft>
                <a:spcPts val="400"/>
              </a:spcAft>
              <a:buClrTx/>
              <a:buFont typeface="Arial" panose="020B0604020202020204" pitchFamily="34" charset="0"/>
              <a:buChar char="•"/>
            </a:pPr>
            <a:r>
              <a:rPr lang="en-US" sz="2000" dirty="0" err="1" smtClean="0"/>
              <a:t>Horten</a:t>
            </a:r>
            <a:r>
              <a:rPr lang="en-US" sz="2000" dirty="0" smtClean="0"/>
              <a:t> von </a:t>
            </a:r>
            <a:r>
              <a:rPr lang="en-US" sz="2000" dirty="0" err="1" smtClean="0"/>
              <a:t>Atemschutzmasken</a:t>
            </a:r>
            <a:r>
              <a:rPr lang="en-US" sz="2000" dirty="0" smtClean="0"/>
              <a:t> und </a:t>
            </a:r>
            <a:r>
              <a:rPr lang="en-US" sz="2000" dirty="0" err="1" smtClean="0"/>
              <a:t>Vorräten</a:t>
            </a:r>
            <a:r>
              <a:rPr lang="en-US" sz="2000" dirty="0" smtClean="0"/>
              <a:t> </a:t>
            </a:r>
            <a:r>
              <a:rPr lang="en-US" sz="2000" dirty="0" err="1" smtClean="0"/>
              <a:t>mit</a:t>
            </a:r>
            <a:r>
              <a:rPr lang="en-US" sz="2000" dirty="0" smtClean="0"/>
              <a:t> der </a:t>
            </a:r>
            <a:r>
              <a:rPr lang="en-US" sz="2000" dirty="0" err="1" smtClean="0"/>
              <a:t>Todesstrafe</a:t>
            </a:r>
            <a:r>
              <a:rPr lang="en-US" sz="2000" dirty="0" smtClean="0"/>
              <a:t> </a:t>
            </a:r>
            <a:r>
              <a:rPr lang="en-US" sz="2000" dirty="0" err="1" smtClean="0"/>
              <a:t>belegt</a:t>
            </a:r>
            <a:endParaRPr lang="en-US" sz="2000" dirty="0" smtClean="0"/>
          </a:p>
          <a:p>
            <a:pPr>
              <a:spcBef>
                <a:spcPts val="0"/>
              </a:spcBef>
              <a:spcAft>
                <a:spcPts val="400"/>
              </a:spcAft>
              <a:buClrTx/>
              <a:buFont typeface="Arial" panose="020B0604020202020204" pitchFamily="34" charset="0"/>
              <a:buChar char="•"/>
            </a:pPr>
            <a:r>
              <a:rPr lang="en-US" sz="2000" dirty="0" smtClean="0"/>
              <a:t>Ca. 75.000 </a:t>
            </a:r>
            <a:r>
              <a:rPr lang="en-US" sz="2000" dirty="0" err="1" smtClean="0"/>
              <a:t>Gefangene</a:t>
            </a:r>
            <a:r>
              <a:rPr lang="en-US" sz="2000" dirty="0" smtClean="0"/>
              <a:t> </a:t>
            </a:r>
            <a:r>
              <a:rPr lang="en-US" sz="2000" dirty="0" err="1" smtClean="0"/>
              <a:t>freigelassen</a:t>
            </a:r>
            <a:r>
              <a:rPr lang="en-US" sz="2000" dirty="0" smtClean="0"/>
              <a:t>, um die </a:t>
            </a:r>
            <a:r>
              <a:rPr lang="en-US" sz="2000" dirty="0" err="1" smtClean="0"/>
              <a:t>Ausbreitung</a:t>
            </a:r>
            <a:r>
              <a:rPr lang="en-US" sz="2000" dirty="0" smtClean="0"/>
              <a:t> von COVID-19 </a:t>
            </a:r>
            <a:r>
              <a:rPr lang="en-US" sz="2000" dirty="0" err="1" smtClean="0"/>
              <a:t>zu</a:t>
            </a:r>
            <a:r>
              <a:rPr lang="en-US" sz="2000" dirty="0" smtClean="0"/>
              <a:t> </a:t>
            </a:r>
            <a:r>
              <a:rPr lang="en-US" sz="2000" dirty="0" err="1" smtClean="0"/>
              <a:t>adressieren</a:t>
            </a:r>
            <a:endParaRPr lang="en-US" sz="2000" dirty="0" smtClean="0"/>
          </a:p>
          <a:p>
            <a:pPr>
              <a:spcBef>
                <a:spcPts val="0"/>
              </a:spcBef>
              <a:spcAft>
                <a:spcPts val="400"/>
              </a:spcAft>
              <a:buClrTx/>
              <a:buFont typeface="Arial" panose="020B0604020202020204" pitchFamily="34" charset="0"/>
              <a:buChar char="•"/>
            </a:pPr>
            <a:r>
              <a:rPr lang="en-US" sz="2000" dirty="0" smtClean="0"/>
              <a:t>300.000 Teams </a:t>
            </a:r>
            <a:r>
              <a:rPr lang="en-US" sz="2000" dirty="0" err="1" smtClean="0"/>
              <a:t>mobilisiert</a:t>
            </a:r>
            <a:r>
              <a:rPr lang="en-US" sz="2000" dirty="0" smtClean="0"/>
              <a:t> um </a:t>
            </a:r>
            <a:r>
              <a:rPr lang="en-US" sz="2000" dirty="0" err="1" smtClean="0"/>
              <a:t>Tür</a:t>
            </a:r>
            <a:r>
              <a:rPr lang="en-US" sz="2000" dirty="0" smtClean="0"/>
              <a:t> </a:t>
            </a:r>
            <a:r>
              <a:rPr lang="en-US" sz="2000" dirty="0" err="1" smtClean="0"/>
              <a:t>zu</a:t>
            </a:r>
            <a:r>
              <a:rPr lang="en-US" sz="2000" dirty="0" smtClean="0"/>
              <a:t> </a:t>
            </a:r>
            <a:r>
              <a:rPr lang="en-US" sz="2000" dirty="0" err="1" smtClean="0"/>
              <a:t>Tür</a:t>
            </a:r>
            <a:r>
              <a:rPr lang="en-US" sz="2000" dirty="0" smtClean="0"/>
              <a:t> </a:t>
            </a:r>
            <a:r>
              <a:rPr lang="en-US" sz="2000" dirty="0" err="1" smtClean="0"/>
              <a:t>Kontrollen</a:t>
            </a:r>
            <a:r>
              <a:rPr lang="en-US" sz="2000" dirty="0" smtClean="0"/>
              <a:t> </a:t>
            </a:r>
            <a:r>
              <a:rPr lang="en-US" sz="2000" dirty="0" err="1" smtClean="0"/>
              <a:t>durchzuführen</a:t>
            </a:r>
            <a:endParaRPr lang="en-US" sz="2000" dirty="0" smtClean="0"/>
          </a:p>
          <a:p>
            <a:pPr>
              <a:spcBef>
                <a:spcPts val="0"/>
              </a:spcBef>
              <a:spcAft>
                <a:spcPts val="400"/>
              </a:spcAft>
              <a:buClrTx/>
              <a:buFont typeface="Arial" panose="020B0604020202020204" pitchFamily="34" charset="0"/>
              <a:buChar char="•"/>
            </a:pPr>
            <a:r>
              <a:rPr lang="en-US" sz="2000" dirty="0" err="1" smtClean="0"/>
              <a:t>Drohnen</a:t>
            </a:r>
            <a:r>
              <a:rPr lang="en-US" sz="2000" dirty="0" smtClean="0"/>
              <a:t> </a:t>
            </a:r>
            <a:r>
              <a:rPr lang="en-US" sz="2000" dirty="0" err="1" smtClean="0"/>
              <a:t>zur</a:t>
            </a:r>
            <a:r>
              <a:rPr lang="en-US" sz="2000" dirty="0" smtClean="0"/>
              <a:t> </a:t>
            </a:r>
            <a:r>
              <a:rPr lang="en-US" sz="2000" dirty="0" err="1" smtClean="0"/>
              <a:t>Desinfektion</a:t>
            </a:r>
            <a:r>
              <a:rPr lang="en-US" sz="2000" dirty="0" smtClean="0"/>
              <a:t> von </a:t>
            </a:r>
            <a:r>
              <a:rPr lang="en-US" sz="2000" dirty="0" err="1" smtClean="0"/>
              <a:t>Straßen</a:t>
            </a:r>
            <a:r>
              <a:rPr lang="en-US" sz="2000" dirty="0" smtClean="0"/>
              <a:t> </a:t>
            </a:r>
            <a:r>
              <a:rPr lang="en-US" sz="2000" dirty="0" err="1" smtClean="0"/>
              <a:t>eingesetzt</a:t>
            </a:r>
            <a:endParaRPr lang="en-US" sz="2000" dirty="0" smtClean="0"/>
          </a:p>
          <a:p>
            <a:pPr>
              <a:spcBef>
                <a:spcPts val="0"/>
              </a:spcBef>
              <a:spcAft>
                <a:spcPts val="400"/>
              </a:spcAft>
              <a:buClrTx/>
              <a:buFont typeface="Arial" panose="020B0604020202020204" pitchFamily="34" charset="0"/>
              <a:buChar char="•"/>
            </a:pPr>
            <a:r>
              <a:rPr lang="en-US" sz="2000" dirty="0" smtClean="0"/>
              <a:t>WHO </a:t>
            </a:r>
            <a:r>
              <a:rPr lang="en-US" sz="2000" dirty="0" err="1" smtClean="0"/>
              <a:t>lieferte</a:t>
            </a:r>
            <a:r>
              <a:rPr lang="en-US" sz="2000" dirty="0" smtClean="0"/>
              <a:t> 7.5 </a:t>
            </a:r>
            <a:r>
              <a:rPr lang="en-US" sz="2000" dirty="0" err="1" smtClean="0"/>
              <a:t>Tonnen</a:t>
            </a:r>
            <a:r>
              <a:rPr lang="en-US" sz="2000" dirty="0" smtClean="0"/>
              <a:t> </a:t>
            </a:r>
            <a:r>
              <a:rPr lang="en-US" sz="2000" dirty="0" err="1" smtClean="0"/>
              <a:t>medizinisches</a:t>
            </a:r>
            <a:r>
              <a:rPr lang="en-US" sz="2000" dirty="0" smtClean="0"/>
              <a:t> Material und 1.000 Test Kits </a:t>
            </a:r>
          </a:p>
          <a:p>
            <a:pPr>
              <a:spcBef>
                <a:spcPts val="0"/>
              </a:spcBef>
              <a:spcAft>
                <a:spcPts val="400"/>
              </a:spcAft>
              <a:buClrTx/>
              <a:buFont typeface="Arial" panose="020B0604020202020204" pitchFamily="34" charset="0"/>
              <a:buChar char="•"/>
            </a:pPr>
            <a:r>
              <a:rPr lang="en-US" sz="2000" dirty="0" err="1" smtClean="0"/>
              <a:t>Präsident</a:t>
            </a:r>
            <a:r>
              <a:rPr lang="en-US" sz="2000" dirty="0" smtClean="0"/>
              <a:t> </a:t>
            </a:r>
            <a:r>
              <a:rPr lang="en-US" sz="2000" dirty="0" err="1" smtClean="0"/>
              <a:t>kündigte</a:t>
            </a:r>
            <a:r>
              <a:rPr lang="en-US" sz="2000" dirty="0" smtClean="0"/>
              <a:t> am 26.02: </a:t>
            </a:r>
            <a:r>
              <a:rPr lang="en-US" sz="2000" dirty="0" err="1"/>
              <a:t>k</a:t>
            </a:r>
            <a:r>
              <a:rPr lang="en-US" sz="2000" dirty="0" err="1" smtClean="0"/>
              <a:t>eine</a:t>
            </a:r>
            <a:r>
              <a:rPr lang="en-US" sz="2000" dirty="0" smtClean="0"/>
              <a:t> </a:t>
            </a:r>
            <a:r>
              <a:rPr lang="en-US" sz="2000" dirty="0" err="1" smtClean="0"/>
              <a:t>Pläne</a:t>
            </a:r>
            <a:r>
              <a:rPr lang="en-US" sz="2000" dirty="0" smtClean="0"/>
              <a:t> </a:t>
            </a:r>
            <a:r>
              <a:rPr lang="en-US" sz="2000" dirty="0" err="1" smtClean="0"/>
              <a:t>Gebiete</a:t>
            </a:r>
            <a:r>
              <a:rPr lang="en-US" sz="2000" dirty="0" smtClean="0"/>
              <a:t> / </a:t>
            </a:r>
            <a:r>
              <a:rPr lang="en-US" sz="2000" dirty="0" err="1" smtClean="0"/>
              <a:t>Städte</a:t>
            </a:r>
            <a:r>
              <a:rPr lang="en-US" sz="2000" dirty="0" smtClean="0"/>
              <a:t> </a:t>
            </a:r>
            <a:r>
              <a:rPr lang="en-US" sz="2000" dirty="0" err="1" smtClean="0"/>
              <a:t>abzuriegeln</a:t>
            </a:r>
            <a:endParaRPr lang="en-US" sz="2000" dirty="0" smtClean="0"/>
          </a:p>
          <a:p>
            <a:pPr>
              <a:spcBef>
                <a:spcPts val="0"/>
              </a:spcBef>
              <a:spcAft>
                <a:spcPts val="400"/>
              </a:spcAft>
              <a:buClrTx/>
              <a:buFont typeface="Arial" panose="020B0604020202020204" pitchFamily="34" charset="0"/>
              <a:buChar char="•"/>
            </a:pPr>
            <a:r>
              <a:rPr lang="de-DE" sz="2000" dirty="0"/>
              <a:t>Alle Landesgrenzen </a:t>
            </a:r>
            <a:r>
              <a:rPr lang="de-DE" sz="2000" dirty="0" smtClean="0"/>
              <a:t>geschlossen</a:t>
            </a: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3175" y="5733256"/>
            <a:ext cx="8136904" cy="1061829"/>
          </a:xfrm>
          <a:prstGeom prst="rect">
            <a:avLst/>
          </a:prstGeom>
          <a:noFill/>
        </p:spPr>
        <p:txBody>
          <a:bodyPr wrap="square" rtlCol="0">
            <a:spAutoFit/>
          </a:bodyPr>
          <a:lstStyle/>
          <a:p>
            <a:r>
              <a:rPr lang="de-DE" sz="900" dirty="0" smtClean="0">
                <a:solidFill>
                  <a:prstClr val="black"/>
                </a:solidFill>
              </a:rPr>
              <a:t>Quellen: </a:t>
            </a:r>
          </a:p>
          <a:p>
            <a:r>
              <a:rPr lang="de-DE" sz="900" dirty="0" err="1" smtClean="0">
                <a:solidFill>
                  <a:prstClr val="black"/>
                </a:solidFill>
              </a:rPr>
              <a:t>Alljazeera</a:t>
            </a:r>
            <a:r>
              <a:rPr lang="de-DE" sz="900" dirty="0">
                <a:solidFill>
                  <a:prstClr val="black"/>
                </a:solidFill>
              </a:rPr>
              <a:t>: </a:t>
            </a:r>
            <a:r>
              <a:rPr lang="de-DE" sz="900" dirty="0">
                <a:solidFill>
                  <a:prstClr val="black"/>
                </a:solidFill>
                <a:hlinkClick r:id="rId3"/>
              </a:rPr>
              <a:t>https://</a:t>
            </a:r>
            <a:r>
              <a:rPr lang="de-DE" sz="900" dirty="0" smtClean="0">
                <a:solidFill>
                  <a:prstClr val="black"/>
                </a:solidFill>
                <a:hlinkClick r:id="rId3"/>
              </a:rPr>
              <a:t>www.aljazeera.com/news/2020/03/italy-coronavirus-toll-soars-north-sealed-live-updates-200308235426110.html</a:t>
            </a:r>
            <a:endParaRPr lang="de-DE" sz="900" dirty="0" smtClean="0">
              <a:solidFill>
                <a:prstClr val="black"/>
              </a:solidFill>
            </a:endParaRPr>
          </a:p>
          <a:p>
            <a:r>
              <a:rPr lang="de-DE" sz="900" dirty="0" smtClean="0">
                <a:solidFill>
                  <a:prstClr val="black"/>
                </a:solidFill>
              </a:rPr>
              <a:t>Frankfurter </a:t>
            </a:r>
            <a:r>
              <a:rPr lang="de-DE" sz="900" dirty="0">
                <a:solidFill>
                  <a:prstClr val="black"/>
                </a:solidFill>
              </a:rPr>
              <a:t>Rundschau: </a:t>
            </a:r>
            <a:r>
              <a:rPr lang="de-DE" sz="900" dirty="0">
                <a:solidFill>
                  <a:prstClr val="black"/>
                </a:solidFill>
                <a:hlinkClick r:id="rId4"/>
              </a:rPr>
              <a:t>https://</a:t>
            </a:r>
            <a:r>
              <a:rPr lang="de-DE" sz="900" dirty="0" smtClean="0">
                <a:solidFill>
                  <a:prstClr val="black"/>
                </a:solidFill>
                <a:hlinkClick r:id="rId4"/>
              </a:rPr>
              <a:t>www.fr.de/panorama/coronavirus-iran-belegt-horten-masken-vorraeten-todesstrafe-zr-13559208.html</a:t>
            </a:r>
            <a:endParaRPr lang="de-DE" sz="900" dirty="0" smtClean="0">
              <a:solidFill>
                <a:prstClr val="black"/>
              </a:solidFill>
            </a:endParaRPr>
          </a:p>
          <a:p>
            <a:r>
              <a:rPr lang="de-DE" sz="900" dirty="0" smtClean="0">
                <a:solidFill>
                  <a:prstClr val="black"/>
                </a:solidFill>
              </a:rPr>
              <a:t>RNZ</a:t>
            </a:r>
            <a:r>
              <a:rPr lang="de-DE" sz="900" dirty="0">
                <a:solidFill>
                  <a:prstClr val="black"/>
                </a:solidFill>
              </a:rPr>
              <a:t>: </a:t>
            </a:r>
            <a:r>
              <a:rPr lang="de-DE" sz="900" dirty="0">
                <a:solidFill>
                  <a:prstClr val="black"/>
                </a:solidFill>
                <a:hlinkClick r:id="rId5"/>
              </a:rPr>
              <a:t>https://</a:t>
            </a:r>
            <a:r>
              <a:rPr lang="de-DE" sz="900" dirty="0" smtClean="0">
                <a:solidFill>
                  <a:prstClr val="black"/>
                </a:solidFill>
                <a:hlinkClick r:id="rId5"/>
              </a:rPr>
              <a:t>www.rnz.co.nz/news/world/410931/coronavirus-iran-temporarily-frees-54-000-prisoners-to-combat-spread</a:t>
            </a:r>
            <a:endParaRPr lang="de-DE" sz="900" dirty="0" smtClean="0">
              <a:solidFill>
                <a:prstClr val="black"/>
              </a:solidFill>
            </a:endParaRPr>
          </a:p>
          <a:p>
            <a:r>
              <a:rPr lang="de-DE" sz="900" dirty="0" smtClean="0">
                <a:solidFill>
                  <a:prstClr val="black"/>
                </a:solidFill>
              </a:rPr>
              <a:t>BBC </a:t>
            </a:r>
            <a:r>
              <a:rPr lang="de-DE" sz="900" dirty="0">
                <a:solidFill>
                  <a:prstClr val="black"/>
                </a:solidFill>
              </a:rPr>
              <a:t>News: </a:t>
            </a:r>
            <a:r>
              <a:rPr lang="de-DE" sz="900" dirty="0">
                <a:solidFill>
                  <a:prstClr val="black"/>
                </a:solidFill>
                <a:hlinkClick r:id="rId6"/>
              </a:rPr>
              <a:t>https://</a:t>
            </a:r>
            <a:r>
              <a:rPr lang="de-DE" sz="900" dirty="0" smtClean="0">
                <a:solidFill>
                  <a:prstClr val="black"/>
                </a:solidFill>
                <a:hlinkClick r:id="rId6"/>
              </a:rPr>
              <a:t>www.bbc.com/news/world-middle-east-51642926</a:t>
            </a:r>
            <a:endParaRPr lang="de-DE" sz="900" dirty="0" smtClean="0">
              <a:solidFill>
                <a:prstClr val="black"/>
              </a:solidFill>
            </a:endParaRPr>
          </a:p>
          <a:p>
            <a:r>
              <a:rPr lang="de-DE" sz="900" dirty="0">
                <a:solidFill>
                  <a:prstClr val="black"/>
                </a:solidFill>
                <a:hlinkClick r:id="rId7"/>
              </a:rPr>
              <a:t>https://</a:t>
            </a:r>
            <a:r>
              <a:rPr lang="de-DE" sz="900" dirty="0" smtClean="0">
                <a:solidFill>
                  <a:prstClr val="black"/>
                </a:solidFill>
                <a:hlinkClick r:id="rId7"/>
              </a:rPr>
              <a:t>www.bbc.com/news/world-middle-east-51760563</a:t>
            </a:r>
            <a:endParaRPr lang="de-DE" sz="900" dirty="0" smtClean="0">
              <a:solidFill>
                <a:prstClr val="black"/>
              </a:solidFill>
            </a:endParaRPr>
          </a:p>
          <a:p>
            <a:r>
              <a:rPr lang="de-DE" sz="900" dirty="0" smtClean="0">
                <a:solidFill>
                  <a:prstClr val="black"/>
                </a:solidFill>
              </a:rPr>
              <a:t>Wall </a:t>
            </a:r>
            <a:r>
              <a:rPr lang="de-DE" sz="900" dirty="0">
                <a:solidFill>
                  <a:prstClr val="black"/>
                </a:solidFill>
              </a:rPr>
              <a:t>Street Journal: </a:t>
            </a:r>
            <a:r>
              <a:rPr lang="de-DE" sz="900" dirty="0">
                <a:solidFill>
                  <a:prstClr val="black"/>
                </a:solidFill>
                <a:hlinkClick r:id="rId8"/>
              </a:rPr>
              <a:t>https://</a:t>
            </a:r>
            <a:r>
              <a:rPr lang="de-DE" sz="900" dirty="0" smtClean="0">
                <a:solidFill>
                  <a:prstClr val="black"/>
                </a:solidFill>
                <a:hlinkClick r:id="rId8"/>
              </a:rPr>
              <a:t>www.wsj.com/articles/iran-mobilizes-300-000-people-and-deploys-drones-and-water-cannon-to-halt-the-spread-of-coronavirus-11583157765</a:t>
            </a:r>
            <a:endParaRPr lang="de-DE" sz="900" dirty="0" smtClean="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48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11.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711945193"/>
              </p:ext>
            </p:extLst>
          </p:nvPr>
        </p:nvGraphicFramePr>
        <p:xfrm>
          <a:off x="191576" y="1052736"/>
          <a:ext cx="8664900" cy="1742606"/>
        </p:xfrm>
        <a:graphic>
          <a:graphicData uri="http://schemas.openxmlformats.org/drawingml/2006/table">
            <a:tbl>
              <a:tblPr firstRow="1" firstCol="1" bandRow="1">
                <a:tableStyleId>{3B4B98B0-60AC-42C2-AFA5-B58CD77FA1E5}</a:tableStyleId>
              </a:tblPr>
              <a:tblGrid>
                <a:gridCol w="1427209"/>
                <a:gridCol w="792975"/>
                <a:gridCol w="1066641"/>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a:t>
                      </a:r>
                      <a:r>
                        <a:rPr lang="de-DE" sz="1400" dirty="0" smtClean="0">
                          <a:effectLst/>
                        </a:rPr>
                        <a:t>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r>
                        <a:rPr lang="de-DE" sz="1400" dirty="0" smtClean="0">
                          <a:effectLst/>
                        </a:rPr>
                        <a: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Fall-Verstorbenen-Anteil</a:t>
                      </a:r>
                      <a:endParaRPr lang="de-DE" sz="1400" b="1" dirty="0">
                        <a:effectLst/>
                        <a:latin typeface="+mn-lt"/>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(103 Länder</a:t>
                      </a:r>
                    </a:p>
                    <a:p>
                      <a:pPr algn="ctr">
                        <a:lnSpc>
                          <a:spcPct val="115000"/>
                        </a:lnSpc>
                        <a:spcAft>
                          <a:spcPts val="0"/>
                        </a:spcAft>
                      </a:pPr>
                      <a:r>
                        <a:rPr lang="de-DE" sz="1400" dirty="0" smtClean="0">
                          <a:effectLst/>
                        </a:rPr>
                        <a:t>inkl. Taiwan)</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+5.120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38.426</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&gt;1.200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mind. 4.798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+251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1.132</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3,0%</a:t>
                      </a:r>
                      <a:endParaRPr lang="de-DE" sz="1400" b="1" dirty="0">
                        <a:effectLst/>
                        <a:latin typeface="Calibri"/>
                        <a:ea typeface="Calibri"/>
                        <a:cs typeface="Times New Roman"/>
                      </a:endParaRPr>
                    </a:p>
                  </a:txBody>
                  <a:tcPr marL="68580" marR="68580" marT="0" marB="0" anchor="ctr"/>
                </a:tc>
              </a:tr>
              <a:tr h="270422">
                <a:tc>
                  <a:txBody>
                    <a:bodyPr/>
                    <a:lstStyle/>
                    <a:p>
                      <a:pPr algn="ctr">
                        <a:lnSpc>
                          <a:spcPct val="115000"/>
                        </a:lnSpc>
                        <a:spcAft>
                          <a:spcPts val="0"/>
                        </a:spcAft>
                      </a:pPr>
                      <a:r>
                        <a:rPr lang="de-DE" sz="1400" dirty="0" smtClean="0">
                          <a:effectLst/>
                        </a:rPr>
                        <a:t>WHO</a:t>
                      </a:r>
                      <a:r>
                        <a:rPr lang="de-DE" sz="1400" baseline="0" dirty="0" smtClean="0">
                          <a:effectLst/>
                        </a:rPr>
                        <a:t> EURO</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+3.058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18.512</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1.069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mind. 1.198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+124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717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3,9%</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5" y="2854677"/>
            <a:ext cx="8736903" cy="646331"/>
          </a:xfrm>
          <a:prstGeom prst="rect">
            <a:avLst/>
          </a:prstGeom>
        </p:spPr>
        <p:txBody>
          <a:bodyPr wrap="square">
            <a:spAutoFit/>
          </a:bodyPr>
          <a:lstStyle/>
          <a:p>
            <a:r>
              <a:rPr lang="de-DE" sz="1200" dirty="0" smtClean="0">
                <a:solidFill>
                  <a:prstClr val="black"/>
                </a:solidFill>
              </a:rPr>
              <a:t>*Todesfälle </a:t>
            </a:r>
            <a:r>
              <a:rPr lang="de-DE" sz="1200" dirty="0">
                <a:solidFill>
                  <a:prstClr val="black"/>
                </a:solidFill>
              </a:rPr>
              <a:t>kumulativ: </a:t>
            </a:r>
            <a:r>
              <a:rPr lang="de-DE" sz="1200" dirty="0" smtClean="0">
                <a:solidFill>
                  <a:prstClr val="black"/>
                </a:solidFill>
              </a:rPr>
              <a:t>Italien (631), </a:t>
            </a:r>
            <a:r>
              <a:rPr lang="de-DE" sz="1200" dirty="0">
                <a:solidFill>
                  <a:prstClr val="black"/>
                </a:solidFill>
              </a:rPr>
              <a:t>Iran </a:t>
            </a:r>
            <a:r>
              <a:rPr lang="de-DE" sz="1200" dirty="0" smtClean="0">
                <a:solidFill>
                  <a:prstClr val="black"/>
                </a:solidFill>
              </a:rPr>
              <a:t>(291), Südkorea(60), Spanien(36</a:t>
            </a:r>
            <a:r>
              <a:rPr lang="de-DE" sz="1200" dirty="0">
                <a:solidFill>
                  <a:prstClr val="black"/>
                </a:solidFill>
              </a:rPr>
              <a:t>), </a:t>
            </a:r>
            <a:r>
              <a:rPr lang="de-DE" sz="1200" dirty="0" smtClean="0">
                <a:solidFill>
                  <a:prstClr val="black"/>
                </a:solidFill>
              </a:rPr>
              <a:t>Frankreich </a:t>
            </a:r>
            <a:r>
              <a:rPr lang="de-DE" sz="1200" dirty="0">
                <a:solidFill>
                  <a:prstClr val="black"/>
                </a:solidFill>
              </a:rPr>
              <a:t>(33), USA (31), </a:t>
            </a:r>
            <a:r>
              <a:rPr lang="de-DE" sz="1200" dirty="0" smtClean="0">
                <a:solidFill>
                  <a:prstClr val="black"/>
                </a:solidFill>
              </a:rPr>
              <a:t>Diamond </a:t>
            </a:r>
            <a:r>
              <a:rPr lang="de-DE" sz="1200" dirty="0" err="1">
                <a:solidFill>
                  <a:prstClr val="black"/>
                </a:solidFill>
              </a:rPr>
              <a:t>Princess</a:t>
            </a:r>
            <a:r>
              <a:rPr lang="de-DE" sz="1200" dirty="0">
                <a:solidFill>
                  <a:prstClr val="black"/>
                </a:solidFill>
              </a:rPr>
              <a:t> </a:t>
            </a:r>
            <a:r>
              <a:rPr lang="de-DE" sz="1200" dirty="0" smtClean="0">
                <a:solidFill>
                  <a:prstClr val="black"/>
                </a:solidFill>
              </a:rPr>
              <a:t>(7</a:t>
            </a:r>
            <a:r>
              <a:rPr lang="de-DE" sz="1200" dirty="0">
                <a:solidFill>
                  <a:prstClr val="black"/>
                </a:solidFill>
              </a:rPr>
              <a:t>), Japan (7), Vereinigtes Königreich (6), Irak (5), Niederlande (4), Australien </a:t>
            </a:r>
            <a:r>
              <a:rPr lang="de-DE" sz="1200" dirty="0" smtClean="0">
                <a:solidFill>
                  <a:prstClr val="black"/>
                </a:solidFill>
              </a:rPr>
              <a:t>(3), Schweiz (3), Deutschland (2), </a:t>
            </a:r>
            <a:r>
              <a:rPr lang="de-DE" sz="1200" dirty="0">
                <a:solidFill>
                  <a:prstClr val="black"/>
                </a:solidFill>
              </a:rPr>
              <a:t>San Marino (2), Ägypten (1), </a:t>
            </a:r>
            <a:r>
              <a:rPr lang="de-DE" sz="1200" dirty="0" smtClean="0">
                <a:solidFill>
                  <a:prstClr val="black"/>
                </a:solidFill>
              </a:rPr>
              <a:t>Argentinien </a:t>
            </a:r>
            <a:r>
              <a:rPr lang="de-DE" sz="1200" dirty="0">
                <a:solidFill>
                  <a:prstClr val="black"/>
                </a:solidFill>
              </a:rPr>
              <a:t>(1), Kanada (1), Marokko (</a:t>
            </a:r>
            <a:r>
              <a:rPr lang="de-DE" sz="1200" dirty="0" smtClean="0">
                <a:solidFill>
                  <a:prstClr val="black"/>
                </a:solidFill>
              </a:rPr>
              <a:t>1), Panama </a:t>
            </a:r>
            <a:r>
              <a:rPr lang="de-DE" sz="1200" dirty="0">
                <a:solidFill>
                  <a:prstClr val="black"/>
                </a:solidFill>
              </a:rPr>
              <a:t>(1), </a:t>
            </a:r>
            <a:r>
              <a:rPr lang="de-DE" sz="1200" dirty="0" smtClean="0">
                <a:solidFill>
                  <a:prstClr val="black"/>
                </a:solidFill>
              </a:rPr>
              <a:t>Philippines </a:t>
            </a:r>
            <a:r>
              <a:rPr lang="de-DE" sz="1200" dirty="0">
                <a:solidFill>
                  <a:prstClr val="black"/>
                </a:solidFill>
              </a:rPr>
              <a:t>(1), </a:t>
            </a:r>
            <a:r>
              <a:rPr lang="de-DE" sz="1200" dirty="0" smtClean="0">
                <a:solidFill>
                  <a:prstClr val="black"/>
                </a:solidFill>
              </a:rPr>
              <a:t>Thailand </a:t>
            </a:r>
            <a:r>
              <a:rPr lang="de-DE" sz="1200" dirty="0">
                <a:solidFill>
                  <a:prstClr val="black"/>
                </a:solidFill>
              </a:rPr>
              <a:t>(1) Taiwan (1</a:t>
            </a:r>
            <a:r>
              <a:rPr lang="de-DE" sz="1200" dirty="0" smtClean="0">
                <a:solidFill>
                  <a:prstClr val="black"/>
                </a:solidFill>
              </a:rPr>
              <a:t>)</a:t>
            </a:r>
            <a:endParaRPr lang="de-DE" sz="1200" dirty="0">
              <a:solidFill>
                <a:prstClr val="black"/>
              </a:solidFill>
            </a:endParaRPr>
          </a:p>
        </p:txBody>
      </p:sp>
      <p:pic>
        <p:nvPicPr>
          <p:cNvPr id="10" name="Grafik 9"/>
          <p:cNvPicPr/>
          <p:nvPr/>
        </p:nvPicPr>
        <p:blipFill>
          <a:blip r:embed="rId3"/>
          <a:stretch>
            <a:fillRect/>
          </a:stretch>
        </p:blipFill>
        <p:spPr>
          <a:xfrm>
            <a:off x="647564" y="3501008"/>
            <a:ext cx="7848872" cy="3230766"/>
          </a:xfrm>
          <a:prstGeom prst="rect">
            <a:avLst/>
          </a:prstGeom>
        </p:spPr>
      </p:pic>
      <p:sp>
        <p:nvSpPr>
          <p:cNvPr id="9" name="Textfeld 8"/>
          <p:cNvSpPr txBox="1"/>
          <p:nvPr/>
        </p:nvSpPr>
        <p:spPr>
          <a:xfrm>
            <a:off x="5940152" y="6470164"/>
            <a:ext cx="3111897" cy="261610"/>
          </a:xfrm>
          <a:prstGeom prst="rect">
            <a:avLst/>
          </a:prstGeom>
          <a:noFill/>
        </p:spPr>
        <p:txBody>
          <a:bodyPr wrap="square" rtlCol="0">
            <a:spAutoFit/>
          </a:bodyPr>
          <a:lstStyle/>
          <a:p>
            <a:pPr algn="r"/>
            <a:r>
              <a:rPr lang="de-DE" sz="1100" b="1" i="1" dirty="0">
                <a:solidFill>
                  <a:prstClr val="black"/>
                </a:solidFill>
              </a:rPr>
              <a:t>ECDC ; Stand </a:t>
            </a:r>
            <a:r>
              <a:rPr lang="de-DE" sz="1100" b="1" i="1" dirty="0" smtClean="0">
                <a:solidFill>
                  <a:prstClr val="black"/>
                </a:solidFill>
              </a:rPr>
              <a:t>10.03.2020</a:t>
            </a:r>
            <a:endParaRPr lang="de-DE" sz="1100" b="1" i="1" dirty="0">
              <a:solidFill>
                <a:prstClr val="black"/>
              </a:solidFill>
            </a:endParaRPr>
          </a:p>
        </p:txBody>
      </p:sp>
    </p:spTree>
    <p:extLst>
      <p:ext uri="{BB962C8B-B14F-4D97-AF65-F5344CB8AC3E}">
        <p14:creationId xmlns:p14="http://schemas.microsoft.com/office/powerpoint/2010/main" val="54589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a:t>
            </a:r>
            <a:r>
              <a:rPr lang="de-DE" sz="2400" smtClean="0">
                <a:latin typeface="ScalaSansPro-Bold" pitchFamily="50" charset="0"/>
              </a:rPr>
              <a:t>/ </a:t>
            </a:r>
            <a:r>
              <a:rPr lang="de-DE" sz="2800" smtClean="0">
                <a:latin typeface="ScalaSansPro-Bold" pitchFamily="50" charset="0"/>
              </a:rPr>
              <a:t>Italien </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feld 5"/>
          <p:cNvSpPr txBox="1"/>
          <p:nvPr/>
        </p:nvSpPr>
        <p:spPr>
          <a:xfrm>
            <a:off x="179512" y="1124744"/>
            <a:ext cx="4536504" cy="1169551"/>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10.149  </a:t>
            </a:r>
            <a:r>
              <a:rPr lang="de-DE" sz="1400" b="1" dirty="0">
                <a:solidFill>
                  <a:prstClr val="black"/>
                </a:solidFill>
                <a:latin typeface="ScalaSansPro-Bold" pitchFamily="50" charset="0"/>
              </a:rPr>
              <a:t>(+977) </a:t>
            </a:r>
            <a:r>
              <a:rPr lang="de-DE" sz="1400" b="1" dirty="0" smtClean="0">
                <a:solidFill>
                  <a:prstClr val="black"/>
                </a:solidFill>
                <a:latin typeface="ScalaSansPro-Bold" pitchFamily="50" charset="0"/>
              </a:rPr>
              <a:t>Fälle; </a:t>
            </a:r>
            <a:r>
              <a:rPr lang="de-DE" sz="1400" b="1" dirty="0">
                <a:solidFill>
                  <a:prstClr val="black"/>
                </a:solidFill>
                <a:latin typeface="ScalaSansPro-Bold" pitchFamily="50" charset="0"/>
              </a:rPr>
              <a:t>davon </a:t>
            </a:r>
            <a:r>
              <a:rPr lang="de-DE" sz="1400" b="1" dirty="0" smtClean="0">
                <a:solidFill>
                  <a:prstClr val="black"/>
                </a:solidFill>
                <a:latin typeface="ScalaSansPro-Bold" pitchFamily="50" charset="0"/>
              </a:rPr>
              <a:t>5.791 (57%) </a:t>
            </a:r>
            <a:r>
              <a:rPr lang="de-DE" sz="1400" b="1" dirty="0">
                <a:solidFill>
                  <a:prstClr val="black"/>
                </a:solidFill>
                <a:latin typeface="ScalaSansPro-Bold" pitchFamily="50" charset="0"/>
              </a:rPr>
              <a:t>in </a:t>
            </a:r>
            <a:r>
              <a:rPr lang="de-DE" sz="1400" b="1" dirty="0" smtClean="0">
                <a:solidFill>
                  <a:prstClr val="black"/>
                </a:solidFill>
                <a:latin typeface="ScalaSansPro-Bold" pitchFamily="50" charset="0"/>
              </a:rPr>
              <a:t>Lombardei und 1.533 (15%) in </a:t>
            </a:r>
            <a:r>
              <a:rPr lang="de-DE" sz="1400" b="1" dirty="0">
                <a:solidFill>
                  <a:prstClr val="black"/>
                </a:solidFill>
                <a:latin typeface="ScalaSansPro-Bold" pitchFamily="50" charset="0"/>
              </a:rPr>
              <a:t>Emilia-Romagna</a:t>
            </a:r>
          </a:p>
          <a:p>
            <a:pPr marL="285750" indent="-285750">
              <a:buFont typeface="Wingdings" panose="05000000000000000000" pitchFamily="2" charset="2"/>
              <a:buChar char="Ø"/>
            </a:pPr>
            <a:r>
              <a:rPr lang="de-DE" sz="1400" b="1" dirty="0">
                <a:solidFill>
                  <a:prstClr val="black"/>
                </a:solidFill>
                <a:latin typeface="ScalaSansPro-Bold" pitchFamily="50" charset="0"/>
              </a:rPr>
              <a:t>631 </a:t>
            </a:r>
            <a:r>
              <a:rPr lang="de-DE" sz="1400" b="1" dirty="0" smtClean="0">
                <a:solidFill>
                  <a:prstClr val="black"/>
                </a:solidFill>
                <a:latin typeface="ScalaSansPro-Bold" pitchFamily="50" charset="0"/>
              </a:rPr>
              <a:t>(+</a:t>
            </a:r>
            <a:r>
              <a:rPr lang="de-DE" sz="1400" b="1" dirty="0">
                <a:solidFill>
                  <a:prstClr val="black"/>
                </a:solidFill>
                <a:latin typeface="ScalaSansPro-Bold" pitchFamily="50" charset="0"/>
              </a:rPr>
              <a:t>168) </a:t>
            </a:r>
            <a:r>
              <a:rPr lang="de-DE" sz="1400" b="1" dirty="0" smtClean="0">
                <a:solidFill>
                  <a:prstClr val="black"/>
                </a:solidFill>
                <a:latin typeface="ScalaSansPro-Bold" pitchFamily="50" charset="0"/>
              </a:rPr>
              <a:t>Todesfälle </a:t>
            </a:r>
            <a:r>
              <a:rPr lang="de-DE" sz="1400" b="1" dirty="0">
                <a:solidFill>
                  <a:prstClr val="black"/>
                </a:solidFill>
                <a:latin typeface="ScalaSansPro-Bold" pitchFamily="50" charset="0"/>
              </a:rPr>
              <a:t>(</a:t>
            </a:r>
            <a:r>
              <a:rPr lang="de-DE" sz="1400" b="1" dirty="0" smtClean="0">
                <a:solidFill>
                  <a:prstClr val="black"/>
                </a:solidFill>
                <a:latin typeface="ScalaSansPro-Bold" pitchFamily="50" charset="0"/>
              </a:rPr>
              <a:t>Sterbequote 6,2%)</a:t>
            </a:r>
          </a:p>
          <a:p>
            <a:pPr marL="285750" indent="-285750">
              <a:buFont typeface="Wingdings" panose="05000000000000000000" pitchFamily="2" charset="2"/>
              <a:buChar char="Ø"/>
            </a:pPr>
            <a:r>
              <a:rPr lang="de-DE" sz="1400" b="1" dirty="0" smtClean="0">
                <a:solidFill>
                  <a:prstClr val="black"/>
                </a:solidFill>
                <a:latin typeface="ScalaSansPro-Bold" pitchFamily="50" charset="0"/>
              </a:rPr>
              <a:t>1.004 sind genesen </a:t>
            </a:r>
          </a:p>
          <a:p>
            <a:pPr marL="285750" indent="-285750">
              <a:buFont typeface="Wingdings" panose="05000000000000000000" pitchFamily="2" charset="2"/>
              <a:buChar char="Ø"/>
            </a:pPr>
            <a:r>
              <a:rPr lang="de-DE" sz="1400" b="1" dirty="0">
                <a:solidFill>
                  <a:prstClr val="black"/>
                </a:solidFill>
                <a:latin typeface="ScalaSansPro-Bold" pitchFamily="50" charset="0"/>
              </a:rPr>
              <a:t>877 </a:t>
            </a:r>
            <a:r>
              <a:rPr lang="de-DE" sz="1400" b="1" dirty="0" smtClean="0">
                <a:solidFill>
                  <a:prstClr val="black"/>
                </a:solidFill>
                <a:latin typeface="ScalaSansPro-Bold" pitchFamily="50" charset="0"/>
              </a:rPr>
              <a:t>schwere </a:t>
            </a:r>
            <a:r>
              <a:rPr lang="de-DE" sz="1400" b="1" dirty="0">
                <a:solidFill>
                  <a:prstClr val="black"/>
                </a:solidFill>
                <a:latin typeface="ScalaSansPro-Bold" pitchFamily="50" charset="0"/>
              </a:rPr>
              <a:t>Krankheitsverläufe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24744"/>
            <a:ext cx="3868315" cy="48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43300"/>
            <a:ext cx="4536504" cy="263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230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a:t>m 8. März wurden im Norden Italiens insgesamt 13 Provinzen und eine </a:t>
            </a:r>
            <a:r>
              <a:rPr lang="de-DE" sz="1400" dirty="0" err="1"/>
              <a:t>Metropolitanstadt</a:t>
            </a:r>
            <a:r>
              <a:rPr lang="de-DE" sz="1400" dirty="0"/>
              <a:t> in den Regionen Emilia-Romagna, Marken, Piemont und Venetien sowie die gesamte Lombardei abgeriegelt und Sperrzonen mit „eingeschränkter Mobilität“ </a:t>
            </a:r>
            <a:r>
              <a:rPr lang="de-DE" sz="1400" dirty="0" smtClean="0"/>
              <a:t>eingerichtet. </a:t>
            </a:r>
            <a:r>
              <a:rPr lang="de-DE" sz="1600" dirty="0" smtClean="0"/>
              <a:t>Am </a:t>
            </a:r>
            <a:r>
              <a:rPr lang="de-DE" sz="1600" dirty="0"/>
              <a:t>9. März gegen 21 Uhr wird ganz Italien zur Sperrzone </a:t>
            </a:r>
            <a:r>
              <a:rPr lang="de-DE" sz="1600" dirty="0" smtClean="0"/>
              <a:t>erklärt</a:t>
            </a:r>
          </a:p>
          <a:p>
            <a:endParaRPr lang="de-DE" sz="1600" dirty="0"/>
          </a:p>
          <a:p>
            <a:r>
              <a:rPr lang="de-DE" sz="1400" b="1" dirty="0" smtClean="0"/>
              <a:t>Tägliche Tagesbericht: </a:t>
            </a:r>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84984"/>
            <a:ext cx="6012954" cy="30814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1502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64340" y="1504529"/>
            <a:ext cx="7680068" cy="2880320"/>
          </a:xfrm>
          <a:prstGeom prst="rect">
            <a:avLst/>
          </a:prstGeom>
          <a:noFill/>
        </p:spPr>
        <p:txBody>
          <a:bodyPr>
            <a:noAutofit/>
          </a:bodyPr>
          <a:lstStyle/>
          <a:p>
            <a:r>
              <a:rPr lang="de-DE" sz="1800" dirty="0" smtClean="0"/>
              <a:t>4 Regionen mit Häufungen von Fällen: Bretagne, </a:t>
            </a:r>
            <a:r>
              <a:rPr lang="de-DE" sz="1800" dirty="0" err="1" smtClean="0"/>
              <a:t>Hauts</a:t>
            </a:r>
            <a:r>
              <a:rPr lang="de-DE" sz="1800" dirty="0"/>
              <a:t>-de-France (Oise ), </a:t>
            </a:r>
            <a:r>
              <a:rPr lang="de-DE" sz="1800" dirty="0" smtClean="0"/>
              <a:t>Grand </a:t>
            </a:r>
            <a:r>
              <a:rPr lang="de-DE" sz="1800" dirty="0" err="1" smtClean="0"/>
              <a:t>Est</a:t>
            </a:r>
            <a:r>
              <a:rPr lang="de-DE" sz="1800" dirty="0" smtClean="0"/>
              <a:t> und Auvergne-Rhône-Alpes</a:t>
            </a:r>
          </a:p>
          <a:p>
            <a:pPr marL="0" indent="0">
              <a:buNone/>
            </a:pPr>
            <a:endParaRPr lang="de-DE" sz="1800" dirty="0" smtClean="0"/>
          </a:p>
          <a:p>
            <a:r>
              <a:rPr lang="de-DE" sz="1800" b="1" dirty="0" smtClean="0"/>
              <a:t>Grand-</a:t>
            </a:r>
            <a:r>
              <a:rPr lang="de-DE" sz="1800" b="1" dirty="0" err="1" smtClean="0"/>
              <a:t>Est</a:t>
            </a:r>
            <a:r>
              <a:rPr lang="de-DE" sz="1800" b="1" dirty="0" smtClean="0"/>
              <a:t>: 464 Fälle (+154), </a:t>
            </a:r>
            <a:r>
              <a:rPr lang="de-DE" sz="1800" b="1" dirty="0"/>
              <a:t>5</a:t>
            </a:r>
            <a:r>
              <a:rPr lang="de-DE" sz="1800" b="1" dirty="0" smtClean="0"/>
              <a:t> Todesfälle (Inzidenz: 8,3/100.000)</a:t>
            </a:r>
          </a:p>
          <a:p>
            <a:r>
              <a:rPr lang="de-DE" sz="1800" dirty="0" smtClean="0"/>
              <a:t>Die meisten Fälle stehe im Zusammenhang mit einer Fastenwoche in einer Gemeinde in </a:t>
            </a:r>
            <a:r>
              <a:rPr lang="de-DE" sz="1800" dirty="0" err="1" smtClean="0"/>
              <a:t>Bourtzwiller</a:t>
            </a:r>
            <a:endParaRPr lang="de-DE" sz="1800" dirty="0" smtClean="0"/>
          </a:p>
          <a:p>
            <a:pPr lvl="1"/>
            <a:r>
              <a:rPr lang="de-DE" sz="1600" b="1" dirty="0" smtClean="0"/>
              <a:t>Bas-Rhein: 104 (+51</a:t>
            </a:r>
            <a:r>
              <a:rPr lang="de-DE" sz="1600" b="1" dirty="0"/>
              <a:t>;</a:t>
            </a:r>
            <a:r>
              <a:rPr lang="de-DE" sz="1600" b="1" dirty="0" smtClean="0"/>
              <a:t> Inzidenz: 9,2/100.000)</a:t>
            </a:r>
          </a:p>
          <a:p>
            <a:pPr lvl="1"/>
            <a:r>
              <a:rPr lang="de-DE" sz="1600" b="1" dirty="0" smtClean="0"/>
              <a:t>Haut-Rhein: 260 (+67; Inzidenz: 34,1/100.000)</a:t>
            </a: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96752"/>
            <a:ext cx="8208912" cy="30777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1.773 Fälle, 33 Todesfälle (Fallsterbequote </a:t>
            </a:r>
            <a:r>
              <a:rPr lang="de-DE" sz="1400" b="1" dirty="0">
                <a:solidFill>
                  <a:prstClr val="black"/>
                </a:solidFill>
                <a:latin typeface="ScalaSansPro-Bold" pitchFamily="50" charset="0"/>
              </a:rPr>
              <a:t>1</a:t>
            </a:r>
            <a:r>
              <a:rPr lang="de-DE" sz="1400" b="1" dirty="0" smtClean="0">
                <a:solidFill>
                  <a:prstClr val="black"/>
                </a:solidFill>
                <a:latin typeface="ScalaSansPro-Bold" pitchFamily="50" charset="0"/>
              </a:rPr>
              <a:t>,9%) </a:t>
            </a:r>
            <a:r>
              <a:rPr lang="de-DE" sz="1200" dirty="0" smtClean="0">
                <a:solidFill>
                  <a:prstClr val="black"/>
                </a:solidFill>
                <a:latin typeface="ScalaSansPro-Bold" pitchFamily="50" charset="0"/>
              </a:rPr>
              <a:t>(Datenstand: 10.03.2020, 15:00) </a:t>
            </a:r>
            <a:endParaRPr lang="de-DE" sz="1200" dirty="0">
              <a:solidFill>
                <a:prstClr val="black"/>
              </a:solidFill>
              <a:latin typeface="ScalaSansPro-Bold" pitchFamily="50"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284984"/>
            <a:ext cx="3737952" cy="310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660232" y="6499498"/>
            <a:ext cx="2088232" cy="253916"/>
          </a:xfrm>
          <a:prstGeom prst="rect">
            <a:avLst/>
          </a:prstGeom>
          <a:noFill/>
        </p:spPr>
        <p:txBody>
          <a:bodyPr wrap="square" rtlCol="0">
            <a:spAutoFit/>
          </a:bodyPr>
          <a:lstStyle/>
          <a:p>
            <a:r>
              <a:rPr lang="de-DE" sz="1050" dirty="0" smtClean="0">
                <a:solidFill>
                  <a:prstClr val="black"/>
                </a:solidFill>
              </a:rPr>
              <a:t>Quelle: Wiki, 07.03.2020, 15:00</a:t>
            </a:r>
            <a:endParaRPr lang="de-DE" sz="1050" dirty="0">
              <a:solidFill>
                <a:prstClr val="black"/>
              </a:solidFill>
            </a:endParaRPr>
          </a:p>
        </p:txBody>
      </p:sp>
    </p:spTree>
    <p:extLst>
      <p:ext uri="{BB962C8B-B14F-4D97-AF65-F5344CB8AC3E}">
        <p14:creationId xmlns:p14="http://schemas.microsoft.com/office/powerpoint/2010/main" val="131336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26742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2. Stadium der Epidemie seit dem 28.02.2020 </a:t>
            </a:r>
            <a:r>
              <a:rPr lang="de-DE" sz="1400" dirty="0"/>
              <a:t>(Eindämmung der Ausbreitung des Virus auf dem Territorium </a:t>
            </a:r>
            <a:r>
              <a:rPr lang="de-DE" sz="1400" dirty="0" smtClean="0"/>
              <a:t>)</a:t>
            </a:r>
          </a:p>
          <a:p>
            <a:r>
              <a:rPr lang="de-DE" sz="1400" dirty="0" smtClean="0"/>
              <a:t>Einsatz von Public </a:t>
            </a:r>
            <a:r>
              <a:rPr lang="de-DE" sz="1400" dirty="0" err="1" smtClean="0"/>
              <a:t>Health</a:t>
            </a:r>
            <a:r>
              <a:rPr lang="de-DE" sz="1400" dirty="0" smtClean="0"/>
              <a:t> Reservisten („la </a:t>
            </a:r>
            <a:r>
              <a:rPr lang="de-DE" sz="1400" dirty="0" err="1" smtClean="0"/>
              <a:t>réserve</a:t>
            </a:r>
            <a:r>
              <a:rPr lang="de-DE" sz="1400" dirty="0" smtClean="0"/>
              <a:t> </a:t>
            </a:r>
            <a:r>
              <a:rPr lang="de-DE" sz="1400" dirty="0" err="1" smtClean="0"/>
              <a:t>sanitaire</a:t>
            </a:r>
            <a:r>
              <a:rPr lang="de-DE" sz="1400" dirty="0" smtClean="0"/>
              <a:t>“)</a:t>
            </a:r>
          </a:p>
          <a:p>
            <a:r>
              <a:rPr lang="de-DE" sz="1400" dirty="0" smtClean="0"/>
              <a:t>Seit dem 09.03.2020 Verbot von Veranstaltungen mit &gt;1.000 Teilnehmern</a:t>
            </a:r>
          </a:p>
          <a:p>
            <a:pPr lvl="1"/>
            <a:r>
              <a:rPr lang="de-DE" sz="1200" dirty="0"/>
              <a:t>Verbot von </a:t>
            </a:r>
            <a:r>
              <a:rPr lang="de-DE" sz="1200" dirty="0" smtClean="0"/>
              <a:t>Versammlungen in geschlossenen Räumen </a:t>
            </a:r>
            <a:r>
              <a:rPr lang="de-DE" sz="1200" dirty="0"/>
              <a:t>&gt;50 </a:t>
            </a:r>
            <a:r>
              <a:rPr lang="de-DE" sz="1200" dirty="0" smtClean="0"/>
              <a:t>Teilnehmer in Oise, Haut-Rhein und </a:t>
            </a:r>
            <a:r>
              <a:rPr lang="de-DE" sz="1200" dirty="0" err="1" smtClean="0"/>
              <a:t>Corse</a:t>
            </a:r>
            <a:r>
              <a:rPr lang="de-DE" sz="1200" dirty="0" smtClean="0"/>
              <a:t>-du-sud</a:t>
            </a:r>
          </a:p>
          <a:p>
            <a:r>
              <a:rPr lang="de-DE" sz="1400" dirty="0" smtClean="0"/>
              <a:t>1 Referenzkrankenhaus pro Region für COVID-19</a:t>
            </a:r>
          </a:p>
          <a:p>
            <a:r>
              <a:rPr lang="de-DE" sz="1400" dirty="0" smtClean="0"/>
              <a:t>Regierung beschlagnahmt FFP2 Masken für Krankenhäuser (03.03.2020)</a:t>
            </a:r>
          </a:p>
          <a:p>
            <a:r>
              <a:rPr lang="de-DE" sz="1400" dirty="0" smtClean="0"/>
              <a:t>Starke Restriktionen für Besucher von Gesundheitseinrichtungen </a:t>
            </a:r>
            <a:endParaRPr lang="de-DE" sz="1400" dirty="0"/>
          </a:p>
          <a:p>
            <a:r>
              <a:rPr lang="de-DE" sz="1400" dirty="0" smtClean="0"/>
              <a:t>Schließung von Bildungseinrichtungen (von Krippe bis Gymnasium):</a:t>
            </a:r>
          </a:p>
          <a:p>
            <a:pPr lvl="1"/>
            <a:r>
              <a:rPr lang="de-DE" sz="1200" dirty="0" smtClean="0"/>
              <a:t>Haut-Rhein, Oise und </a:t>
            </a:r>
            <a:r>
              <a:rPr lang="de-DE" sz="1200" dirty="0" err="1" smtClean="0"/>
              <a:t>Corse</a:t>
            </a:r>
            <a:r>
              <a:rPr lang="de-DE" sz="1200" dirty="0" smtClean="0"/>
              <a:t>-du-Sud (</a:t>
            </a:r>
            <a:r>
              <a:rPr lang="de-DE" sz="1200" dirty="0" err="1" smtClean="0"/>
              <a:t>Ajaccio</a:t>
            </a:r>
            <a:r>
              <a:rPr lang="de-DE" sz="1200" dirty="0" smtClean="0"/>
              <a:t>) bis zum 22.03.</a:t>
            </a:r>
          </a:p>
          <a:p>
            <a:pPr lvl="1"/>
            <a:r>
              <a:rPr lang="de-DE" sz="1200" dirty="0" smtClean="0"/>
              <a:t>Betroffene Gemeinden in Morbihan und Haute-Savoie bis zum 15.03.</a:t>
            </a:r>
          </a:p>
          <a:p>
            <a:r>
              <a:rPr lang="de-DE" sz="1400" dirty="0" smtClean="0"/>
              <a:t>Haut-Rhein: Sportveranstaltungen finden ohne Zuschauer statt, Schließung der öfftl. Schwimmbäder</a:t>
            </a:r>
          </a:p>
          <a:p>
            <a:r>
              <a:rPr lang="de-DE" sz="1400" dirty="0" smtClean="0"/>
              <a:t>Oise: 9 Gemeinden unter „Quarantäne“ (Bewohner sollen bevorzugt zu Hause bleiben)</a:t>
            </a:r>
          </a:p>
          <a:p>
            <a:r>
              <a:rPr lang="de-DE" sz="1400" dirty="0"/>
              <a:t>Morbihan: Quarantäne für Rückkehrer aus Risikogebiete aufgehoben. Personen sollen sich selbst beobachten und ihre Bewegungen </a:t>
            </a:r>
            <a:r>
              <a:rPr lang="de-DE" sz="1400" dirty="0" smtClean="0"/>
              <a:t>einschränken</a:t>
            </a:r>
          </a:p>
          <a:p>
            <a:pPr marL="0" indent="0">
              <a:buNone/>
            </a:pPr>
            <a:endParaRPr lang="de-DE" sz="1400" dirty="0" smtClean="0"/>
          </a:p>
          <a:p>
            <a:pPr marL="0" indent="0">
              <a:buNone/>
            </a:pPr>
            <a:r>
              <a:rPr lang="de-DE" sz="1400" b="1" u="sng" dirty="0" smtClean="0"/>
              <a:t>Export von Fällen: </a:t>
            </a:r>
          </a:p>
          <a:p>
            <a:r>
              <a:rPr lang="de-DE" sz="1400" dirty="0" smtClean="0"/>
              <a:t>2 in Algerien (2 hatten Kontakt mit Franzosen, die später positiv getestet wurden), 1 in Burkina Faso, 1 in Belgien, 1 </a:t>
            </a:r>
            <a:r>
              <a:rPr lang="de-DE" sz="1400" dirty="0"/>
              <a:t>in Senegal</a:t>
            </a:r>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3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26742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2. Stadium der Epidemie seit dem 28.02.2020 </a:t>
            </a:r>
            <a:r>
              <a:rPr lang="de-DE" sz="1400" dirty="0"/>
              <a:t>(Eindämmung der Ausbreitung des Virus auf dem Territorium </a:t>
            </a:r>
            <a:r>
              <a:rPr lang="de-DE" sz="1400" dirty="0" smtClean="0"/>
              <a:t>)</a:t>
            </a:r>
          </a:p>
          <a:p>
            <a:r>
              <a:rPr lang="de-DE" sz="1400" dirty="0" smtClean="0"/>
              <a:t>Einsatz von Public </a:t>
            </a:r>
            <a:r>
              <a:rPr lang="de-DE" sz="1400" dirty="0" err="1" smtClean="0"/>
              <a:t>Health</a:t>
            </a:r>
            <a:r>
              <a:rPr lang="de-DE" sz="1400" dirty="0" smtClean="0"/>
              <a:t> Reservisten („la </a:t>
            </a:r>
            <a:r>
              <a:rPr lang="de-DE" sz="1400" dirty="0" err="1" smtClean="0"/>
              <a:t>réserve</a:t>
            </a:r>
            <a:r>
              <a:rPr lang="de-DE" sz="1400" dirty="0" smtClean="0"/>
              <a:t> </a:t>
            </a:r>
            <a:r>
              <a:rPr lang="de-DE" sz="1400" dirty="0" err="1" smtClean="0"/>
              <a:t>sanitaire</a:t>
            </a:r>
            <a:r>
              <a:rPr lang="de-DE" sz="1400" dirty="0" smtClean="0"/>
              <a:t>“)</a:t>
            </a:r>
          </a:p>
          <a:p>
            <a:r>
              <a:rPr lang="de-DE" sz="1400" b="1" dirty="0" smtClean="0"/>
              <a:t>Seit dem 09.03.2020 Verbot von Veranstaltungen mit &gt;1.000 Teilnehmern</a:t>
            </a:r>
          </a:p>
          <a:p>
            <a:pPr lvl="1"/>
            <a:r>
              <a:rPr lang="de-DE" sz="1200" b="1" dirty="0"/>
              <a:t>Verbot von </a:t>
            </a:r>
            <a:r>
              <a:rPr lang="de-DE" sz="1200" b="1" dirty="0" smtClean="0"/>
              <a:t>Versammlungen in geschlossenen Räumen </a:t>
            </a:r>
            <a:r>
              <a:rPr lang="de-DE" sz="1200" b="1" dirty="0"/>
              <a:t>&gt;50 </a:t>
            </a:r>
            <a:r>
              <a:rPr lang="de-DE" sz="1200" b="1" dirty="0" smtClean="0"/>
              <a:t>Teilnehmer in Oise, Haut-Rhein und </a:t>
            </a:r>
            <a:r>
              <a:rPr lang="de-DE" sz="1200" b="1" dirty="0" err="1" smtClean="0"/>
              <a:t>Corse</a:t>
            </a:r>
            <a:r>
              <a:rPr lang="de-DE" sz="1200" b="1" dirty="0" smtClean="0"/>
              <a:t>-du-sud</a:t>
            </a:r>
          </a:p>
          <a:p>
            <a:r>
              <a:rPr lang="de-DE" sz="1400" dirty="0" smtClean="0"/>
              <a:t>1 Referenzkrankenhaus pro Region für COVID-19</a:t>
            </a:r>
          </a:p>
          <a:p>
            <a:r>
              <a:rPr lang="de-DE" sz="1400" dirty="0" smtClean="0"/>
              <a:t>Regierung beschlagnahmt FFP2 Masken für Krankenhäuser (03.03.2020)</a:t>
            </a:r>
          </a:p>
          <a:p>
            <a:r>
              <a:rPr lang="de-DE" sz="1400" dirty="0" smtClean="0"/>
              <a:t>Starke Restriktionen für Besucher von Gesundheitseinrichtungen </a:t>
            </a:r>
            <a:endParaRPr lang="de-DE" sz="1400" dirty="0"/>
          </a:p>
          <a:p>
            <a:r>
              <a:rPr lang="de-DE" sz="1400" b="1" dirty="0" smtClean="0"/>
              <a:t>Schließung von Bildungseinrichtungen (von Krippe bis Gymnasium):</a:t>
            </a:r>
          </a:p>
          <a:p>
            <a:pPr lvl="1"/>
            <a:r>
              <a:rPr lang="de-DE" sz="1200" b="1" dirty="0" smtClean="0"/>
              <a:t>Haut-Rhein, Oise und </a:t>
            </a:r>
            <a:r>
              <a:rPr lang="de-DE" sz="1200" b="1" dirty="0" err="1" smtClean="0"/>
              <a:t>Corse</a:t>
            </a:r>
            <a:r>
              <a:rPr lang="de-DE" sz="1200" b="1" dirty="0" smtClean="0"/>
              <a:t>-du-Sud (</a:t>
            </a:r>
            <a:r>
              <a:rPr lang="de-DE" sz="1200" b="1" dirty="0" err="1" smtClean="0"/>
              <a:t>Ajaccio</a:t>
            </a:r>
            <a:r>
              <a:rPr lang="de-DE" sz="1200" b="1" dirty="0" smtClean="0"/>
              <a:t>) bis zum 22.03.</a:t>
            </a:r>
          </a:p>
          <a:p>
            <a:pPr lvl="1"/>
            <a:r>
              <a:rPr lang="de-DE" sz="1200" b="1" dirty="0" smtClean="0"/>
              <a:t>Betroffene Gemeinden in Morbihan und Haute-Savoie bis zum 15.03.</a:t>
            </a:r>
          </a:p>
          <a:p>
            <a:r>
              <a:rPr lang="de-DE" sz="1400" b="1" dirty="0" smtClean="0"/>
              <a:t>Haut-Rhein: Sportveranstaltungen finden ohne Zuschauer statt, Schließung der öfftl. Schwimmbäder</a:t>
            </a:r>
          </a:p>
          <a:p>
            <a:r>
              <a:rPr lang="de-DE" sz="1400" b="1" dirty="0" smtClean="0"/>
              <a:t>Oise: 9 Gemeinden unter „Quarantäne“ </a:t>
            </a:r>
            <a:r>
              <a:rPr lang="de-DE" sz="1400" dirty="0" smtClean="0"/>
              <a:t>(Bewohner sollen bevorzugt zu Hause bleiben)</a:t>
            </a:r>
          </a:p>
          <a:p>
            <a:r>
              <a:rPr lang="de-DE" sz="1400" b="1" dirty="0"/>
              <a:t>Morbihan: Quarantäne für Rückkehrer aus Risikogebiete aufgehoben. Personen sollen sich selbst beobachten und ihre Bewegungen </a:t>
            </a:r>
            <a:r>
              <a:rPr lang="de-DE" sz="1400" b="1" dirty="0" smtClean="0"/>
              <a:t>einschränken</a:t>
            </a:r>
          </a:p>
          <a:p>
            <a:pPr marL="0" indent="0">
              <a:buNone/>
            </a:pPr>
            <a:endParaRPr lang="de-DE" sz="1400" dirty="0" smtClean="0"/>
          </a:p>
          <a:p>
            <a:pPr marL="0" indent="0">
              <a:buNone/>
            </a:pPr>
            <a:r>
              <a:rPr lang="de-DE" sz="1400" b="1" u="sng" dirty="0" smtClean="0"/>
              <a:t>Export von Fällen: </a:t>
            </a:r>
          </a:p>
          <a:p>
            <a:r>
              <a:rPr lang="de-DE" sz="1400" dirty="0" smtClean="0"/>
              <a:t>2 in Algerien (2 hatten Kontakt mit Franzosen, die später positiv getestet wurden), 1 in Burkina Faso, 1 in Belgien, 1 </a:t>
            </a:r>
            <a:r>
              <a:rPr lang="de-DE" sz="1400" dirty="0"/>
              <a:t>in Senegal</a:t>
            </a:r>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1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93484"/>
            <a:ext cx="6814145" cy="379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Spanien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51520" y="1124744"/>
            <a:ext cx="8712968" cy="918200"/>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2000" b="1" dirty="0" smtClean="0">
                <a:solidFill>
                  <a:prstClr val="black"/>
                </a:solidFill>
              </a:rPr>
              <a:t>1.695 (+464); 36 </a:t>
            </a:r>
            <a:r>
              <a:rPr lang="de-DE" sz="2000" b="1" dirty="0">
                <a:solidFill>
                  <a:prstClr val="black"/>
                </a:solidFill>
              </a:rPr>
              <a:t>Todesfälle </a:t>
            </a:r>
            <a:r>
              <a:rPr lang="de-DE" sz="2000" b="1" dirty="0" smtClean="0">
                <a:solidFill>
                  <a:prstClr val="black"/>
                </a:solidFill>
              </a:rPr>
              <a:t>(+6); </a:t>
            </a:r>
            <a:r>
              <a:rPr lang="de-DE" sz="2000" b="1" dirty="0">
                <a:solidFill>
                  <a:prstClr val="black"/>
                </a:solidFill>
              </a:rPr>
              <a:t>Fall-Verstorbenen-Anteil</a:t>
            </a:r>
            <a:r>
              <a:rPr lang="de-DE" sz="2000" b="1" dirty="0" smtClean="0">
                <a:solidFill>
                  <a:prstClr val="black"/>
                </a:solidFill>
              </a:rPr>
              <a:t> 2,1%</a:t>
            </a:r>
            <a:r>
              <a:rPr lang="de-DE" sz="2000" b="1" dirty="0" smtClean="0">
                <a:solidFill>
                  <a:srgbClr val="FF0000"/>
                </a:solidFill>
              </a:rPr>
              <a:t> </a:t>
            </a:r>
            <a:r>
              <a:rPr lang="de-DE" sz="1400" dirty="0">
                <a:solidFill>
                  <a:prstClr val="black"/>
                </a:solidFill>
              </a:rPr>
              <a:t>(BNO News: Stand </a:t>
            </a:r>
            <a:r>
              <a:rPr lang="de-DE" sz="1400" dirty="0" smtClean="0">
                <a:solidFill>
                  <a:prstClr val="black"/>
                </a:solidFill>
              </a:rPr>
              <a:t>11.03., 0700)</a:t>
            </a:r>
          </a:p>
          <a:p>
            <a:pPr marL="800100" lvl="1" indent="-342900">
              <a:spcAft>
                <a:spcPts val="200"/>
              </a:spcAft>
              <a:buFont typeface="Symbol" panose="05050102010706020507" pitchFamily="18" charset="2"/>
              <a:buChar char="-"/>
            </a:pPr>
            <a:r>
              <a:rPr lang="de-DE" dirty="0" smtClean="0">
                <a:solidFill>
                  <a:prstClr val="black"/>
                </a:solidFill>
              </a:rPr>
              <a:t>WHO Transmissionsklassifizierung : „</a:t>
            </a:r>
            <a:r>
              <a:rPr lang="de-DE" dirty="0" err="1" smtClean="0">
                <a:solidFill>
                  <a:prstClr val="black"/>
                </a:solidFill>
              </a:rPr>
              <a:t>local</a:t>
            </a:r>
            <a:r>
              <a:rPr lang="de-DE" dirty="0" smtClean="0">
                <a:solidFill>
                  <a:prstClr val="black"/>
                </a:solidFill>
              </a:rPr>
              <a:t> </a:t>
            </a:r>
            <a:r>
              <a:rPr lang="de-DE" dirty="0" err="1" smtClean="0">
                <a:solidFill>
                  <a:prstClr val="black"/>
                </a:solidFill>
              </a:rPr>
              <a:t>transmission</a:t>
            </a:r>
            <a:r>
              <a:rPr lang="de-DE" dirty="0" smtClean="0">
                <a:solidFill>
                  <a:prstClr val="black"/>
                </a:solidFill>
              </a:rPr>
              <a:t>“</a:t>
            </a:r>
            <a:endParaRPr lang="de-DE" sz="2000" dirty="0" smtClean="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609508"/>
            <a:ext cx="5467933" cy="196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283968" y="6176337"/>
            <a:ext cx="1296144" cy="276999"/>
          </a:xfrm>
          <a:prstGeom prst="rect">
            <a:avLst/>
          </a:prstGeom>
          <a:noFill/>
        </p:spPr>
        <p:txBody>
          <a:bodyPr wrap="square" rtlCol="0">
            <a:spAutoFit/>
          </a:bodyPr>
          <a:lstStyle/>
          <a:p>
            <a:r>
              <a:rPr lang="de-DE" sz="1200" dirty="0" smtClean="0">
                <a:solidFill>
                  <a:prstClr val="black"/>
                </a:solidFill>
              </a:rPr>
              <a:t>Symptombeginn</a:t>
            </a:r>
            <a:endParaRPr lang="de-DE" sz="1200" dirty="0">
              <a:solidFill>
                <a:prstClr val="black"/>
              </a:solidFill>
            </a:endParaRPr>
          </a:p>
        </p:txBody>
      </p:sp>
      <p:sp>
        <p:nvSpPr>
          <p:cNvPr id="10" name="Textfeld 9"/>
          <p:cNvSpPr txBox="1"/>
          <p:nvPr/>
        </p:nvSpPr>
        <p:spPr>
          <a:xfrm>
            <a:off x="2555776" y="6171388"/>
            <a:ext cx="1462856" cy="276999"/>
          </a:xfrm>
          <a:prstGeom prst="rect">
            <a:avLst/>
          </a:prstGeom>
          <a:noFill/>
        </p:spPr>
        <p:txBody>
          <a:bodyPr wrap="square" rtlCol="0">
            <a:spAutoFit/>
          </a:bodyPr>
          <a:lstStyle/>
          <a:p>
            <a:r>
              <a:rPr lang="de-DE" sz="1200" dirty="0" smtClean="0">
                <a:solidFill>
                  <a:prstClr val="black"/>
                </a:solidFill>
              </a:rPr>
              <a:t>Datum der Diagnose</a:t>
            </a:r>
            <a:endParaRPr lang="de-DE" sz="1200" dirty="0">
              <a:solidFill>
                <a:prstClr val="black"/>
              </a:solidFill>
            </a:endParaRPr>
          </a:p>
        </p:txBody>
      </p:sp>
      <p:sp>
        <p:nvSpPr>
          <p:cNvPr id="12" name="Rechteck 11"/>
          <p:cNvSpPr/>
          <p:nvPr/>
        </p:nvSpPr>
        <p:spPr>
          <a:xfrm>
            <a:off x="35496" y="6241941"/>
            <a:ext cx="7920880" cy="707886"/>
          </a:xfrm>
          <a:prstGeom prst="rect">
            <a:avLst/>
          </a:prstGeom>
        </p:spPr>
        <p:txBody>
          <a:bodyPr wrap="square">
            <a:spAutoFit/>
          </a:bodyPr>
          <a:lstStyle/>
          <a:p>
            <a:r>
              <a:rPr lang="de-DE" sz="800" dirty="0" smtClean="0">
                <a:solidFill>
                  <a:prstClr val="black"/>
                </a:solidFill>
              </a:rPr>
              <a:t>Quellen: </a:t>
            </a:r>
          </a:p>
          <a:p>
            <a:r>
              <a:rPr lang="de-DE" sz="800" dirty="0" err="1" smtClean="0">
                <a:solidFill>
                  <a:prstClr val="black"/>
                </a:solidFill>
              </a:rPr>
              <a:t>MoH</a:t>
            </a:r>
            <a:r>
              <a:rPr lang="de-DE" sz="800" dirty="0" smtClean="0">
                <a:solidFill>
                  <a:prstClr val="black"/>
                </a:solidFill>
              </a:rPr>
              <a:t>: </a:t>
            </a:r>
            <a:r>
              <a:rPr lang="de-DE" sz="800" dirty="0" smtClean="0">
                <a:solidFill>
                  <a:prstClr val="black"/>
                </a:solidFill>
                <a:hlinkClick r:id="rId5"/>
              </a:rPr>
              <a:t>https</a:t>
            </a:r>
            <a:r>
              <a:rPr lang="de-DE" sz="800" dirty="0">
                <a:solidFill>
                  <a:prstClr val="black"/>
                </a:solidFill>
                <a:hlinkClick r:id="rId5"/>
              </a:rPr>
              <a:t>://</a:t>
            </a:r>
            <a:r>
              <a:rPr lang="de-DE" sz="800" dirty="0" smtClean="0">
                <a:solidFill>
                  <a:prstClr val="black"/>
                </a:solidFill>
                <a:hlinkClick r:id="rId5"/>
              </a:rPr>
              <a:t>www.mscbs.gob.es/profesionales/saludPublica/ccayes/alertasActual/nCov-China/documentos/Actualizacion_40_COVID-19.pdf</a:t>
            </a:r>
            <a:endParaRPr lang="de-DE" sz="800" dirty="0" smtClean="0">
              <a:solidFill>
                <a:prstClr val="black"/>
              </a:solidFill>
            </a:endParaRPr>
          </a:p>
          <a:p>
            <a:r>
              <a:rPr lang="de-DE" sz="800" dirty="0">
                <a:solidFill>
                  <a:prstClr val="black"/>
                </a:solidFill>
              </a:rPr>
              <a:t>Spain Wiki: </a:t>
            </a:r>
            <a:r>
              <a:rPr lang="de-DE" sz="800" dirty="0">
                <a:solidFill>
                  <a:prstClr val="black"/>
                </a:solidFill>
                <a:hlinkClick r:id="rId6"/>
              </a:rPr>
              <a:t>https://</a:t>
            </a:r>
            <a:r>
              <a:rPr lang="de-DE" sz="800" dirty="0" smtClean="0">
                <a:solidFill>
                  <a:prstClr val="black"/>
                </a:solidFill>
                <a:hlinkClick r:id="rId6"/>
              </a:rPr>
              <a:t>en.wikipedia.org/wiki/2020_coronavirus_outbreak_in_Spain</a:t>
            </a:r>
            <a:endParaRPr lang="de-DE" sz="800" dirty="0" smtClean="0">
              <a:solidFill>
                <a:prstClr val="black"/>
              </a:solidFill>
            </a:endParaRPr>
          </a:p>
          <a:p>
            <a:r>
              <a:rPr lang="de-DE" sz="800" dirty="0">
                <a:solidFill>
                  <a:prstClr val="black"/>
                </a:solidFill>
              </a:rPr>
              <a:t>WHO Situation Report: </a:t>
            </a:r>
            <a:r>
              <a:rPr lang="de-DE" sz="800" dirty="0">
                <a:solidFill>
                  <a:prstClr val="black"/>
                </a:solidFill>
                <a:hlinkClick r:id="rId7"/>
              </a:rPr>
              <a:t>https://</a:t>
            </a:r>
            <a:r>
              <a:rPr lang="de-DE" sz="800" dirty="0" smtClean="0">
                <a:solidFill>
                  <a:prstClr val="black"/>
                </a:solidFill>
                <a:hlinkClick r:id="rId7"/>
              </a:rPr>
              <a:t>www.who.int/docs/default-source/coronaviruse/situation-reports/20200310-sitrep-50-covid-19.pdf?sfvrsn=55e904fb_2</a:t>
            </a:r>
            <a:endParaRPr lang="de-DE" sz="800" dirty="0" smtClean="0">
              <a:solidFill>
                <a:prstClr val="black"/>
              </a:solidFill>
            </a:endParaRPr>
          </a:p>
          <a:p>
            <a:endParaRPr lang="de-DE" sz="800" dirty="0">
              <a:solidFill>
                <a:prstClr val="black"/>
              </a:solidFill>
            </a:endParaRPr>
          </a:p>
        </p:txBody>
      </p:sp>
    </p:spTree>
    <p:extLst>
      <p:ext uri="{BB962C8B-B14F-4D97-AF65-F5344CB8AC3E}">
        <p14:creationId xmlns:p14="http://schemas.microsoft.com/office/powerpoint/2010/main" val="12455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Spanien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476308" y="1124744"/>
            <a:ext cx="8198246" cy="400110"/>
          </a:xfrm>
          <a:prstGeom prst="rect">
            <a:avLst/>
          </a:prstGeom>
          <a:noFill/>
        </p:spPr>
        <p:txBody>
          <a:bodyPr wrap="square" rtlCol="0">
            <a:spAutoFit/>
          </a:bodyPr>
          <a:lstStyle/>
          <a:p>
            <a:pPr>
              <a:spcAft>
                <a:spcPts val="200"/>
              </a:spcAft>
            </a:pPr>
            <a:r>
              <a:rPr lang="de-DE" sz="2000" b="1" dirty="0" smtClean="0">
                <a:solidFill>
                  <a:prstClr val="black"/>
                </a:solidFill>
              </a:rPr>
              <a:t>Regionale Verteilung</a:t>
            </a:r>
            <a:endParaRPr lang="de-DE" sz="2000" dirty="0" smtClean="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798"/>
            <a:ext cx="5575992" cy="44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851920" y="1423809"/>
            <a:ext cx="1152128" cy="276999"/>
          </a:xfrm>
          <a:prstGeom prst="rect">
            <a:avLst/>
          </a:prstGeom>
          <a:noFill/>
        </p:spPr>
        <p:txBody>
          <a:bodyPr wrap="square" rtlCol="0">
            <a:spAutoFit/>
          </a:bodyPr>
          <a:lstStyle/>
          <a:p>
            <a:r>
              <a:rPr lang="de-DE" sz="1200" dirty="0" smtClean="0">
                <a:solidFill>
                  <a:prstClr val="black"/>
                </a:solidFill>
              </a:rPr>
              <a:t>Intensivstation</a:t>
            </a:r>
            <a:endParaRPr lang="de-DE" sz="1200" dirty="0">
              <a:solidFill>
                <a:prstClr val="black"/>
              </a:solidFill>
            </a:endParaRPr>
          </a:p>
        </p:txBody>
      </p:sp>
      <p:sp>
        <p:nvSpPr>
          <p:cNvPr id="9" name="Textfeld 8"/>
          <p:cNvSpPr txBox="1"/>
          <p:nvPr/>
        </p:nvSpPr>
        <p:spPr>
          <a:xfrm>
            <a:off x="5004048" y="1423809"/>
            <a:ext cx="864096" cy="276999"/>
          </a:xfrm>
          <a:prstGeom prst="rect">
            <a:avLst/>
          </a:prstGeom>
          <a:noFill/>
        </p:spPr>
        <p:txBody>
          <a:bodyPr wrap="square" rtlCol="0">
            <a:spAutoFit/>
          </a:bodyPr>
          <a:lstStyle/>
          <a:p>
            <a:r>
              <a:rPr lang="de-DE" sz="1200" dirty="0" smtClean="0">
                <a:solidFill>
                  <a:prstClr val="black"/>
                </a:solidFill>
              </a:rPr>
              <a:t>Verstorben</a:t>
            </a:r>
            <a:endParaRPr lang="de-DE" sz="1200" dirty="0">
              <a:solidFill>
                <a:prstClr val="black"/>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838351"/>
            <a:ext cx="2921020" cy="181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674" y="3717032"/>
            <a:ext cx="1165880" cy="86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35496" y="6241941"/>
            <a:ext cx="7920880" cy="553998"/>
          </a:xfrm>
          <a:prstGeom prst="rect">
            <a:avLst/>
          </a:prstGeom>
        </p:spPr>
        <p:txBody>
          <a:bodyPr wrap="square">
            <a:spAutoFit/>
          </a:bodyPr>
          <a:lstStyle/>
          <a:p>
            <a:r>
              <a:rPr lang="de-DE" sz="1000" dirty="0" smtClean="0">
                <a:solidFill>
                  <a:prstClr val="black"/>
                </a:solidFill>
              </a:rPr>
              <a:t>Quellen: </a:t>
            </a:r>
          </a:p>
          <a:p>
            <a:r>
              <a:rPr lang="de-DE" sz="1000" dirty="0" err="1" smtClean="0">
                <a:solidFill>
                  <a:prstClr val="black"/>
                </a:solidFill>
              </a:rPr>
              <a:t>MoH</a:t>
            </a:r>
            <a:r>
              <a:rPr lang="de-DE" sz="1000" dirty="0" smtClean="0">
                <a:solidFill>
                  <a:prstClr val="black"/>
                </a:solidFill>
              </a:rPr>
              <a:t>: </a:t>
            </a:r>
            <a:r>
              <a:rPr lang="de-DE" sz="1000" dirty="0" smtClean="0">
                <a:solidFill>
                  <a:prstClr val="black"/>
                </a:solidFill>
                <a:hlinkClick r:id="rId6"/>
              </a:rPr>
              <a:t>https</a:t>
            </a:r>
            <a:r>
              <a:rPr lang="de-DE" sz="1000" dirty="0">
                <a:solidFill>
                  <a:prstClr val="black"/>
                </a:solidFill>
                <a:hlinkClick r:id="rId6"/>
              </a:rPr>
              <a:t>://</a:t>
            </a:r>
            <a:r>
              <a:rPr lang="de-DE" sz="1000" dirty="0" smtClean="0">
                <a:solidFill>
                  <a:prstClr val="black"/>
                </a:solidFill>
                <a:hlinkClick r:id="rId6"/>
              </a:rPr>
              <a:t>www.mscbs.gob.es/profesionales/saludPublica/ccayes/alertasActual/nCov-China/documentos/Actualizacion_40_COVID-19.pdf</a:t>
            </a:r>
            <a:endParaRPr lang="de-DE" sz="1000" dirty="0" smtClean="0">
              <a:solidFill>
                <a:prstClr val="black"/>
              </a:solidFill>
            </a:endParaRPr>
          </a:p>
          <a:p>
            <a:r>
              <a:rPr lang="de-DE" sz="1000" dirty="0">
                <a:solidFill>
                  <a:prstClr val="black"/>
                </a:solidFill>
              </a:rPr>
              <a:t>Spain Wiki: </a:t>
            </a:r>
            <a:r>
              <a:rPr lang="de-DE" sz="1000" dirty="0">
                <a:solidFill>
                  <a:prstClr val="black"/>
                </a:solidFill>
                <a:hlinkClick r:id="rId7"/>
              </a:rPr>
              <a:t>https://</a:t>
            </a:r>
            <a:r>
              <a:rPr lang="de-DE" sz="1000" dirty="0" smtClean="0">
                <a:solidFill>
                  <a:prstClr val="black"/>
                </a:solidFill>
                <a:hlinkClick r:id="rId7"/>
              </a:rPr>
              <a:t>en.wikipedia.org/wiki/2020_coronavirus_outbreak_in_Spain</a:t>
            </a:r>
            <a:endParaRPr lang="de-DE" sz="1000" dirty="0">
              <a:solidFill>
                <a:prstClr val="black"/>
              </a:solidFill>
            </a:endParaRPr>
          </a:p>
        </p:txBody>
      </p:sp>
      <p:sp>
        <p:nvSpPr>
          <p:cNvPr id="6" name="Textfeld 5"/>
          <p:cNvSpPr txBox="1"/>
          <p:nvPr/>
        </p:nvSpPr>
        <p:spPr>
          <a:xfrm>
            <a:off x="5796136" y="5700832"/>
            <a:ext cx="1584176" cy="369332"/>
          </a:xfrm>
          <a:prstGeom prst="rect">
            <a:avLst/>
          </a:prstGeom>
          <a:noFill/>
        </p:spPr>
        <p:txBody>
          <a:bodyPr wrap="square" rtlCol="0">
            <a:spAutoFit/>
          </a:bodyPr>
          <a:lstStyle/>
          <a:p>
            <a:r>
              <a:rPr lang="de-DE" dirty="0" smtClean="0">
                <a:solidFill>
                  <a:prstClr val="black"/>
                </a:solidFill>
              </a:rPr>
              <a:t>Stand 10.03.</a:t>
            </a:r>
            <a:endParaRPr lang="de-DE" dirty="0">
              <a:solidFill>
                <a:prstClr val="black"/>
              </a:solidFill>
            </a:endParaRPr>
          </a:p>
        </p:txBody>
      </p:sp>
      <p:sp>
        <p:nvSpPr>
          <p:cNvPr id="15" name="Textfeld 14"/>
          <p:cNvSpPr txBox="1"/>
          <p:nvPr/>
        </p:nvSpPr>
        <p:spPr>
          <a:xfrm>
            <a:off x="2627784" y="1423809"/>
            <a:ext cx="1152128" cy="276999"/>
          </a:xfrm>
          <a:prstGeom prst="rect">
            <a:avLst/>
          </a:prstGeom>
          <a:noFill/>
        </p:spPr>
        <p:txBody>
          <a:bodyPr wrap="square" rtlCol="0">
            <a:spAutoFit/>
          </a:bodyPr>
          <a:lstStyle/>
          <a:p>
            <a:r>
              <a:rPr lang="de-DE" sz="1200" dirty="0" smtClean="0">
                <a:solidFill>
                  <a:prstClr val="black"/>
                </a:solidFill>
              </a:rPr>
              <a:t>Inzidenz</a:t>
            </a:r>
            <a:endParaRPr lang="de-DE" sz="1200" dirty="0">
              <a:solidFill>
                <a:prstClr val="black"/>
              </a:solidFill>
            </a:endParaRPr>
          </a:p>
        </p:txBody>
      </p:sp>
      <p:sp>
        <p:nvSpPr>
          <p:cNvPr id="16" name="Textfeld 15"/>
          <p:cNvSpPr txBox="1"/>
          <p:nvPr/>
        </p:nvSpPr>
        <p:spPr>
          <a:xfrm>
            <a:off x="1628056" y="1423809"/>
            <a:ext cx="1152128" cy="276999"/>
          </a:xfrm>
          <a:prstGeom prst="rect">
            <a:avLst/>
          </a:prstGeom>
          <a:noFill/>
        </p:spPr>
        <p:txBody>
          <a:bodyPr wrap="square" rtlCol="0">
            <a:spAutoFit/>
          </a:bodyPr>
          <a:lstStyle/>
          <a:p>
            <a:r>
              <a:rPr lang="de-DE" sz="1200" dirty="0" smtClean="0">
                <a:solidFill>
                  <a:prstClr val="black"/>
                </a:solidFill>
              </a:rPr>
              <a:t>Fälle gesamt</a:t>
            </a:r>
            <a:endParaRPr lang="de-DE" sz="1200" dirty="0">
              <a:solidFill>
                <a:prstClr val="black"/>
              </a:solidFill>
            </a:endParaRPr>
          </a:p>
        </p:txBody>
      </p:sp>
    </p:spTree>
    <p:extLst>
      <p:ext uri="{BB962C8B-B14F-4D97-AF65-F5344CB8AC3E}">
        <p14:creationId xmlns:p14="http://schemas.microsoft.com/office/powerpoint/2010/main" val="2825422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23396" y="5794502"/>
            <a:ext cx="8267459" cy="1061829"/>
          </a:xfrm>
          <a:prstGeom prst="rect">
            <a:avLst/>
          </a:prstGeom>
          <a:noFill/>
        </p:spPr>
        <p:txBody>
          <a:bodyPr wrap="square" rtlCol="0">
            <a:spAutoFit/>
          </a:bodyPr>
          <a:lstStyle/>
          <a:p>
            <a:r>
              <a:rPr lang="de-DE" sz="900" dirty="0" smtClean="0">
                <a:solidFill>
                  <a:prstClr val="black"/>
                </a:solidFill>
              </a:rPr>
              <a:t>Quellen: </a:t>
            </a:r>
          </a:p>
          <a:p>
            <a:r>
              <a:rPr lang="de-DE" sz="900" dirty="0" err="1" smtClean="0">
                <a:solidFill>
                  <a:prstClr val="black"/>
                </a:solidFill>
              </a:rPr>
              <a:t>Communida</a:t>
            </a:r>
            <a:r>
              <a:rPr lang="de-DE" sz="900" dirty="0" smtClean="0">
                <a:solidFill>
                  <a:prstClr val="black"/>
                </a:solidFill>
              </a:rPr>
              <a:t> </a:t>
            </a:r>
            <a:r>
              <a:rPr lang="de-DE" sz="900" dirty="0">
                <a:solidFill>
                  <a:prstClr val="black"/>
                </a:solidFill>
              </a:rPr>
              <a:t>de Madrid: </a:t>
            </a:r>
            <a:r>
              <a:rPr lang="de-DE" sz="900" dirty="0">
                <a:solidFill>
                  <a:prstClr val="black"/>
                </a:solidFill>
                <a:hlinkClick r:id="rId3"/>
              </a:rPr>
              <a:t>https://</a:t>
            </a:r>
            <a:r>
              <a:rPr lang="de-DE" sz="900" dirty="0" smtClean="0">
                <a:solidFill>
                  <a:prstClr val="black"/>
                </a:solidFill>
                <a:hlinkClick r:id="rId3"/>
              </a:rPr>
              <a:t>www.comunidad.madrid/noticias/2020/03/09/comunidad-madrid-aprueba-medidas-extraordinarias-coronavirus</a:t>
            </a:r>
            <a:endParaRPr lang="de-DE" sz="900" dirty="0" smtClean="0">
              <a:solidFill>
                <a:prstClr val="black"/>
              </a:solidFill>
            </a:endParaRPr>
          </a:p>
          <a:p>
            <a:r>
              <a:rPr lang="de-DE" sz="900" dirty="0">
                <a:solidFill>
                  <a:prstClr val="black"/>
                </a:solidFill>
              </a:rPr>
              <a:t>El </a:t>
            </a:r>
            <a:r>
              <a:rPr lang="de-DE" sz="900" dirty="0" err="1">
                <a:solidFill>
                  <a:prstClr val="black"/>
                </a:solidFill>
              </a:rPr>
              <a:t>Independiente</a:t>
            </a:r>
            <a:r>
              <a:rPr lang="de-DE" sz="900" dirty="0">
                <a:solidFill>
                  <a:prstClr val="black"/>
                </a:solidFill>
              </a:rPr>
              <a:t>: </a:t>
            </a:r>
            <a:r>
              <a:rPr lang="de-DE" sz="900" dirty="0">
                <a:solidFill>
                  <a:prstClr val="black"/>
                </a:solidFill>
                <a:hlinkClick r:id="rId4"/>
              </a:rPr>
              <a:t>https://www.elindependiente.com/politica/2020/03/09/el-gobierno-vasco-cierra-todos-los-colegios-universidades-y-guarderias-de-vitoria-durante-dos-semanas</a:t>
            </a:r>
            <a:r>
              <a:rPr lang="de-DE" sz="900" dirty="0" smtClean="0">
                <a:solidFill>
                  <a:prstClr val="black"/>
                </a:solidFill>
                <a:hlinkClick r:id="rId4"/>
              </a:rPr>
              <a:t>/</a:t>
            </a:r>
            <a:endParaRPr lang="de-DE" sz="900" dirty="0" smtClean="0">
              <a:solidFill>
                <a:prstClr val="black"/>
              </a:solidFill>
            </a:endParaRPr>
          </a:p>
          <a:p>
            <a:r>
              <a:rPr lang="de-DE" sz="900" dirty="0" smtClean="0">
                <a:solidFill>
                  <a:prstClr val="black"/>
                </a:solidFill>
              </a:rPr>
              <a:t>DPA</a:t>
            </a:r>
            <a:r>
              <a:rPr lang="de-DE" sz="900" dirty="0">
                <a:solidFill>
                  <a:prstClr val="black"/>
                </a:solidFill>
              </a:rPr>
              <a:t>: </a:t>
            </a:r>
            <a:r>
              <a:rPr lang="de-DE" sz="900" dirty="0">
                <a:solidFill>
                  <a:prstClr val="black"/>
                </a:solidFill>
                <a:hlinkClick r:id="rId5"/>
              </a:rPr>
              <a:t>https://</a:t>
            </a:r>
            <a:r>
              <a:rPr lang="de-DE" sz="900" dirty="0" smtClean="0">
                <a:solidFill>
                  <a:prstClr val="black"/>
                </a:solidFill>
                <a:hlinkClick r:id="rId5"/>
              </a:rPr>
              <a:t>www.handelsblatt.com/dpa/wirtschaft-handel-und-finanzen-virus-spanien-verbietet-alle-italien-fluege-und-schliesst-das-parlament/25629514.html?ticket=ST-6922179-vbys4gjTWaOeGuSgjsth-ap1</a:t>
            </a:r>
            <a:endParaRPr lang="de-DE" sz="900" dirty="0" smtClean="0">
              <a:solidFill>
                <a:prstClr val="black"/>
              </a:solidFill>
            </a:endParaRPr>
          </a:p>
          <a:p>
            <a:r>
              <a:rPr lang="de-DE" sz="900" dirty="0" err="1" smtClean="0">
                <a:solidFill>
                  <a:prstClr val="black"/>
                </a:solidFill>
              </a:rPr>
              <a:t>MoH</a:t>
            </a:r>
            <a:r>
              <a:rPr lang="de-DE" sz="900" dirty="0" smtClean="0">
                <a:solidFill>
                  <a:prstClr val="black"/>
                </a:solidFill>
              </a:rPr>
              <a:t>:  </a:t>
            </a:r>
            <a:r>
              <a:rPr lang="de-DE" sz="900" dirty="0">
                <a:solidFill>
                  <a:srgbClr val="FF0000"/>
                </a:solidFill>
                <a:hlinkClick r:id="rId6"/>
              </a:rPr>
              <a:t>https://</a:t>
            </a:r>
            <a:r>
              <a:rPr lang="de-DE" sz="900" dirty="0" smtClean="0">
                <a:solidFill>
                  <a:srgbClr val="FF0000"/>
                </a:solidFill>
                <a:hlinkClick r:id="rId6"/>
              </a:rPr>
              <a:t>www.mscbs.gob.es/gabinete/notasPrensa.do?metodo=detalle&amp;id=4807</a:t>
            </a:r>
            <a:endParaRPr lang="de-DE" sz="900" dirty="0" smtClean="0">
              <a:solidFill>
                <a:prstClr val="black"/>
              </a:solidFill>
            </a:endParaRPr>
          </a:p>
        </p:txBody>
      </p:sp>
      <p:sp>
        <p:nvSpPr>
          <p:cNvPr id="7" name="Inhaltsplatzhalter 2"/>
          <p:cNvSpPr>
            <a:spLocks noGrp="1"/>
          </p:cNvSpPr>
          <p:nvPr>
            <p:ph idx="4294967295"/>
          </p:nvPr>
        </p:nvSpPr>
        <p:spPr>
          <a:xfrm>
            <a:off x="395536" y="1124744"/>
            <a:ext cx="8280919" cy="4680520"/>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spcAft>
                <a:spcPts val="200"/>
              </a:spcAft>
              <a:buClrTx/>
              <a:buFont typeface="Arial" panose="020B0604020202020204" pitchFamily="34" charset="0"/>
              <a:buChar char="•"/>
            </a:pPr>
            <a:r>
              <a:rPr lang="de-DE" sz="1800" dirty="0" smtClean="0"/>
              <a:t>Alle direkte Flüge von und nach Italien sind verboten (vom 11.03 bis 25.03), </a:t>
            </a:r>
            <a:r>
              <a:rPr lang="de-DE" sz="1800" dirty="0" smtClean="0">
                <a:solidFill>
                  <a:srgbClr val="FF0000"/>
                </a:solidFill>
              </a:rPr>
              <a:t>ausgenommen </a:t>
            </a:r>
            <a:r>
              <a:rPr lang="de-DE" sz="1800" dirty="0">
                <a:solidFill>
                  <a:srgbClr val="FF0000"/>
                </a:solidFill>
              </a:rPr>
              <a:t>Fracht-/humanitäre/medizinische Transportflüge</a:t>
            </a:r>
          </a:p>
          <a:p>
            <a:pPr>
              <a:spcBef>
                <a:spcPts val="0"/>
              </a:spcBef>
              <a:spcAft>
                <a:spcPts val="200"/>
              </a:spcAft>
              <a:buClrTx/>
              <a:buFont typeface="Arial" panose="020B0604020202020204" pitchFamily="34" charset="0"/>
              <a:buChar char="•"/>
            </a:pPr>
            <a:r>
              <a:rPr lang="de-DE" sz="1800" dirty="0" smtClean="0"/>
              <a:t>Alle Tagungen des Parlaments sind für eine Woche ausgesetzt</a:t>
            </a:r>
          </a:p>
          <a:p>
            <a:pPr>
              <a:spcBef>
                <a:spcPts val="0"/>
              </a:spcBef>
              <a:spcAft>
                <a:spcPts val="200"/>
              </a:spcAft>
              <a:buClrTx/>
              <a:buFont typeface="Arial" panose="020B0604020202020204" pitchFamily="34" charset="0"/>
              <a:buChar char="•"/>
            </a:pPr>
            <a:r>
              <a:rPr lang="de-DE" sz="1800" dirty="0" smtClean="0"/>
              <a:t>Madrid: Bildungseinrichtungen und Schulen sind vom 09.03 bis 26.03 geschlossen </a:t>
            </a:r>
          </a:p>
          <a:p>
            <a:pPr>
              <a:spcBef>
                <a:spcPts val="0"/>
              </a:spcBef>
              <a:spcAft>
                <a:spcPts val="200"/>
              </a:spcAft>
              <a:buClrTx/>
              <a:buFont typeface="Arial" panose="020B0604020202020204" pitchFamily="34" charset="0"/>
              <a:buChar char="•"/>
            </a:pPr>
            <a:r>
              <a:rPr lang="de-DE" sz="1800" dirty="0" smtClean="0"/>
              <a:t>Baskische Regierung: Bildungseinrichtungen </a:t>
            </a:r>
            <a:r>
              <a:rPr lang="de-DE" sz="1800" dirty="0"/>
              <a:t>und Schulen </a:t>
            </a:r>
            <a:r>
              <a:rPr lang="de-DE" sz="1800" dirty="0" smtClean="0"/>
              <a:t>bleiben 2 Wochen geschlossen</a:t>
            </a:r>
          </a:p>
          <a:p>
            <a:pPr>
              <a:spcBef>
                <a:spcPts val="0"/>
              </a:spcBef>
              <a:spcAft>
                <a:spcPts val="200"/>
              </a:spcAft>
              <a:buClrTx/>
              <a:buFont typeface="Arial" panose="020B0604020202020204" pitchFamily="34" charset="0"/>
              <a:buChar char="•"/>
            </a:pPr>
            <a:r>
              <a:rPr lang="de-DE" sz="1800" dirty="0"/>
              <a:t>Seniorenreisen (Institut für Altenpflege und Pflegebedürftigkeit/ IMSERSO) werden für den nächsten Monat ausgesetzt</a:t>
            </a:r>
          </a:p>
          <a:p>
            <a:pPr>
              <a:spcBef>
                <a:spcPts val="0"/>
              </a:spcBef>
              <a:spcAft>
                <a:spcPts val="200"/>
              </a:spcAft>
              <a:buClrTx/>
              <a:buFont typeface="Arial" panose="020B0604020202020204" pitchFamily="34" charset="0"/>
              <a:buChar char="•"/>
            </a:pPr>
            <a:r>
              <a:rPr lang="es-ES" sz="1800" dirty="0"/>
              <a:t>Alle großen nationalen und internationalen Sportereignisse finden ohne Zuschauer statt; über große kulturelle/gesellschaftliche Veranstaltungen entscheiden die Autonomen Regionen fallweise</a:t>
            </a:r>
          </a:p>
          <a:p>
            <a:pPr>
              <a:spcBef>
                <a:spcPts val="0"/>
              </a:spcBef>
              <a:spcAft>
                <a:spcPts val="200"/>
              </a:spcAft>
              <a:buClrTx/>
              <a:buFont typeface="Arial" panose="020B0604020202020204" pitchFamily="34" charset="0"/>
              <a:buChar char="•"/>
            </a:pPr>
            <a:r>
              <a:rPr lang="es-ES" sz="1800" dirty="0"/>
              <a:t>In Madrid, La Rioja, Vitoria und </a:t>
            </a:r>
            <a:r>
              <a:rPr lang="es-ES" sz="1800" dirty="0" smtClean="0"/>
              <a:t>Labastid </a:t>
            </a:r>
            <a:r>
              <a:rPr lang="es-ES" sz="1800" dirty="0"/>
              <a:t>werden alle Aktivitäten mit über 1.000 Personen in geschlossenen Räumen ausgesetzt. Ebenfalls treten dort Besuchseinschränkungen für 7 Haftanstalten und 3 soziale Einrichtungen in </a:t>
            </a:r>
            <a:r>
              <a:rPr lang="es-ES" sz="1800" dirty="0" smtClean="0"/>
              <a:t>Kraft.</a:t>
            </a:r>
            <a:endParaRPr lang="de-DE" sz="1800" b="1" dirty="0" smtClean="0"/>
          </a:p>
        </p:txBody>
      </p:sp>
      <p:sp>
        <p:nvSpPr>
          <p:cNvPr id="9" name="Titel 4"/>
          <p:cNvSpPr>
            <a:spLocks noGrp="1"/>
          </p:cNvSpPr>
          <p:nvPr>
            <p:ph type="title"/>
          </p:nvPr>
        </p:nvSpPr>
        <p:spPr>
          <a:xfrm>
            <a:off x="457200" y="548680"/>
            <a:ext cx="8092592" cy="369332"/>
          </a:xfrm>
        </p:spPr>
        <p:txBody>
          <a:bodyPr/>
          <a:lstStyle/>
          <a:p>
            <a:r>
              <a:rPr lang="de-DE" sz="2400" dirty="0" smtClean="0">
                <a:latin typeface="ScalaSansPro-Bold" pitchFamily="50" charset="0"/>
              </a:rPr>
              <a:t>COVID-19/ Spanien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954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438581" y="1844824"/>
            <a:ext cx="8093859" cy="2160240"/>
          </a:xfrm>
          <a:prstGeom prst="rect">
            <a:avLst/>
          </a:prstGeom>
        </p:spPr>
        <p:txBody>
          <a:bodyPr>
            <a:noAutofit/>
          </a:bodyPr>
          <a:lstStyle/>
          <a:p>
            <a:endParaRPr lang="en-US" sz="1800" dirty="0" smtClean="0"/>
          </a:p>
          <a:p>
            <a:endParaRPr lang="de-DE" sz="18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USA</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395536" y="1196752"/>
            <a:ext cx="7416824" cy="523220"/>
          </a:xfrm>
          <a:prstGeom prst="rect">
            <a:avLst/>
          </a:prstGeom>
          <a:solidFill>
            <a:schemeClr val="bg1">
              <a:lumMod val="85000"/>
            </a:schemeClr>
          </a:solidFill>
        </p:spPr>
        <p:txBody>
          <a:bodyPr wrap="square" rtlCol="0">
            <a:spAutoFit/>
          </a:bodyPr>
          <a:lstStyle/>
          <a:p>
            <a:r>
              <a:rPr lang="de-DE" sz="1400" b="1" dirty="0" smtClean="0">
                <a:solidFill>
                  <a:prstClr val="black"/>
                </a:solidFill>
                <a:latin typeface="ScalaSansPro-Bold" pitchFamily="50" charset="0"/>
              </a:rPr>
              <a:t>CDC: Insgesamt </a:t>
            </a:r>
            <a:r>
              <a:rPr lang="de-DE" sz="1400" b="1" dirty="0">
                <a:solidFill>
                  <a:prstClr val="black"/>
                </a:solidFill>
                <a:latin typeface="ScalaSansPro-Bold" pitchFamily="50" charset="0"/>
              </a:rPr>
              <a:t> </a:t>
            </a:r>
            <a:r>
              <a:rPr lang="de-DE" sz="1400" b="1" dirty="0" smtClean="0">
                <a:solidFill>
                  <a:prstClr val="black"/>
                </a:solidFill>
                <a:latin typeface="ScalaSansPro-Bold" pitchFamily="50" charset="0"/>
              </a:rPr>
              <a:t>647 Fälle; davon 25 Todesfälle, Fallsterbequote 3,8%</a:t>
            </a:r>
          </a:p>
          <a:p>
            <a:r>
              <a:rPr lang="de-DE" sz="1400" b="1" dirty="0" smtClean="0">
                <a:solidFill>
                  <a:prstClr val="black"/>
                </a:solidFill>
                <a:latin typeface="ScalaSansPro-Bold" pitchFamily="50" charset="0"/>
              </a:rPr>
              <a:t> </a:t>
            </a:r>
            <a:endParaRPr lang="de-DE" sz="1400" b="1" dirty="0">
              <a:solidFill>
                <a:prstClr val="black"/>
              </a:solidFill>
              <a:latin typeface="ScalaSansPro-Bold" pitchFamily="50" charset="0"/>
            </a:endParaRPr>
          </a:p>
        </p:txBody>
      </p:sp>
      <p:sp>
        <p:nvSpPr>
          <p:cNvPr id="9" name="Textfeld 8"/>
          <p:cNvSpPr txBox="1"/>
          <p:nvPr/>
        </p:nvSpPr>
        <p:spPr>
          <a:xfrm>
            <a:off x="243851" y="1855254"/>
            <a:ext cx="4579887" cy="4524315"/>
          </a:xfrm>
          <a:prstGeom prst="rect">
            <a:avLst/>
          </a:prstGeom>
          <a:noFill/>
        </p:spPr>
        <p:txBody>
          <a:bodyPr wrap="square" rtlCol="0">
            <a:spAutoFit/>
          </a:bodyPr>
          <a:lstStyle/>
          <a:p>
            <a:r>
              <a:rPr lang="en-US" dirty="0">
                <a:solidFill>
                  <a:prstClr val="black"/>
                </a:solidFill>
              </a:rPr>
              <a:t>The New York Times: </a:t>
            </a:r>
            <a:r>
              <a:rPr lang="en-US" dirty="0" smtClean="0">
                <a:solidFill>
                  <a:prstClr val="black"/>
                </a:solidFill>
              </a:rPr>
              <a:t>1.015 </a:t>
            </a:r>
            <a:r>
              <a:rPr lang="en-US" dirty="0" err="1" smtClean="0">
                <a:solidFill>
                  <a:prstClr val="black"/>
                </a:solidFill>
              </a:rPr>
              <a:t>Fälle</a:t>
            </a:r>
            <a:r>
              <a:rPr lang="en-US" dirty="0" smtClean="0">
                <a:solidFill>
                  <a:prstClr val="black"/>
                </a:solidFill>
              </a:rPr>
              <a:t>, 31 </a:t>
            </a:r>
            <a:r>
              <a:rPr lang="en-US" dirty="0" err="1" smtClean="0">
                <a:solidFill>
                  <a:prstClr val="black"/>
                </a:solidFill>
              </a:rPr>
              <a:t>Todesfälle</a:t>
            </a:r>
            <a:r>
              <a:rPr lang="en-US" dirty="0" smtClean="0">
                <a:solidFill>
                  <a:prstClr val="black"/>
                </a:solidFill>
              </a:rPr>
              <a:t> </a:t>
            </a:r>
            <a:endParaRPr lang="de-DE" dirty="0" smtClean="0">
              <a:solidFill>
                <a:prstClr val="black"/>
              </a:solidFill>
            </a:endParaRPr>
          </a:p>
          <a:p>
            <a:pPr marL="742950" lvl="1" indent="-285750">
              <a:buFont typeface="Wingdings" panose="05000000000000000000" pitchFamily="2" charset="2"/>
              <a:buChar char="Ø"/>
            </a:pPr>
            <a:r>
              <a:rPr lang="de-DE" dirty="0" smtClean="0">
                <a:solidFill>
                  <a:prstClr val="black"/>
                </a:solidFill>
              </a:rPr>
              <a:t>Washington (279 Fälle</a:t>
            </a:r>
            <a:r>
              <a:rPr lang="de-DE" dirty="0">
                <a:solidFill>
                  <a:prstClr val="black"/>
                </a:solidFill>
              </a:rPr>
              <a:t>, </a:t>
            </a:r>
            <a:r>
              <a:rPr lang="de-DE" dirty="0" smtClean="0">
                <a:solidFill>
                  <a:prstClr val="black"/>
                </a:solidFill>
              </a:rPr>
              <a:t>24 Todesfälle)</a:t>
            </a:r>
          </a:p>
          <a:p>
            <a:r>
              <a:rPr lang="de-DE" dirty="0" smtClean="0">
                <a:solidFill>
                  <a:prstClr val="black"/>
                </a:solidFill>
              </a:rPr>
              <a:t>Das </a:t>
            </a:r>
            <a:r>
              <a:rPr lang="de-DE" dirty="0">
                <a:solidFill>
                  <a:prstClr val="black"/>
                </a:solidFill>
              </a:rPr>
              <a:t>Geschehen in Washington steht im Zusammenhang mit einer </a:t>
            </a:r>
            <a:r>
              <a:rPr lang="de-DE" dirty="0" smtClean="0">
                <a:solidFill>
                  <a:prstClr val="black"/>
                </a:solidFill>
              </a:rPr>
              <a:t>Seniorenresidenz (</a:t>
            </a:r>
            <a:r>
              <a:rPr lang="en-US" dirty="0"/>
              <a:t>Life Care Center nursing facility</a:t>
            </a:r>
            <a:r>
              <a:rPr lang="de-DE" dirty="0" smtClean="0">
                <a:solidFill>
                  <a:prstClr val="black"/>
                </a:solidFill>
              </a:rPr>
              <a:t>). </a:t>
            </a:r>
            <a:r>
              <a:rPr lang="de-DE" dirty="0">
                <a:solidFill>
                  <a:prstClr val="black"/>
                </a:solidFill>
              </a:rPr>
              <a:t>Viele dieser Fälle betrafen ältere Menschen mit anderen </a:t>
            </a:r>
            <a:r>
              <a:rPr lang="de-DE" dirty="0" smtClean="0">
                <a:solidFill>
                  <a:prstClr val="black"/>
                </a:solidFill>
              </a:rPr>
              <a:t>Gesundheitsproblemen</a:t>
            </a:r>
          </a:p>
          <a:p>
            <a:endParaRPr lang="de-DE" dirty="0" smtClean="0">
              <a:solidFill>
                <a:prstClr val="black"/>
              </a:solidFill>
            </a:endParaRPr>
          </a:p>
          <a:p>
            <a:pPr marL="742950" lvl="1" indent="-285750">
              <a:buFont typeface="Wingdings" panose="05000000000000000000" pitchFamily="2" charset="2"/>
              <a:buChar char="Ø"/>
            </a:pPr>
            <a:r>
              <a:rPr lang="de-DE" dirty="0">
                <a:solidFill>
                  <a:prstClr val="black"/>
                </a:solidFill>
              </a:rPr>
              <a:t>Kalifornien </a:t>
            </a:r>
            <a:r>
              <a:rPr lang="de-DE" dirty="0" smtClean="0">
                <a:solidFill>
                  <a:prstClr val="black"/>
                </a:solidFill>
              </a:rPr>
              <a:t>(178 Fälle</a:t>
            </a:r>
            <a:r>
              <a:rPr lang="de-DE" dirty="0">
                <a:solidFill>
                  <a:prstClr val="black"/>
                </a:solidFill>
              </a:rPr>
              <a:t>, </a:t>
            </a:r>
            <a:r>
              <a:rPr lang="de-DE" dirty="0" smtClean="0">
                <a:solidFill>
                  <a:prstClr val="black"/>
                </a:solidFill>
              </a:rPr>
              <a:t>3 Todesfall)</a:t>
            </a:r>
          </a:p>
          <a:p>
            <a:pPr marL="742950" lvl="1" indent="-285750">
              <a:buFont typeface="Wingdings" panose="05000000000000000000" pitchFamily="2" charset="2"/>
              <a:buChar char="Ø"/>
            </a:pPr>
            <a:endParaRPr lang="de-DE" dirty="0" smtClean="0">
              <a:solidFill>
                <a:prstClr val="black"/>
              </a:solidFill>
            </a:endParaRPr>
          </a:p>
          <a:p>
            <a:pPr marL="742950" lvl="1" indent="-285750">
              <a:buFont typeface="Wingdings" panose="05000000000000000000" pitchFamily="2" charset="2"/>
              <a:buChar char="Ø"/>
            </a:pPr>
            <a:r>
              <a:rPr lang="de-DE" dirty="0" smtClean="0">
                <a:solidFill>
                  <a:prstClr val="black"/>
                </a:solidFill>
              </a:rPr>
              <a:t>New York (173 Fälle)</a:t>
            </a:r>
          </a:p>
          <a:p>
            <a:pPr marL="742950" lvl="1" indent="-285750">
              <a:buFont typeface="Wingdings" panose="05000000000000000000" pitchFamily="2" charset="2"/>
              <a:buChar char="Ø"/>
            </a:pPr>
            <a:endParaRPr lang="de-DE" dirty="0" smtClean="0">
              <a:solidFill>
                <a:prstClr val="black"/>
              </a:solidFill>
            </a:endParaRPr>
          </a:p>
          <a:p>
            <a:pPr marL="285750" indent="-285750">
              <a:buFont typeface="Wingdings" panose="05000000000000000000" pitchFamily="2" charset="2"/>
              <a:buChar char="Ø"/>
            </a:pPr>
            <a:r>
              <a:rPr lang="de-DE" dirty="0" smtClean="0">
                <a:solidFill>
                  <a:prstClr val="black"/>
                </a:solidFill>
              </a:rPr>
              <a:t>37 Fäll </a:t>
            </a:r>
            <a:r>
              <a:rPr lang="de-DE" dirty="0">
                <a:solidFill>
                  <a:prstClr val="black"/>
                </a:solidFill>
              </a:rPr>
              <a:t>in den USA mit Reiseanamnese in Ägypten</a:t>
            </a:r>
          </a:p>
          <a:p>
            <a:pPr marL="742950" lvl="1" indent="-285750">
              <a:buFont typeface="Wingdings" panose="05000000000000000000" pitchFamily="2" charset="2"/>
              <a:buChar char="Ø"/>
            </a:pPr>
            <a:endParaRPr lang="de-DE" dirty="0" smtClean="0">
              <a:solidFill>
                <a:prstClr val="black"/>
              </a:solidFill>
            </a:endParaRPr>
          </a:p>
          <a:p>
            <a:pPr marL="742950" lvl="1" indent="-285750">
              <a:buFont typeface="Wingdings" panose="05000000000000000000" pitchFamily="2" charset="2"/>
              <a:buChar char="Ø"/>
            </a:pPr>
            <a:endParaRPr lang="de-DE"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851438"/>
            <a:ext cx="4206999" cy="27580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407" y="1844824"/>
            <a:ext cx="3875584" cy="1913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963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400" b="1" dirty="0" smtClean="0">
                <a:solidFill>
                  <a:srgbClr val="FF0000"/>
                </a:solidFill>
              </a:rPr>
              <a:t>Keine neue Fälle wurden gemeldet </a:t>
            </a:r>
          </a:p>
          <a:p>
            <a:pPr marL="0" indent="0">
              <a:buNone/>
            </a:pPr>
            <a:r>
              <a:rPr lang="de-DE" sz="1400" b="1" dirty="0" smtClean="0"/>
              <a:t>Insgesamt 59 Fälle , davon </a:t>
            </a:r>
            <a:r>
              <a:rPr lang="de-DE" sz="1400" b="1" dirty="0"/>
              <a:t>33 Fälle River </a:t>
            </a:r>
            <a:r>
              <a:rPr lang="de-DE" sz="1400" b="1" dirty="0" err="1"/>
              <a:t>Nile</a:t>
            </a:r>
            <a:r>
              <a:rPr lang="de-DE" sz="1400" b="1" dirty="0"/>
              <a:t> </a:t>
            </a:r>
            <a:r>
              <a:rPr lang="de-DE" sz="1400" b="1" dirty="0" smtClean="0"/>
              <a:t>Cruise </a:t>
            </a:r>
            <a:r>
              <a:rPr lang="de-DE" sz="1400" b="1" dirty="0" err="1" smtClean="0"/>
              <a:t>Ship</a:t>
            </a:r>
            <a:r>
              <a:rPr lang="de-DE" sz="1400" b="1" dirty="0" smtClean="0"/>
              <a:t> (Indexfall aus Taiwan)</a:t>
            </a:r>
          </a:p>
          <a:p>
            <a:pPr marL="0" indent="0">
              <a:buNone/>
            </a:pPr>
            <a:r>
              <a:rPr lang="de-DE" sz="1400" b="1" dirty="0" smtClean="0"/>
              <a:t>1 Todesfall</a:t>
            </a:r>
            <a:r>
              <a:rPr lang="de-DE" sz="1400" dirty="0" smtClean="0"/>
              <a:t>. Er handelt </a:t>
            </a:r>
            <a:r>
              <a:rPr lang="de-DE" sz="1400" dirty="0"/>
              <a:t>sich um ein 60-jähriger Deutscher, der am 1. März nach Ägypten eingereist war. Er wurde am Freitag mit Fieber ins Krankenhaus eingeliefert, und sein Zustand war zufriedenstellend, bis er am Samstag durch eine akute Lungenentzündung </a:t>
            </a:r>
            <a:r>
              <a:rPr lang="de-DE" sz="1400" dirty="0" smtClean="0"/>
              <a:t>erlitt. </a:t>
            </a:r>
            <a:r>
              <a:rPr lang="de-DE" sz="1400" dirty="0"/>
              <a:t>Er starb am </a:t>
            </a:r>
            <a:r>
              <a:rPr lang="de-DE" sz="1400" dirty="0" smtClean="0"/>
              <a:t>8.03.2020</a:t>
            </a:r>
          </a:p>
          <a:p>
            <a:pPr marL="0" indent="0">
              <a:buNone/>
            </a:pPr>
            <a:r>
              <a:rPr lang="de-DE" sz="1400" b="1" u="sng" dirty="0" smtClean="0"/>
              <a:t>Importierte Fälle aus Ägypten</a:t>
            </a:r>
          </a:p>
          <a:p>
            <a:r>
              <a:rPr lang="de-DE" sz="1400" dirty="0"/>
              <a:t>2 Fälle in Frankreich, die mit einer Gruppe in Ägypten verreist waren</a:t>
            </a:r>
          </a:p>
          <a:p>
            <a:r>
              <a:rPr lang="de-DE" sz="1400" dirty="0"/>
              <a:t>Fall 1: 72-jähriger Mann, am 27.02. auf SAR-CoV-2 positiv getestet</a:t>
            </a:r>
          </a:p>
          <a:p>
            <a:r>
              <a:rPr lang="de-DE" sz="1400" dirty="0"/>
              <a:t>Fall 2: Mit Reisegruppe in Ägypten</a:t>
            </a:r>
          </a:p>
          <a:p>
            <a:r>
              <a:rPr lang="de-DE" sz="1400" dirty="0"/>
              <a:t>1 Fall in Kanada mit Reiseanamnese in Ägypten</a:t>
            </a:r>
          </a:p>
          <a:p>
            <a:r>
              <a:rPr lang="de-DE" sz="1400" b="1" dirty="0" smtClean="0"/>
              <a:t>37 </a:t>
            </a:r>
            <a:r>
              <a:rPr lang="de-DE" sz="1400" b="1" dirty="0"/>
              <a:t>Fäll in den USA mit Reiseanamnese in Ägypten</a:t>
            </a:r>
          </a:p>
          <a:p>
            <a:r>
              <a:rPr lang="de-DE" sz="1400" dirty="0"/>
              <a:t>1 Fall in Libanon mit Reiseanamnese in Ägypten</a:t>
            </a:r>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a:latin typeface="ScalaSansPro-Bold" pitchFamily="50" charset="0"/>
              </a:rPr>
              <a:t>Ägypten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91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11. </a:t>
            </a:r>
            <a:r>
              <a:rPr lang="de-DE" sz="2400" dirty="0">
                <a:latin typeface="ScalaSansPro-Bold" pitchFamily="50" charset="0"/>
              </a:rPr>
              <a:t>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11.03.2020</a:t>
            </a:r>
            <a:endParaRPr lang="de-DE" dirty="0">
              <a:solidFill>
                <a:prstClr val="blac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432644058"/>
              </p:ext>
            </p:extLst>
          </p:nvPr>
        </p:nvGraphicFramePr>
        <p:xfrm>
          <a:off x="467544" y="1412776"/>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5,68</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en-US" sz="1100" kern="1200" dirty="0" smtClean="0">
                          <a:solidFill>
                            <a:schemeClr val="tx1"/>
                          </a:solidFill>
                          <a:effectLst/>
                          <a:latin typeface="Calibri"/>
                          <a:ea typeface="Calibri"/>
                          <a:cs typeface="Times New Roman"/>
                        </a:rPr>
                        <a:t>+22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114,8</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n-US" sz="1100" kern="1200" dirty="0" smtClean="0">
                          <a:solidFill>
                            <a:schemeClr val="tx1"/>
                          </a:solidFill>
                          <a:effectLst/>
                          <a:latin typeface="Calibri"/>
                          <a:ea typeface="Calibri"/>
                          <a:cs typeface="Times New Roman"/>
                        </a:rPr>
                        <a:t>+17</a:t>
                      </a:r>
                      <a:endParaRPr lang="de-DE" sz="1100" kern="1200" dirty="0" smtClean="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2,15</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a:solidFill>
                            <a:schemeClr val="tx1"/>
                          </a:solidFill>
                          <a:effectLst/>
                          <a:latin typeface="Calibri"/>
                          <a:ea typeface="Calibri"/>
                          <a:cs typeface="Times New Roman"/>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a:solidFill>
                            <a:schemeClr val="tx1"/>
                          </a:solidFill>
                          <a:effectLst/>
                          <a:latin typeface="Calibri"/>
                          <a:ea typeface="Calibri"/>
                          <a:cs typeface="Times New Roman"/>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n-US"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+1</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1,49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a:solidFill>
                            <a:schemeClr val="tx1"/>
                          </a:solidFill>
                          <a:effectLst/>
                          <a:latin typeface="Calibri"/>
                          <a:ea typeface="Calibri"/>
                          <a:cs typeface="Times New Roman"/>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1,42</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+2</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en-US" sz="1100" kern="1200" dirty="0" smtClean="0">
                          <a:solidFill>
                            <a:schemeClr val="tx1"/>
                          </a:solidFill>
                          <a:effectLst/>
                          <a:latin typeface="Calibri"/>
                          <a:ea typeface="Calibri"/>
                          <a:cs typeface="Times New Roman"/>
                        </a:rPr>
                        <a:t>0</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+1</a:t>
                      </a: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1,10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endParaRPr lang="de-DE" sz="1100" kern="12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dirty="0">
                          <a:effectLst/>
                          <a:latin typeface="Cambria"/>
                          <a:ea typeface="Times New Roman"/>
                          <a:cs typeface="Times New Roman"/>
                        </a:rPr>
                        <a:t>Tianjin</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Times New Roman"/>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2204364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fontScale="62500" lnSpcReduction="20000"/>
          </a:bodyPr>
          <a:lstStyle/>
          <a:p>
            <a:pPr>
              <a:lnSpc>
                <a:spcPct val="115000"/>
              </a:lnSpc>
              <a:spcAft>
                <a:spcPts val="1000"/>
              </a:spcAft>
            </a:pPr>
            <a:endParaRPr lang="de-DE" sz="2400" dirty="0">
              <a:ea typeface="Calibri"/>
              <a:cs typeface="Times New Roman"/>
            </a:endParaRPr>
          </a:p>
          <a:p>
            <a:pPr>
              <a:lnSpc>
                <a:spcPct val="115000"/>
              </a:lnSpc>
              <a:spcAft>
                <a:spcPts val="1000"/>
              </a:spcAft>
            </a:pPr>
            <a:r>
              <a:rPr lang="de-DE" sz="2400" dirty="0">
                <a:ea typeface="Calibri"/>
                <a:cs typeface="Times New Roman"/>
              </a:rPr>
              <a:t>Die Türkei hat am 10.03.2020 ihren ersten Fall von </a:t>
            </a:r>
            <a:r>
              <a:rPr lang="de-DE" sz="2400" dirty="0" err="1">
                <a:ea typeface="Calibri"/>
                <a:cs typeface="Times New Roman"/>
              </a:rPr>
              <a:t>Coronavirus</a:t>
            </a:r>
            <a:r>
              <a:rPr lang="de-DE" sz="2400" dirty="0">
                <a:ea typeface="Calibri"/>
                <a:cs typeface="Times New Roman"/>
              </a:rPr>
              <a:t> gemeldet. Gesundheitsminister Fahrettin Koca sagte Reportern am späten Dienstag, dass das Virus bei einem männlichen Bürger entdeckt worden sei, der sich in Europa mit COVID-19 angesteckt hatte. Der Patient sei seither isoliert worden, und seine Familienmitglieder seien in Quarantäne.</a:t>
            </a:r>
          </a:p>
          <a:p>
            <a:pPr>
              <a:lnSpc>
                <a:spcPct val="115000"/>
              </a:lnSpc>
              <a:spcAft>
                <a:spcPts val="1000"/>
              </a:spcAft>
            </a:pPr>
            <a:r>
              <a:rPr lang="de-DE" sz="2400" dirty="0">
                <a:ea typeface="Calibri"/>
                <a:cs typeface="Times New Roman"/>
              </a:rPr>
              <a:t>Er fügte hinzu, dass eine 86-jährige Amerikanerin, die positiv auf das Virus getestet wurde, die Türkei nicht besuchte, sondern lediglich einen Flughafen passierte.</a:t>
            </a:r>
          </a:p>
          <a:p>
            <a:pPr>
              <a:lnSpc>
                <a:spcPct val="115000"/>
              </a:lnSpc>
              <a:spcAft>
                <a:spcPts val="1000"/>
              </a:spcAft>
            </a:pPr>
            <a:r>
              <a:rPr lang="de-DE" sz="2400" dirty="0">
                <a:ea typeface="Calibri"/>
                <a:cs typeface="Times New Roman"/>
              </a:rPr>
              <a:t>Im vergangenen Monat schloss die Türkei ihre Grenzen zum Iran, einem der am stärksten vom </a:t>
            </a:r>
            <a:r>
              <a:rPr lang="de-DE" sz="2400" dirty="0" err="1">
                <a:ea typeface="Calibri"/>
                <a:cs typeface="Times New Roman"/>
              </a:rPr>
              <a:t>Coronavirus</a:t>
            </a:r>
            <a:r>
              <a:rPr lang="de-DE" sz="2400" dirty="0">
                <a:ea typeface="Calibri"/>
                <a:cs typeface="Times New Roman"/>
              </a:rPr>
              <a:t> betroffenen Länder, und sagte alle Flüge in das Land ab.</a:t>
            </a:r>
          </a:p>
          <a:p>
            <a:pPr>
              <a:lnSpc>
                <a:spcPct val="115000"/>
              </a:lnSpc>
              <a:spcAft>
                <a:spcPts val="1000"/>
              </a:spcAft>
            </a:pPr>
            <a:r>
              <a:rPr lang="de-DE" sz="2400" u="sng" dirty="0">
                <a:solidFill>
                  <a:srgbClr val="0000FF"/>
                </a:solidFill>
                <a:ea typeface="Calibri"/>
                <a:cs typeface="Times New Roman"/>
                <a:hlinkClick r:id="rId2"/>
              </a:rPr>
              <a:t>https://www.middleeasteye.net/news/coronavirus-turkey-first-case-virus</a:t>
            </a:r>
            <a:endParaRPr lang="de-DE" sz="2400" dirty="0">
              <a:ea typeface="Calibri"/>
              <a:cs typeface="Times New Roman"/>
            </a:endParaRPr>
          </a:p>
          <a:p>
            <a:pPr>
              <a:lnSpc>
                <a:spcPct val="115000"/>
              </a:lnSpc>
              <a:spcAft>
                <a:spcPts val="1000"/>
              </a:spcAft>
            </a:pPr>
            <a:r>
              <a:rPr lang="de-DE" sz="2400" dirty="0">
                <a:ea typeface="Calibri"/>
                <a:cs typeface="Times New Roman"/>
              </a:rPr>
              <a:t> </a:t>
            </a:r>
          </a:p>
          <a:p>
            <a:pPr>
              <a:lnSpc>
                <a:spcPct val="115000"/>
              </a:lnSpc>
              <a:spcAft>
                <a:spcPts val="1000"/>
              </a:spcAft>
            </a:pPr>
            <a:r>
              <a:rPr lang="de-DE" sz="2400" dirty="0">
                <a:ea typeface="Calibri"/>
                <a:cs typeface="Times New Roman"/>
              </a:rPr>
              <a:t>In einer Pressekonferenz am 09.03.2020 erklärte Gesundheitsminister Koca, dass wenn die Türkei die Grenzen mit dem Iran vor zwei Wochen nicht geschlossen hätte, dann wären etwa 50.000 Personen pro Woche eingereist und die Türkei hätte Ausbrüche in vielen Regionen erlebt. Er sagte weiter, dass in der Türkei keine Fälle von medizinisch diagnostiziertem </a:t>
            </a:r>
            <a:r>
              <a:rPr lang="de-DE" sz="2400" dirty="0" err="1">
                <a:ea typeface="Calibri"/>
                <a:cs typeface="Times New Roman"/>
              </a:rPr>
              <a:t>Coronavirus</a:t>
            </a:r>
            <a:r>
              <a:rPr lang="de-DE" sz="2400" dirty="0">
                <a:ea typeface="Calibri"/>
                <a:cs typeface="Times New Roman"/>
              </a:rPr>
              <a:t> nachgewiesen seien. Er berichtet über eine Studie mit über 2000 Personen. Keiner von ihnen sei positiv getestet worden. </a:t>
            </a:r>
          </a:p>
          <a:p>
            <a:pPr>
              <a:lnSpc>
                <a:spcPct val="115000"/>
              </a:lnSpc>
              <a:spcAft>
                <a:spcPts val="1000"/>
              </a:spcAft>
            </a:pPr>
            <a:r>
              <a:rPr lang="de-DE" sz="2400" u="sng" dirty="0">
                <a:solidFill>
                  <a:srgbClr val="0000FF"/>
                </a:solidFill>
                <a:ea typeface="Calibri"/>
                <a:cs typeface="Times New Roman"/>
                <a:hlinkClick r:id="rId3"/>
              </a:rPr>
              <a:t>https://www.saglik.gov.tr/TR,64342/sorun-kuresel-mucadelemiz-ulusal.html</a:t>
            </a:r>
            <a:endParaRPr lang="de-DE" sz="2400" dirty="0">
              <a:ea typeface="Calibri"/>
              <a:cs typeface="Times New Roman"/>
            </a:endParaRPr>
          </a:p>
          <a:p>
            <a:endParaRPr lang="de-DE" dirty="0"/>
          </a:p>
        </p:txBody>
      </p:sp>
      <p:sp>
        <p:nvSpPr>
          <p:cNvPr id="3" name="Titel 2"/>
          <p:cNvSpPr>
            <a:spLocks noGrp="1"/>
          </p:cNvSpPr>
          <p:nvPr>
            <p:ph type="title"/>
          </p:nvPr>
        </p:nvSpPr>
        <p:spPr/>
        <p:txBody>
          <a:bodyPr/>
          <a:lstStyle/>
          <a:p>
            <a:r>
              <a:rPr lang="de-DE" b="0">
                <a:solidFill>
                  <a:prstClr val="black"/>
                </a:solidFill>
                <a:ea typeface="Calibri"/>
                <a:cs typeface="Times New Roman"/>
              </a:rPr>
              <a:t>Türkei</a:t>
            </a:r>
            <a:endParaRPr lang="de-DE"/>
          </a:p>
        </p:txBody>
      </p:sp>
    </p:spTree>
    <p:extLst>
      <p:ext uri="{BB962C8B-B14F-4D97-AF65-F5344CB8AC3E}">
        <p14:creationId xmlns:p14="http://schemas.microsoft.com/office/powerpoint/2010/main" val="181055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896750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18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92232"/>
            <a:ext cx="8784976" cy="59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43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 y="578931"/>
            <a:ext cx="8998843" cy="610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056276" y="6529413"/>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spTree>
    <p:extLst>
      <p:ext uri="{BB962C8B-B14F-4D97-AF65-F5344CB8AC3E}">
        <p14:creationId xmlns:p14="http://schemas.microsoft.com/office/powerpoint/2010/main" val="2771202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85916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51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31115"/>
            <a:ext cx="8981560" cy="61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spTree>
    <p:extLst>
      <p:ext uri="{BB962C8B-B14F-4D97-AF65-F5344CB8AC3E}">
        <p14:creationId xmlns:p14="http://schemas.microsoft.com/office/powerpoint/2010/main" val="379976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2000" y="1123200"/>
            <a:ext cx="8198246" cy="1897955"/>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2000" b="1" dirty="0" smtClean="0">
                <a:solidFill>
                  <a:prstClr val="black"/>
                </a:solidFill>
              </a:rPr>
              <a:t>7.755 (+242); 60 </a:t>
            </a:r>
            <a:r>
              <a:rPr lang="de-DE" sz="2000" b="1" dirty="0">
                <a:solidFill>
                  <a:prstClr val="black"/>
                </a:solidFill>
              </a:rPr>
              <a:t>Todesfälle </a:t>
            </a:r>
            <a:r>
              <a:rPr lang="de-DE" sz="2000" b="1" dirty="0" smtClean="0">
                <a:solidFill>
                  <a:prstClr val="black"/>
                </a:solidFill>
              </a:rPr>
              <a:t>(+6); </a:t>
            </a:r>
            <a:r>
              <a:rPr lang="de-DE" sz="2000" b="1" dirty="0">
                <a:solidFill>
                  <a:prstClr val="black"/>
                </a:solidFill>
              </a:rPr>
              <a:t>Fall-Verstorbenen-Anteil</a:t>
            </a:r>
            <a:r>
              <a:rPr lang="de-DE" sz="2000" b="1" dirty="0" smtClean="0">
                <a:solidFill>
                  <a:prstClr val="black"/>
                </a:solidFill>
              </a:rPr>
              <a:t> 0,8%</a:t>
            </a:r>
            <a:r>
              <a:rPr lang="de-DE" sz="2000" b="1" dirty="0" smtClean="0">
                <a:solidFill>
                  <a:srgbClr val="FF0000"/>
                </a:solidFill>
              </a:rPr>
              <a:t> </a:t>
            </a:r>
            <a:r>
              <a:rPr lang="de-DE" sz="1400" dirty="0">
                <a:solidFill>
                  <a:prstClr val="black"/>
                </a:solidFill>
              </a:rPr>
              <a:t>(BNO News: Stand </a:t>
            </a:r>
            <a:r>
              <a:rPr lang="de-DE" sz="1400" dirty="0" smtClean="0">
                <a:solidFill>
                  <a:prstClr val="black"/>
                </a:solidFill>
              </a:rPr>
              <a:t>11.03., 0700)</a:t>
            </a:r>
            <a:endParaRPr lang="de-DE" sz="1400" dirty="0">
              <a:solidFill>
                <a:prstClr val="black"/>
              </a:solidFill>
            </a:endParaRPr>
          </a:p>
          <a:p>
            <a:pPr marL="800100" lvl="1" indent="-342900">
              <a:spcAft>
                <a:spcPts val="200"/>
              </a:spcAft>
              <a:buFont typeface="Symbol" panose="05050102010706020507" pitchFamily="18" charset="2"/>
              <a:buChar char="-"/>
            </a:pPr>
            <a:r>
              <a:rPr lang="de-DE" sz="2000" dirty="0" smtClean="0">
                <a:solidFill>
                  <a:prstClr val="black"/>
                </a:solidFill>
              </a:rPr>
              <a:t>Abstieg in den letzten Tagen</a:t>
            </a:r>
          </a:p>
          <a:p>
            <a:pPr marL="800100" lvl="1" indent="-342900">
              <a:spcAft>
                <a:spcPts val="200"/>
              </a:spcAft>
              <a:buFont typeface="Symbol" panose="05050102010706020507" pitchFamily="18" charset="2"/>
              <a:buChar char="-"/>
            </a:pPr>
            <a:r>
              <a:rPr lang="de-DE" sz="2000" dirty="0" smtClean="0">
                <a:solidFill>
                  <a:prstClr val="black"/>
                </a:solidFill>
              </a:rPr>
              <a:t>79,7% der Fälle haben epidemiologische Links; 62,7% gehören zum Cluster (</a:t>
            </a:r>
            <a:r>
              <a:rPr lang="de-DE" sz="2000" dirty="0" err="1" smtClean="0">
                <a:solidFill>
                  <a:prstClr val="black"/>
                </a:solidFill>
              </a:rPr>
              <a:t>Shincheonji</a:t>
            </a:r>
            <a:r>
              <a:rPr lang="de-DE" sz="2000" dirty="0" smtClean="0">
                <a:solidFill>
                  <a:prstClr val="black"/>
                </a:solidFill>
              </a:rPr>
              <a:t> Church), 19,8% sind sporadisch oder unter Ermittlung </a:t>
            </a:r>
            <a:r>
              <a:rPr lang="de-DE" sz="1400" dirty="0" smtClean="0">
                <a:solidFill>
                  <a:prstClr val="black"/>
                </a:solidFill>
              </a:rPr>
              <a:t>(KCDC: Stand 10.03.)</a:t>
            </a:r>
          </a:p>
        </p:txBody>
      </p:sp>
      <p:sp>
        <p:nvSpPr>
          <p:cNvPr id="12" name="Textfeld 11"/>
          <p:cNvSpPr txBox="1"/>
          <p:nvPr/>
        </p:nvSpPr>
        <p:spPr>
          <a:xfrm>
            <a:off x="558254" y="6185335"/>
            <a:ext cx="5093866" cy="430887"/>
          </a:xfrm>
          <a:prstGeom prst="rect">
            <a:avLst/>
          </a:prstGeom>
          <a:noFill/>
        </p:spPr>
        <p:txBody>
          <a:bodyPr wrap="square" rtlCol="0">
            <a:spAutoFit/>
          </a:bodyPr>
          <a:lstStyle/>
          <a:p>
            <a:r>
              <a:rPr lang="de-DE" sz="1100" dirty="0" smtClean="0">
                <a:solidFill>
                  <a:prstClr val="black"/>
                </a:solidFill>
              </a:rPr>
              <a:t>Stand 10.03</a:t>
            </a:r>
          </a:p>
          <a:p>
            <a:r>
              <a:rPr lang="de-DE" sz="1100" dirty="0" smtClean="0">
                <a:solidFill>
                  <a:prstClr val="black"/>
                </a:solidFill>
              </a:rPr>
              <a:t>Quelle:  </a:t>
            </a:r>
            <a:r>
              <a:rPr lang="de-DE" sz="1100" dirty="0" smtClean="0">
                <a:solidFill>
                  <a:prstClr val="black"/>
                </a:solidFill>
                <a:hlinkClick r:id="rId3"/>
              </a:rPr>
              <a:t>https</a:t>
            </a:r>
            <a:r>
              <a:rPr lang="de-DE" sz="1100" dirty="0">
                <a:solidFill>
                  <a:prstClr val="black"/>
                </a:solidFill>
                <a:hlinkClick r:id="rId3"/>
              </a:rPr>
              <a:t>://</a:t>
            </a:r>
            <a:r>
              <a:rPr lang="de-DE" sz="1100" dirty="0" smtClean="0">
                <a:solidFill>
                  <a:prstClr val="black"/>
                </a:solidFill>
                <a:hlinkClick r:id="rId3"/>
              </a:rPr>
              <a:t>en.wikipedia.org/wiki/2020_coronavirus_outbreak_in_South_Korea</a:t>
            </a:r>
            <a:endParaRPr lang="de-DE" sz="1100" dirty="0">
              <a:solidFill>
                <a:prstClr val="black"/>
              </a:solidFill>
            </a:endParaRPr>
          </a:p>
        </p:txBody>
      </p:sp>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6177805" y="3068960"/>
            <a:ext cx="2538983" cy="2736304"/>
            <a:chOff x="4513684" y="2780928"/>
            <a:chExt cx="4181475" cy="3487266"/>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684" y="4725144"/>
              <a:ext cx="17145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780928"/>
              <a:ext cx="24669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3305697"/>
            <a:ext cx="5255902" cy="268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2418</Words>
  <Application>Microsoft Office PowerPoint</Application>
  <PresentationFormat>Bildschirmpräsentation (4:3)</PresentationFormat>
  <Paragraphs>430</Paragraphs>
  <Slides>30</Slides>
  <Notes>28</Notes>
  <HiddenSlides>2</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Office-Design</vt:lpstr>
      <vt:lpstr>Update zu COVID-19, 11. März 2020</vt:lpstr>
      <vt:lpstr>Update zu COVID-19, 11. März 2020</vt:lpstr>
      <vt:lpstr>Update zu COVID-19, 11. März 2020</vt:lpstr>
      <vt:lpstr>PowerPoint-Präsentation</vt:lpstr>
      <vt:lpstr>PowerPoint-Präsentation</vt:lpstr>
      <vt:lpstr>PowerPoint-Präsentation</vt:lpstr>
      <vt:lpstr>PowerPoint-Präsentation</vt:lpstr>
      <vt:lpstr>PowerPoint-Präsentation</vt:lpstr>
      <vt:lpstr>COVID-19/ Südkorea</vt:lpstr>
      <vt:lpstr>PowerPoint-Präsentation</vt:lpstr>
      <vt:lpstr>PowerPoint-Präsentation</vt:lpstr>
      <vt:lpstr>PowerPoint-Präsentation</vt:lpstr>
      <vt:lpstr>COVID-19/ Südkorea</vt:lpstr>
      <vt:lpstr>COVID-19/ Südkorea</vt:lpstr>
      <vt:lpstr>COVID-19/ Südkorea</vt:lpstr>
      <vt:lpstr>COVID-19/ Japan</vt:lpstr>
      <vt:lpstr>COVID-19/ Japan</vt:lpstr>
      <vt:lpstr>COVID-19/ Iran</vt:lpstr>
      <vt:lpstr>COVID-19/ Iran</vt:lpstr>
      <vt:lpstr>COVID-19/ Italien </vt:lpstr>
      <vt:lpstr>COVID-19/ Italien</vt:lpstr>
      <vt:lpstr>COVID-19/ Frankreich</vt:lpstr>
      <vt:lpstr>COVID-19/ Frankreich</vt:lpstr>
      <vt:lpstr>COVID-19/ Frankreich</vt:lpstr>
      <vt:lpstr>COVID-19/ Spanien</vt:lpstr>
      <vt:lpstr>COVID-19/ Spanien</vt:lpstr>
      <vt:lpstr>COVID-19/ Spanien</vt:lpstr>
      <vt:lpstr>COVID-19/ USA</vt:lpstr>
      <vt:lpstr>COVID-19/ Ägypten</vt:lpstr>
      <vt:lpstr>Türkei</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Karo, Basel</cp:lastModifiedBy>
  <cp:revision>429</cp:revision>
  <cp:lastPrinted>2020-02-21T11:12:50Z</cp:lastPrinted>
  <dcterms:created xsi:type="dcterms:W3CDTF">2020-02-03T08:44:15Z</dcterms:created>
  <dcterms:modified xsi:type="dcterms:W3CDTF">2020-03-11T09:44:05Z</dcterms:modified>
</cp:coreProperties>
</file>