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344" r:id="rId2"/>
    <p:sldId id="349" r:id="rId3"/>
    <p:sldId id="355" r:id="rId4"/>
    <p:sldId id="373" r:id="rId5"/>
    <p:sldId id="345" r:id="rId6"/>
    <p:sldId id="356" r:id="rId7"/>
    <p:sldId id="378" r:id="rId8"/>
    <p:sldId id="360" r:id="rId9"/>
    <p:sldId id="379" r:id="rId10"/>
    <p:sldId id="350" r:id="rId11"/>
    <p:sldId id="348" r:id="rId12"/>
    <p:sldId id="362" r:id="rId13"/>
    <p:sldId id="363" r:id="rId14"/>
    <p:sldId id="370" r:id="rId15"/>
  </p:sldIdLst>
  <p:sldSz cx="9144000" cy="6858000" type="screen4x3"/>
  <p:notesSz cx="6794500" cy="9906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aas, Walter" initials="HW" lastIdx="10" clrIdx="0"/>
  <p:cmAuthor id="1" name="Buchholz, Udo" initials="BU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A8DD"/>
    <a:srgbClr val="0DE3A1"/>
    <a:srgbClr val="4D8AD2"/>
    <a:srgbClr val="80A5DC"/>
    <a:srgbClr val="006EC7"/>
    <a:srgbClr val="689CCA"/>
    <a:srgbClr val="338BD2"/>
    <a:srgbClr val="367BB8"/>
    <a:srgbClr val="045A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259" autoAdjust="0"/>
    <p:restoredTop sz="98089" autoAdjust="0"/>
  </p:normalViewPr>
  <p:slideViewPr>
    <p:cSldViewPr snapToGrid="0" snapToObjects="1">
      <p:cViewPr>
        <p:scale>
          <a:sx n="130" d="100"/>
          <a:sy n="130" d="100"/>
        </p:scale>
        <p:origin x="-127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notesViewPr>
    <p:cSldViewPr snapToGrid="0" snapToObjects="1">
      <p:cViewPr varScale="1">
        <p:scale>
          <a:sx n="93" d="100"/>
          <a:sy n="93" d="100"/>
        </p:scale>
        <p:origin x="-3780" y="-108"/>
      </p:cViewPr>
      <p:guideLst>
        <p:guide orient="horz" pos="3120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rki.local\daten\Projekte\RKI_nCoV-Lage\3.Kommunikation\3.7.Lageberichte\2020-03-11\Kopie%20von%20Covid19_Liste_20200311.xlsm" TargetMode="Externa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6275074032957805E-2"/>
          <c:y val="9.4378061579261971E-2"/>
          <c:w val="0.88422921898874896"/>
          <c:h val="0.691764330991213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'Alter-Geschlecht'!$A$6</c:f>
              <c:strCache>
                <c:ptCount val="1"/>
                <c:pt idx="0">
                  <c:v>männlich</c:v>
                </c:pt>
              </c:strCache>
            </c:strRef>
          </c:tx>
          <c:spPr>
            <a:blipFill>
              <a:blip xmlns:r="http://schemas.openxmlformats.org/officeDocument/2006/relationships" r:embed="rId1"/>
              <a:stretch>
                <a:fillRect/>
              </a:stretch>
            </a:blipFill>
          </c:spPr>
          <c:invertIfNegative val="0"/>
          <c:pictureOptions>
            <c:pictureFormat val="stackScale"/>
          </c:pictureOptions>
          <c:cat>
            <c:strRef>
              <c:f>'Alter-Geschlecht'!$C$5:$H$5</c:f>
              <c:strCache>
                <c:ptCount val="6"/>
                <c:pt idx="0">
                  <c:v>0 - 4</c:v>
                </c:pt>
                <c:pt idx="1">
                  <c:v>5 - 14</c:v>
                </c:pt>
                <c:pt idx="2">
                  <c:v>15 - 34</c:v>
                </c:pt>
                <c:pt idx="3">
                  <c:v>35 - 59</c:v>
                </c:pt>
                <c:pt idx="4">
                  <c:v>60 - 79</c:v>
                </c:pt>
                <c:pt idx="5">
                  <c:v>80+</c:v>
                </c:pt>
              </c:strCache>
            </c:strRef>
          </c:cat>
          <c:val>
            <c:numRef>
              <c:f>'Alter-Geschlecht'!$C$6:$H$6</c:f>
              <c:numCache>
                <c:formatCode>General</c:formatCode>
                <c:ptCount val="6"/>
                <c:pt idx="0">
                  <c:v>9</c:v>
                </c:pt>
                <c:pt idx="1">
                  <c:v>14</c:v>
                </c:pt>
                <c:pt idx="2">
                  <c:v>167</c:v>
                </c:pt>
                <c:pt idx="3">
                  <c:v>315</c:v>
                </c:pt>
                <c:pt idx="4">
                  <c:v>84</c:v>
                </c:pt>
                <c:pt idx="5">
                  <c:v>5</c:v>
                </c:pt>
              </c:numCache>
            </c:numRef>
          </c:val>
        </c:ser>
        <c:ser>
          <c:idx val="1"/>
          <c:order val="1"/>
          <c:tx>
            <c:strRef>
              <c:f>'Alter-Geschlecht'!$A$7</c:f>
              <c:strCache>
                <c:ptCount val="1"/>
                <c:pt idx="0">
                  <c:v>weiblich</c:v>
                </c:pt>
              </c:strCache>
            </c:strRef>
          </c:tx>
          <c:spPr>
            <a:blipFill>
              <a:blip xmlns:r="http://schemas.openxmlformats.org/officeDocument/2006/relationships" r:embed="rId2"/>
              <a:stretch>
                <a:fillRect/>
              </a:stretch>
            </a:blipFill>
          </c:spPr>
          <c:invertIfNegative val="0"/>
          <c:pictureOptions>
            <c:pictureFormat val="stackScale"/>
          </c:pictureOptions>
          <c:cat>
            <c:strRef>
              <c:f>'Alter-Geschlecht'!$C$5:$H$5</c:f>
              <c:strCache>
                <c:ptCount val="6"/>
                <c:pt idx="0">
                  <c:v>0 - 4</c:v>
                </c:pt>
                <c:pt idx="1">
                  <c:v>5 - 14</c:v>
                </c:pt>
                <c:pt idx="2">
                  <c:v>15 - 34</c:v>
                </c:pt>
                <c:pt idx="3">
                  <c:v>35 - 59</c:v>
                </c:pt>
                <c:pt idx="4">
                  <c:v>60 - 79</c:v>
                </c:pt>
                <c:pt idx="5">
                  <c:v>80+</c:v>
                </c:pt>
              </c:strCache>
            </c:strRef>
          </c:cat>
          <c:val>
            <c:numRef>
              <c:f>'Alter-Geschlecht'!$C$7:$H$7</c:f>
              <c:numCache>
                <c:formatCode>General</c:formatCode>
                <c:ptCount val="6"/>
                <c:pt idx="0">
                  <c:v>6</c:v>
                </c:pt>
                <c:pt idx="1">
                  <c:v>14</c:v>
                </c:pt>
                <c:pt idx="2">
                  <c:v>172</c:v>
                </c:pt>
                <c:pt idx="3">
                  <c:v>237</c:v>
                </c:pt>
                <c:pt idx="4">
                  <c:v>58</c:v>
                </c:pt>
                <c:pt idx="5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86"/>
        <c:axId val="66956672"/>
        <c:axId val="66959616"/>
      </c:barChart>
      <c:catAx>
        <c:axId val="6695667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de-DE">
                    <a:latin typeface="Arial" panose="020B0604020202020204" pitchFamily="34" charset="0"/>
                    <a:cs typeface="Arial" panose="020B0604020202020204" pitchFamily="34" charset="0"/>
                  </a:rPr>
                  <a:t>Altersgruppen (Jahre)</a:t>
                </a:r>
              </a:p>
            </c:rich>
          </c:tx>
          <c:layout/>
          <c:overlay val="0"/>
        </c:title>
        <c:majorTickMark val="out"/>
        <c:minorTickMark val="none"/>
        <c:tickLblPos val="nextTo"/>
        <c:crossAx val="66959616"/>
        <c:crosses val="autoZero"/>
        <c:auto val="1"/>
        <c:lblAlgn val="ctr"/>
        <c:lblOffset val="100"/>
        <c:noMultiLvlLbl val="0"/>
      </c:catAx>
      <c:valAx>
        <c:axId val="66959616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r>
                  <a:rPr lang="de-DE">
                    <a:latin typeface="Arial" panose="020B0604020202020204" pitchFamily="34" charset="0"/>
                    <a:cs typeface="Arial" panose="020B0604020202020204" pitchFamily="34" charset="0"/>
                  </a:rPr>
                  <a:t>Anzahl übermittelter Fälle</a:t>
                </a:r>
              </a:p>
            </c:rich>
          </c:tx>
          <c:layout>
            <c:manualLayout>
              <c:xMode val="edge"/>
              <c:yMode val="edge"/>
              <c:x val="1.747956980499208E-2"/>
              <c:y val="0.1402602569415665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66956672"/>
        <c:crosses val="autoZero"/>
        <c:crossBetween val="between"/>
        <c:majorUnit val="50"/>
      </c:valAx>
    </c:plotArea>
    <c:legend>
      <c:legendPos val="r"/>
      <c:layout>
        <c:manualLayout>
          <c:xMode val="edge"/>
          <c:yMode val="edge"/>
          <c:x val="0.77353504775034176"/>
          <c:y val="0.18036160598928175"/>
          <c:w val="0.12159605799643433"/>
          <c:h val="0.19184601924759404"/>
        </c:manualLayout>
      </c:layout>
      <c:overlay val="1"/>
      <c:txPr>
        <a:bodyPr/>
        <a:lstStyle/>
        <a:p>
          <a:pPr>
            <a:defRPr sz="1200"/>
          </a:pPr>
          <a:endParaRPr lang="de-DE"/>
        </a:p>
      </c:txPr>
    </c:legend>
    <c:plotVisOnly val="1"/>
    <c:dispBlanksAs val="gap"/>
    <c:showDLblsOverMax val="0"/>
  </c:chart>
  <c:spPr>
    <a:ln>
      <a:noFill/>
    </a:ln>
  </c:spPr>
  <c:externalData r:id="rId3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11.03.2020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11.03.2020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https://www.ecdc.europa.eu/en/cases-2019-ncov-eueea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https://www.ecdc.europa.eu/en/cases-2019-ncov-eueea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 wird Erkrankungsdatum verwendet wenn vorhanden ansonsten das Meldedatum minus 5 Tage (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durschn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Meldeverzug)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148974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https://www.ecdc.europa.eu/en/cases-2019-ncov-eueea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 userDrawn="1"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06EC7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3" name="Bild 12" descr="RKI-Logo_RGB_P300C.tif"/>
          <p:cNvPicPr>
            <a:picLocks noChangeAspect="1"/>
          </p:cNvPicPr>
          <p:nvPr userDrawn="1"/>
        </p:nvPicPr>
        <p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Bild 2" descr="PPT_Background_4zu3_RBGNEU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2" name="Bild 11" descr="RKI-Logo_RGB_P300C.tif"/>
          <p:cNvPicPr>
            <a:picLocks noChangeAspect="1"/>
          </p:cNvPicPr>
          <p:nvPr userDrawn="1"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2"/>
          <p:cNvSpPr>
            <a:spLocks noGrp="1"/>
          </p:cNvSpPr>
          <p:nvPr>
            <p:ph sz="quarter" idx="13"/>
          </p:nvPr>
        </p:nvSpPr>
        <p:spPr>
          <a:xfrm>
            <a:off x="457199" y="1155700"/>
            <a:ext cx="8092593" cy="530225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11.03.2020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4606442" y="1155699"/>
            <a:ext cx="3943350" cy="529590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Inhaltsplatzhalter 7"/>
          <p:cNvSpPr>
            <a:spLocks noGrp="1"/>
          </p:cNvSpPr>
          <p:nvPr>
            <p:ph sz="quarter" idx="14"/>
          </p:nvPr>
        </p:nvSpPr>
        <p:spPr>
          <a:xfrm>
            <a:off x="454844" y="1155699"/>
            <a:ext cx="3943350" cy="5295901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 dirty="0" smtClean="0"/>
              <a:t>11.03.2020</a:t>
            </a:r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11.03.2020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70451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11.03.2020</a:t>
            </a:r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>
                <a:solidFill>
                  <a:prstClr val="black">
                    <a:tint val="75000"/>
                  </a:prstClr>
                </a:solidFill>
              </a:rPr>
              <a:t>11.03.2020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Update: COVID-19 National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B30E5-E52B-4FF3-86B5-13F9C975F97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102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tif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199" y="1155700"/>
            <a:ext cx="8092593" cy="53022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622713"/>
            <a:ext cx="1860421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r>
              <a:rPr lang="de-DE" smtClean="0"/>
              <a:t>11 .03.2020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1" y="6622713"/>
            <a:ext cx="5182675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52920" y="6622713"/>
            <a:ext cx="496872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ctr">
              <a:defRPr sz="1200">
                <a:solidFill>
                  <a:srgbClr val="006EC7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13" name="Gerade Verbindung 12"/>
          <p:cNvCxnSpPr/>
          <p:nvPr userDrawn="1"/>
        </p:nvCxnSpPr>
        <p:spPr>
          <a:xfrm>
            <a:off x="2594239" y="6628377"/>
            <a:ext cx="0" cy="229623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 userDrawn="1"/>
        </p:nvCxnSpPr>
        <p:spPr>
          <a:xfrm>
            <a:off x="457200" y="6622713"/>
            <a:ext cx="0" cy="23528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 userDrawn="1"/>
        </p:nvCxnSpPr>
        <p:spPr>
          <a:xfrm>
            <a:off x="8564139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Bild 14" descr="RKI-Logo_RGB_P300C.tif"/>
          <p:cNvPicPr>
            <a:picLocks noChangeAspect="1"/>
          </p:cNvPicPr>
          <p:nvPr userDrawn="1"/>
        </p:nvPicPr>
        <p:blipFill>
          <a:blip r:embed="rId9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6623" y="182309"/>
            <a:ext cx="1656184" cy="480392"/>
          </a:xfrm>
          <a:prstGeom prst="rect">
            <a:avLst/>
          </a:prstGeom>
        </p:spPr>
      </p:pic>
      <p:cxnSp>
        <p:nvCxnSpPr>
          <p:cNvPr id="17" name="Gerade Verbindung 16">
            <a:extLst>
              <a:ext uri="{FF2B5EF4-FFF2-40B4-BE49-F238E27FC236}">
                <a16:creationId xmlns:a16="http://schemas.microsoft.com/office/drawing/2014/main" xmlns="" id="{3D4E5546-5335-5647-A96F-CE3BCF4D161A}"/>
              </a:ext>
            </a:extLst>
          </p:cNvPr>
          <p:cNvCxnSpPr/>
          <p:nvPr userDrawn="1"/>
        </p:nvCxnSpPr>
        <p:spPr>
          <a:xfrm>
            <a:off x="8045635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4" r:id="rId4"/>
    <p:sldLayoutId id="2147483661" r:id="rId5"/>
    <p:sldLayoutId id="2147483655" r:id="rId6"/>
    <p:sldLayoutId id="2147483662" r:id="rId7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06EC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file:///\\rki.local\daten\Projekte\RKI_nCoV-Lage\1.Lagemanagement\1.9.Intern.Kommunikation_12-IfSG\nCoV-&#220;bersicht_Cluster-KoNa.xlsx" TargetMode="Externa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sewebapp05.rki.local/covid19site/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b="1" dirty="0" smtClean="0"/>
              <a:t>Anzahl</a:t>
            </a:r>
          </a:p>
          <a:p>
            <a:r>
              <a:rPr lang="de-DE" dirty="0" smtClean="0"/>
              <a:t>Laborbestätigte </a:t>
            </a:r>
            <a:r>
              <a:rPr lang="de-DE" dirty="0"/>
              <a:t>SARS-CoV-2 </a:t>
            </a:r>
            <a:r>
              <a:rPr lang="de-DE" dirty="0" smtClean="0"/>
              <a:t>Infektionen:	</a:t>
            </a:r>
            <a:r>
              <a:rPr lang="de-DE" b="1" dirty="0" smtClean="0"/>
              <a:t>1.567</a:t>
            </a:r>
            <a:endParaRPr lang="de-DE" b="1" dirty="0" smtClean="0"/>
          </a:p>
          <a:p>
            <a:pPr lvl="1"/>
            <a:r>
              <a:rPr lang="de-DE" sz="1400" dirty="0" smtClean="0"/>
              <a:t>+271; 17% </a:t>
            </a:r>
            <a:r>
              <a:rPr lang="de-DE" sz="1400" dirty="0" smtClean="0"/>
              <a:t>mehr als am Vortrag</a:t>
            </a:r>
            <a:endParaRPr lang="de-DE" sz="1400" dirty="0"/>
          </a:p>
          <a:p>
            <a:pPr>
              <a:spcBef>
                <a:spcPts val="600"/>
              </a:spcBef>
            </a:pPr>
            <a:r>
              <a:rPr lang="de-DE" dirty="0" smtClean="0"/>
              <a:t>Todesfälle: 								</a:t>
            </a:r>
            <a:r>
              <a:rPr lang="de-DE" dirty="0" smtClean="0"/>
              <a:t>    </a:t>
            </a:r>
            <a:r>
              <a:rPr lang="de-DE" b="1" dirty="0" smtClean="0"/>
              <a:t>3</a:t>
            </a:r>
            <a:r>
              <a:rPr lang="de-DE" dirty="0" smtClean="0"/>
              <a:t>		</a:t>
            </a:r>
          </a:p>
          <a:p>
            <a:pPr>
              <a:spcBef>
                <a:spcPts val="600"/>
              </a:spcBef>
            </a:pPr>
            <a:r>
              <a:rPr lang="de-DE" dirty="0" smtClean="0"/>
              <a:t>Betroffene Bundesländer:				</a:t>
            </a:r>
            <a:r>
              <a:rPr lang="de-DE" dirty="0" smtClean="0"/>
              <a:t>  </a:t>
            </a:r>
            <a:r>
              <a:rPr lang="de-DE" b="1" dirty="0" smtClean="0"/>
              <a:t>16</a:t>
            </a:r>
            <a:r>
              <a:rPr lang="de-DE" dirty="0" smtClean="0"/>
              <a:t> </a:t>
            </a:r>
            <a:endParaRPr lang="de-DE" dirty="0"/>
          </a:p>
          <a:p>
            <a:pPr>
              <a:spcBef>
                <a:spcPts val="600"/>
              </a:spcBef>
            </a:pPr>
            <a:r>
              <a:rPr lang="de-DE" dirty="0" smtClean="0"/>
              <a:t>Betroffene Landkreise:					</a:t>
            </a:r>
            <a:r>
              <a:rPr lang="de-DE" b="1" dirty="0" smtClean="0"/>
              <a:t>198 </a:t>
            </a:r>
            <a:r>
              <a:rPr lang="de-DE" sz="1900" dirty="0" smtClean="0"/>
              <a:t>(elektronisch </a:t>
            </a:r>
            <a:r>
              <a:rPr lang="de-DE" sz="1900" dirty="0" smtClean="0"/>
              <a:t>übermittelt)</a:t>
            </a:r>
            <a:endParaRPr lang="de-DE" sz="1900" dirty="0" smtClean="0">
              <a:solidFill>
                <a:srgbClr val="FF0000"/>
              </a:solidFill>
            </a:endParaRPr>
          </a:p>
          <a:p>
            <a:pPr lvl="1">
              <a:spcBef>
                <a:spcPts val="600"/>
              </a:spcBef>
            </a:pPr>
            <a:r>
              <a:rPr lang="de-DE" sz="1400" dirty="0" smtClean="0"/>
              <a:t>+</a:t>
            </a:r>
            <a:r>
              <a:rPr lang="de-DE" sz="1400" dirty="0" smtClean="0"/>
              <a:t>72;</a:t>
            </a:r>
            <a:r>
              <a:rPr lang="de-DE" sz="1400" dirty="0" smtClean="0"/>
              <a:t> 36% </a:t>
            </a:r>
            <a:r>
              <a:rPr lang="de-DE" sz="1400" dirty="0" smtClean="0"/>
              <a:t>mehr als am </a:t>
            </a:r>
            <a:r>
              <a:rPr lang="de-DE" sz="1400" dirty="0" smtClean="0"/>
              <a:t>Vortrag</a:t>
            </a:r>
            <a:endParaRPr lang="de-DE" sz="1400" dirty="0" smtClean="0"/>
          </a:p>
          <a:p>
            <a:pPr>
              <a:spcBef>
                <a:spcPts val="600"/>
              </a:spcBef>
            </a:pPr>
            <a:endParaRPr lang="de-DE" dirty="0"/>
          </a:p>
          <a:p>
            <a:pPr marL="0" indent="0">
              <a:spcBef>
                <a:spcPts val="600"/>
              </a:spcBef>
              <a:buNone/>
            </a:pPr>
            <a:r>
              <a:rPr lang="de-DE" b="1" dirty="0">
                <a:solidFill>
                  <a:srgbClr val="FF0000"/>
                </a:solidFill>
              </a:rPr>
              <a:t>Inzidenz </a:t>
            </a:r>
            <a:endParaRPr lang="de-DE" b="1" dirty="0" smtClean="0">
              <a:solidFill>
                <a:srgbClr val="FF0000"/>
              </a:solidFill>
            </a:endParaRPr>
          </a:p>
          <a:p>
            <a:pPr>
              <a:spcBef>
                <a:spcPts val="600"/>
              </a:spcBef>
            </a:pPr>
            <a:r>
              <a:rPr lang="de-DE" dirty="0" smtClean="0">
                <a:solidFill>
                  <a:srgbClr val="FF0000"/>
                </a:solidFill>
              </a:rPr>
              <a:t>bundesweit</a:t>
            </a:r>
            <a:r>
              <a:rPr lang="de-DE" dirty="0">
                <a:solidFill>
                  <a:srgbClr val="FF0000"/>
                </a:solidFill>
              </a:rPr>
              <a:t>: </a:t>
            </a:r>
            <a:r>
              <a:rPr lang="de-DE" dirty="0" smtClean="0">
                <a:solidFill>
                  <a:srgbClr val="FF0000"/>
                </a:solidFill>
              </a:rPr>
              <a:t>		 ca. </a:t>
            </a:r>
            <a:r>
              <a:rPr lang="de-DE" b="1" dirty="0" smtClean="0">
                <a:solidFill>
                  <a:srgbClr val="FF0000"/>
                </a:solidFill>
              </a:rPr>
              <a:t>1,6 / 100.000 Einwohner </a:t>
            </a:r>
          </a:p>
          <a:p>
            <a:pPr lvl="1">
              <a:spcBef>
                <a:spcPts val="600"/>
              </a:spcBef>
            </a:pPr>
            <a:r>
              <a:rPr lang="de-DE" sz="1400" dirty="0" smtClean="0">
                <a:solidFill>
                  <a:srgbClr val="FF0000"/>
                </a:solidFill>
              </a:rPr>
              <a:t>(Vortag 1,4/100.000)</a:t>
            </a:r>
            <a:endParaRPr lang="de-DE" dirty="0" smtClean="0">
              <a:solidFill>
                <a:srgbClr val="FF0000"/>
              </a:solidFill>
            </a:endParaRPr>
          </a:p>
          <a:p>
            <a:pPr>
              <a:spcBef>
                <a:spcPts val="600"/>
              </a:spcBef>
            </a:pPr>
            <a:r>
              <a:rPr lang="de-DE" dirty="0" smtClean="0">
                <a:solidFill>
                  <a:srgbClr val="FF0000"/>
                </a:solidFill>
              </a:rPr>
              <a:t>NRW</a:t>
            </a:r>
            <a:r>
              <a:rPr lang="de-DE" dirty="0">
                <a:solidFill>
                  <a:srgbClr val="FF0000"/>
                </a:solidFill>
              </a:rPr>
              <a:t>:  </a:t>
            </a:r>
            <a:r>
              <a:rPr lang="de-DE" dirty="0" smtClean="0">
                <a:solidFill>
                  <a:srgbClr val="FF0000"/>
                </a:solidFill>
              </a:rPr>
              <a:t>			ca. </a:t>
            </a:r>
            <a:r>
              <a:rPr lang="de-DE" b="1" dirty="0" smtClean="0">
                <a:solidFill>
                  <a:srgbClr val="FF0000"/>
                </a:solidFill>
              </a:rPr>
              <a:t>2,7 / 100.000 </a:t>
            </a:r>
            <a:r>
              <a:rPr lang="de-DE" b="1" dirty="0">
                <a:solidFill>
                  <a:srgbClr val="FF0000"/>
                </a:solidFill>
              </a:rPr>
              <a:t>Einwohner</a:t>
            </a:r>
          </a:p>
          <a:p>
            <a:pPr lvl="1">
              <a:spcBef>
                <a:spcPts val="600"/>
              </a:spcBef>
            </a:pP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sz="1400" dirty="0" smtClean="0">
                <a:solidFill>
                  <a:srgbClr val="FF0000"/>
                </a:solidFill>
              </a:rPr>
              <a:t>(Vortag 1,3/100.000)</a:t>
            </a:r>
          </a:p>
          <a:p>
            <a:pPr>
              <a:spcBef>
                <a:spcPts val="600"/>
              </a:spcBef>
            </a:pPr>
            <a:r>
              <a:rPr lang="de-DE" dirty="0" smtClean="0">
                <a:solidFill>
                  <a:srgbClr val="FF0000"/>
                </a:solidFill>
              </a:rPr>
              <a:t>Heinsberg</a:t>
            </a:r>
            <a:r>
              <a:rPr lang="de-DE" dirty="0">
                <a:solidFill>
                  <a:srgbClr val="FF0000"/>
                </a:solidFill>
              </a:rPr>
              <a:t>: </a:t>
            </a:r>
            <a:r>
              <a:rPr lang="de-DE" dirty="0" smtClean="0">
                <a:solidFill>
                  <a:srgbClr val="FF0000"/>
                </a:solidFill>
              </a:rPr>
              <a:t>		 ca.	</a:t>
            </a:r>
            <a:r>
              <a:rPr lang="de-DE" b="1" dirty="0" smtClean="0">
                <a:solidFill>
                  <a:srgbClr val="FF0000"/>
                </a:solidFill>
              </a:rPr>
              <a:t>98 / 100.000 Einwohner</a:t>
            </a:r>
          </a:p>
          <a:p>
            <a:pPr lvl="1">
              <a:spcBef>
                <a:spcPts val="600"/>
              </a:spcBef>
            </a:pP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sz="1400" dirty="0" smtClean="0">
                <a:solidFill>
                  <a:srgbClr val="FF0000"/>
                </a:solidFill>
              </a:rPr>
              <a:t>(Vortag 72/ </a:t>
            </a:r>
            <a:r>
              <a:rPr lang="de-DE" sz="1400" dirty="0">
                <a:solidFill>
                  <a:srgbClr val="FF0000"/>
                </a:solidFill>
              </a:rPr>
              <a:t>100.000 </a:t>
            </a:r>
            <a:r>
              <a:rPr lang="de-DE" sz="1400" dirty="0" smtClean="0">
                <a:solidFill>
                  <a:srgbClr val="FF0000"/>
                </a:solidFill>
              </a:rPr>
              <a:t>Einwohner)</a:t>
            </a:r>
          </a:p>
          <a:p>
            <a:endParaRPr lang="de-DE" dirty="0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11.03.2020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>
          <a:prstGeom prst="rect">
            <a:avLst/>
          </a:prstGeom>
        </p:spPr>
        <p:txBody>
          <a:bodyPr/>
          <a:lstStyle/>
          <a:p>
            <a:fld id="{162A217B-ED1C-D84B-8478-63C77FA79618}" type="slidenum">
              <a:rPr lang="de-DE" smtClean="0"/>
              <a:t>1</a:t>
            </a:fld>
            <a:endParaRPr lang="de-DE"/>
          </a:p>
        </p:txBody>
      </p:sp>
      <p:sp>
        <p:nvSpPr>
          <p:cNvPr id="11" name="Titel 4"/>
          <p:cNvSpPr txBox="1">
            <a:spLocks/>
          </p:cNvSpPr>
          <p:nvPr/>
        </p:nvSpPr>
        <p:spPr>
          <a:xfrm>
            <a:off x="457200" y="364667"/>
            <a:ext cx="8092592" cy="430887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dirty="0" smtClean="0"/>
              <a:t>COVID-19: Fälle in Deutschland </a:t>
            </a:r>
            <a:r>
              <a:rPr lang="de-DE" sz="2000" dirty="0" smtClean="0"/>
              <a:t>(Stand </a:t>
            </a:r>
            <a:r>
              <a:rPr lang="de-DE" sz="2000" dirty="0" smtClean="0"/>
              <a:t>11.3.2020</a:t>
            </a:r>
            <a:r>
              <a:rPr lang="de-DE" sz="2000" dirty="0" smtClean="0"/>
              <a:t>, 15:00)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2180387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e-DE" dirty="0"/>
              <a:t>1.089 übermittelten COVID-19-Fälle </a:t>
            </a:r>
            <a:endParaRPr lang="de-DE" dirty="0" smtClean="0"/>
          </a:p>
          <a:p>
            <a:endParaRPr lang="de-DE" dirty="0"/>
          </a:p>
          <a:p>
            <a:r>
              <a:rPr lang="de-DE" dirty="0" smtClean="0"/>
              <a:t>Alter</a:t>
            </a:r>
            <a:r>
              <a:rPr lang="de-DE" dirty="0" smtClean="0"/>
              <a:t>	 </a:t>
            </a:r>
            <a:r>
              <a:rPr lang="de-DE" dirty="0" smtClean="0"/>
              <a:t>0 </a:t>
            </a:r>
            <a:r>
              <a:rPr lang="de-DE" dirty="0" smtClean="0"/>
              <a:t>- </a:t>
            </a:r>
            <a:r>
              <a:rPr lang="de-DE" dirty="0" smtClean="0"/>
              <a:t>87 </a:t>
            </a:r>
            <a:r>
              <a:rPr lang="de-DE" dirty="0"/>
              <a:t>Jahre </a:t>
            </a:r>
          </a:p>
          <a:p>
            <a:pPr lvl="1"/>
            <a:r>
              <a:rPr lang="de-DE" dirty="0" smtClean="0"/>
              <a:t>Median </a:t>
            </a:r>
            <a:r>
              <a:rPr lang="de-DE" dirty="0" smtClean="0"/>
              <a:t>43 </a:t>
            </a:r>
            <a:r>
              <a:rPr lang="de-DE" dirty="0" smtClean="0"/>
              <a:t>Jahre</a:t>
            </a:r>
          </a:p>
          <a:p>
            <a:pPr lvl="1"/>
            <a:r>
              <a:rPr lang="de-DE" dirty="0" smtClean="0"/>
              <a:t>Mittelwert </a:t>
            </a:r>
            <a:r>
              <a:rPr lang="de-DE" dirty="0" smtClean="0"/>
              <a:t>42 </a:t>
            </a:r>
            <a:r>
              <a:rPr lang="de-DE" dirty="0" smtClean="0"/>
              <a:t>Jahre</a:t>
            </a:r>
          </a:p>
          <a:p>
            <a:pPr marL="457200" lvl="1" indent="0">
              <a:buNone/>
            </a:pPr>
            <a:endParaRPr lang="de-DE" dirty="0"/>
          </a:p>
          <a:p>
            <a:r>
              <a:rPr lang="de-DE" dirty="0"/>
              <a:t>Geschlecht </a:t>
            </a:r>
            <a:r>
              <a:rPr lang="de-DE" dirty="0" smtClean="0"/>
              <a:t>bei </a:t>
            </a:r>
            <a:r>
              <a:rPr lang="de-DE" dirty="0" smtClean="0"/>
              <a:t>1.089 </a:t>
            </a:r>
            <a:r>
              <a:rPr lang="de-DE" dirty="0" smtClean="0"/>
              <a:t>Fällen bekannt</a:t>
            </a:r>
          </a:p>
          <a:p>
            <a:pPr lvl="1"/>
            <a:r>
              <a:rPr lang="de-DE" dirty="0" smtClean="0"/>
              <a:t>595 </a:t>
            </a:r>
            <a:r>
              <a:rPr lang="de-DE" dirty="0" smtClean="0"/>
              <a:t>(54%) männlich</a:t>
            </a:r>
          </a:p>
          <a:p>
            <a:pPr lvl="1"/>
            <a:r>
              <a:rPr lang="de-DE" dirty="0" smtClean="0"/>
              <a:t>494 </a:t>
            </a:r>
            <a:r>
              <a:rPr lang="de-DE" dirty="0" smtClean="0"/>
              <a:t>(46%) weiblich</a:t>
            </a:r>
          </a:p>
          <a:p>
            <a:pPr marL="457200" lvl="1" indent="0">
              <a:buNone/>
            </a:pPr>
            <a:endParaRPr lang="de-DE" dirty="0"/>
          </a:p>
          <a:p>
            <a:pPr marL="800100" lvl="1"/>
            <a:endParaRPr lang="de-DE" dirty="0"/>
          </a:p>
          <a:p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</p:spPr>
        <p:txBody>
          <a:bodyPr/>
          <a:lstStyle/>
          <a:p>
            <a:r>
              <a:rPr lang="de-DE" dirty="0"/>
              <a:t>Alter und </a:t>
            </a:r>
            <a:r>
              <a:rPr lang="de-DE" dirty="0" smtClean="0"/>
              <a:t>Geschlecht (</a:t>
            </a:r>
            <a:r>
              <a:rPr lang="de-DE" dirty="0" smtClean="0"/>
              <a:t>11.03.2020</a:t>
            </a:r>
            <a:r>
              <a:rPr lang="de-DE" dirty="0" smtClean="0"/>
              <a:t>, </a:t>
            </a:r>
            <a:r>
              <a:rPr lang="de-DE" dirty="0" smtClean="0"/>
              <a:t>15:00 Uhr)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11.03.2020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67910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FF0000"/>
                </a:solidFill>
              </a:rPr>
              <a:t>Expositionsorte (Stand </a:t>
            </a:r>
            <a:r>
              <a:rPr lang="de-DE" dirty="0" smtClean="0">
                <a:solidFill>
                  <a:srgbClr val="FF0000"/>
                </a:solidFill>
              </a:rPr>
              <a:t>11.03.2020</a:t>
            </a:r>
            <a:r>
              <a:rPr lang="de-DE" dirty="0" smtClean="0">
                <a:solidFill>
                  <a:srgbClr val="FF0000"/>
                </a:solidFill>
              </a:rPr>
              <a:t>, </a:t>
            </a:r>
            <a:r>
              <a:rPr lang="de-DE" dirty="0" smtClean="0">
                <a:solidFill>
                  <a:srgbClr val="FF0000"/>
                </a:solidFill>
              </a:rPr>
              <a:t>15:00 Uhr)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11.03.2020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11</a:t>
            </a:fld>
            <a:endParaRPr lang="de-DE" dirty="0"/>
          </a:p>
        </p:txBody>
      </p:sp>
      <p:graphicFrame>
        <p:nvGraphicFramePr>
          <p:cNvPr id="9" name="Inhaltsplatzhalter 8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669011533"/>
              </p:ext>
            </p:extLst>
          </p:nvPr>
        </p:nvGraphicFramePr>
        <p:xfrm>
          <a:off x="564825" y="1426464"/>
          <a:ext cx="7178934" cy="1975104"/>
        </p:xfrm>
        <a:graphic>
          <a:graphicData uri="http://schemas.openxmlformats.org/drawingml/2006/table">
            <a:tbl>
              <a:tblPr firstRow="1" firstCol="1" bandRow="1"/>
              <a:tblGrid>
                <a:gridCol w="2084070"/>
                <a:gridCol w="2084070"/>
                <a:gridCol w="3010794"/>
              </a:tblGrid>
              <a:tr h="292608"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National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6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NW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6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234 (davon 209 LK Heinsberg</a:t>
                      </a:r>
                      <a:r>
                        <a:rPr lang="de-DE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BY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6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 54</a:t>
                      </a:r>
                      <a:endParaRPr lang="de-DE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6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BW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6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 23 </a:t>
                      </a:r>
                      <a:endParaRPr lang="de-DE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6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BE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6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 20</a:t>
                      </a:r>
                      <a:endParaRPr lang="de-DE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200150" algn="l"/>
                        </a:tabLst>
                      </a:pPr>
                      <a:r>
                        <a:rPr lang="de-DE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International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6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Italien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6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121 </a:t>
                      </a:r>
                      <a:r>
                        <a:rPr lang="de-DE" sz="1600" b="1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(20 Südtirol*)</a:t>
                      </a:r>
                      <a:endParaRPr lang="de-DE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6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Iran</a:t>
                      </a:r>
                      <a:endParaRPr lang="de-DE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6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 14</a:t>
                      </a:r>
                      <a:endParaRPr lang="de-DE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6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China, Hubei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e-DE" sz="16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   2</a:t>
                      </a:r>
                      <a:endParaRPr lang="de-DE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Rechteck 9"/>
          <p:cNvSpPr/>
          <p:nvPr/>
        </p:nvSpPr>
        <p:spPr>
          <a:xfrm>
            <a:off x="690299" y="4013978"/>
            <a:ext cx="70534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 smtClean="0"/>
              <a:t>Internationale Fälle mit bekanntem Expositionsort Deutschland: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Spanien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Polen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457200" y="3472667"/>
            <a:ext cx="86871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/>
              <a:t>*Bei vielen Fällen mit Angabe von Südtirol als Exposition wurde im </a:t>
            </a:r>
            <a:r>
              <a:rPr lang="de-DE" sz="1600" dirty="0" err="1" smtClean="0"/>
              <a:t>SurvNet</a:t>
            </a:r>
            <a:r>
              <a:rPr lang="de-DE" sz="1600" dirty="0" smtClean="0"/>
              <a:t>-Feld nur Italien angegeben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1434987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3"/>
          </p:nvPr>
        </p:nvSpPr>
        <p:spPr>
          <a:xfrm>
            <a:off x="457199" y="921715"/>
            <a:ext cx="8092593" cy="5395775"/>
          </a:xfrm>
        </p:spPr>
        <p:txBody>
          <a:bodyPr>
            <a:normAutofit/>
          </a:bodyPr>
          <a:lstStyle/>
          <a:p>
            <a:r>
              <a:rPr lang="de-DE" dirty="0" smtClean="0"/>
              <a:t>Über 159 Cluster (Auswahl)</a:t>
            </a:r>
          </a:p>
          <a:p>
            <a:pPr lvl="1"/>
            <a:r>
              <a:rPr lang="de-DE" dirty="0" smtClean="0"/>
              <a:t>Bayern – Webasto</a:t>
            </a:r>
          </a:p>
          <a:p>
            <a:pPr lvl="1"/>
            <a:r>
              <a:rPr lang="de-DE" dirty="0" smtClean="0"/>
              <a:t>Bayern – </a:t>
            </a:r>
            <a:r>
              <a:rPr lang="de-DE" dirty="0" err="1" smtClean="0"/>
              <a:t>Thermo</a:t>
            </a:r>
            <a:r>
              <a:rPr lang="de-DE" dirty="0" smtClean="0"/>
              <a:t> Fischer</a:t>
            </a:r>
          </a:p>
          <a:p>
            <a:pPr lvl="1"/>
            <a:r>
              <a:rPr lang="de-DE" dirty="0" smtClean="0"/>
              <a:t>Heinsberg - Karneval</a:t>
            </a:r>
          </a:p>
          <a:p>
            <a:pPr lvl="1"/>
            <a:r>
              <a:rPr lang="de-DE" dirty="0" smtClean="0"/>
              <a:t>Freising – Ableger Karneval</a:t>
            </a:r>
          </a:p>
          <a:p>
            <a:pPr lvl="1"/>
            <a:r>
              <a:rPr lang="de-DE" dirty="0" smtClean="0"/>
              <a:t>Spanien – Teneriffa</a:t>
            </a:r>
          </a:p>
          <a:p>
            <a:pPr lvl="1"/>
            <a:r>
              <a:rPr lang="de-DE" dirty="0" smtClean="0"/>
              <a:t>Japan – </a:t>
            </a:r>
            <a:r>
              <a:rPr lang="de-DE" dirty="0" err="1" smtClean="0"/>
              <a:t>Princess</a:t>
            </a:r>
            <a:r>
              <a:rPr lang="de-DE" dirty="0" smtClean="0"/>
              <a:t> Diamond</a:t>
            </a:r>
          </a:p>
          <a:p>
            <a:pPr lvl="1"/>
            <a:r>
              <a:rPr lang="de-DE" dirty="0" smtClean="0"/>
              <a:t>Kambodscha – </a:t>
            </a:r>
            <a:r>
              <a:rPr lang="de-DE" dirty="0" err="1" smtClean="0"/>
              <a:t>Westerdam</a:t>
            </a:r>
            <a:endParaRPr lang="de-DE" dirty="0" smtClean="0"/>
          </a:p>
          <a:p>
            <a:pPr lvl="1"/>
            <a:r>
              <a:rPr lang="de-DE" dirty="0" smtClean="0"/>
              <a:t>Berlin – Berlin Großraumbüro; Club „Trompete“</a:t>
            </a:r>
          </a:p>
          <a:p>
            <a:pPr lvl="1"/>
            <a:r>
              <a:rPr lang="de-DE" dirty="0" smtClean="0"/>
              <a:t>Rückkehrer Tel </a:t>
            </a:r>
            <a:r>
              <a:rPr lang="de-DE" dirty="0" smtClean="0"/>
              <a:t>Aviv</a:t>
            </a:r>
          </a:p>
          <a:p>
            <a:pPr lvl="1"/>
            <a:r>
              <a:rPr lang="de-DE" dirty="0" smtClean="0"/>
              <a:t>Nil-Kreuzfahrtschiff </a:t>
            </a:r>
            <a:r>
              <a:rPr lang="de-DE" dirty="0" smtClean="0"/>
              <a:t>Monarch – 4 Deutsche SARS-CoV-2-positiv</a:t>
            </a:r>
          </a:p>
          <a:p>
            <a:pPr lvl="1"/>
            <a:r>
              <a:rPr lang="de-DE" dirty="0" smtClean="0"/>
              <a:t>Busreise von Südtirol nach Wilhelmshafen – 11 Reisende aus Deutschland SARS-CoV-2-positiv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91363" y="354142"/>
            <a:ext cx="8092592" cy="338554"/>
          </a:xfrm>
        </p:spPr>
        <p:txBody>
          <a:bodyPr/>
          <a:lstStyle/>
          <a:p>
            <a:r>
              <a:rPr lang="de-DE" dirty="0" smtClean="0"/>
              <a:t>Cluster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11.03.2020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12</a:t>
            </a:fld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713473" y="6109741"/>
            <a:ext cx="749435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50" dirty="0">
                <a:hlinkClick r:id="rId2" action="ppaction://hlinkfile"/>
              </a:rPr>
              <a:t>\\</a:t>
            </a:r>
            <a:r>
              <a:rPr lang="de-DE" sz="1050" dirty="0" smtClean="0">
                <a:hlinkClick r:id="rId2" action="ppaction://hlinkfile"/>
              </a:rPr>
              <a:t>rki.local\daten\Projekte\RKI_nCoV-Lage\1.Lagemanagement\1.9.Intern.Kommunikation_12-IfSG\nCoV-Übersicht_Cluster-KoNa.xlsx</a:t>
            </a:r>
            <a:endParaRPr lang="de-DE" sz="1050" dirty="0" smtClean="0"/>
          </a:p>
          <a:p>
            <a:endParaRPr lang="de-DE" sz="1050" dirty="0"/>
          </a:p>
        </p:txBody>
      </p:sp>
    </p:spTree>
    <p:extLst>
      <p:ext uri="{BB962C8B-B14F-4D97-AF65-F5344CB8AC3E}">
        <p14:creationId xmlns:p14="http://schemas.microsoft.com/office/powerpoint/2010/main" val="1674636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3"/>
          </p:nvPr>
        </p:nvSpPr>
        <p:spPr>
          <a:xfrm>
            <a:off x="413791" y="1323224"/>
            <a:ext cx="8481492" cy="5302250"/>
          </a:xfrm>
        </p:spPr>
        <p:txBody>
          <a:bodyPr>
            <a:normAutofit/>
          </a:bodyPr>
          <a:lstStyle/>
          <a:p>
            <a:r>
              <a:rPr lang="de-DE" b="1" dirty="0" smtClean="0"/>
              <a:t>Berlin</a:t>
            </a:r>
            <a:r>
              <a:rPr lang="de-DE" dirty="0" smtClean="0"/>
              <a:t> (07.03.2020)</a:t>
            </a:r>
            <a:endParaRPr lang="de-DE" dirty="0" smtClean="0"/>
          </a:p>
          <a:p>
            <a:pPr marL="742950" lvl="2" indent="-342900"/>
            <a:r>
              <a:rPr lang="de-DE" sz="2000" dirty="0"/>
              <a:t>Unterstützung bei Kontaktpersonennachverfolgung </a:t>
            </a:r>
            <a:r>
              <a:rPr lang="de-DE" sz="2000" dirty="0" smtClean="0"/>
              <a:t>von 2 Clustern: Großraumbüro</a:t>
            </a:r>
            <a:r>
              <a:rPr lang="de-DE" sz="2000" dirty="0"/>
              <a:t>; Club „Trompete“</a:t>
            </a:r>
          </a:p>
          <a:p>
            <a:pPr lvl="1"/>
            <a:r>
              <a:rPr lang="de-DE" dirty="0" smtClean="0"/>
              <a:t>Entsendung von Nadine Muller (seit 09.03.2020)</a:t>
            </a:r>
            <a:endParaRPr lang="de-DE" dirty="0" smtClean="0"/>
          </a:p>
          <a:p>
            <a:r>
              <a:rPr lang="de-DE" b="1" dirty="0" smtClean="0"/>
              <a:t>Nürnberg</a:t>
            </a:r>
            <a:endParaRPr lang="de-DE" b="1" dirty="0" smtClean="0"/>
          </a:p>
          <a:p>
            <a:pPr lvl="1"/>
            <a:r>
              <a:rPr lang="de-DE" dirty="0"/>
              <a:t>Unterstützung bei Kontaktpersonennachverfolgung </a:t>
            </a:r>
            <a:r>
              <a:rPr lang="de-DE" dirty="0" smtClean="0"/>
              <a:t>bei einer </a:t>
            </a:r>
            <a:r>
              <a:rPr lang="de-DE" dirty="0" smtClean="0"/>
              <a:t>Arztpraxis </a:t>
            </a:r>
            <a:r>
              <a:rPr lang="de-DE" dirty="0" smtClean="0"/>
              <a:t>mit SARS-CoV-2-positivem Arzt</a:t>
            </a:r>
          </a:p>
          <a:p>
            <a:pPr lvl="1"/>
            <a:r>
              <a:rPr lang="de-DE" dirty="0"/>
              <a:t>Entsendung von Sonia </a:t>
            </a:r>
            <a:r>
              <a:rPr lang="de-DE" dirty="0" smtClean="0"/>
              <a:t>Boender und Kai </a:t>
            </a:r>
            <a:r>
              <a:rPr lang="de-DE" dirty="0"/>
              <a:t>Michaelis (seit </a:t>
            </a:r>
            <a:r>
              <a:rPr lang="de-DE" dirty="0" smtClean="0"/>
              <a:t>10.03.2020)</a:t>
            </a:r>
            <a:endParaRPr lang="de-DE" dirty="0" smtClean="0"/>
          </a:p>
          <a:p>
            <a:r>
              <a:rPr lang="de-DE" b="1" dirty="0"/>
              <a:t>Ministerium für Arbeit, Gesundheit und </a:t>
            </a:r>
            <a:r>
              <a:rPr lang="de-DE" b="1" dirty="0" smtClean="0"/>
              <a:t>Soziales in NRW </a:t>
            </a:r>
            <a:r>
              <a:rPr lang="de-DE" dirty="0" smtClean="0"/>
              <a:t>(11.03.2020)</a:t>
            </a:r>
          </a:p>
          <a:p>
            <a:pPr lvl="1"/>
            <a:r>
              <a:rPr lang="de-DE" dirty="0"/>
              <a:t>F</a:t>
            </a:r>
            <a:r>
              <a:rPr lang="de-DE" dirty="0" smtClean="0"/>
              <a:t>achliche </a:t>
            </a:r>
            <a:r>
              <a:rPr lang="de-DE" dirty="0"/>
              <a:t>Unterstützung des RKI bei den vielfältigen </a:t>
            </a:r>
            <a:r>
              <a:rPr lang="de-DE" dirty="0" smtClean="0"/>
              <a:t>Anfragen</a:t>
            </a:r>
          </a:p>
          <a:p>
            <a:pPr lvl="1"/>
            <a:r>
              <a:rPr lang="de-DE" dirty="0" smtClean="0"/>
              <a:t>Keine Entsendung vorgesehen</a:t>
            </a:r>
            <a:endParaRPr lang="de-DE" dirty="0"/>
          </a:p>
          <a:p>
            <a:pPr lvl="2"/>
            <a:endParaRPr lang="de-DE" dirty="0" smtClean="0"/>
          </a:p>
          <a:p>
            <a:pPr lvl="1"/>
            <a:endParaRPr lang="de-DE" dirty="0" smtClean="0"/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Amtshilfeersuchen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11.03.2020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68988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e-DE" dirty="0"/>
              <a:t>E</a:t>
            </a:r>
            <a:r>
              <a:rPr lang="de-DE" dirty="0" smtClean="0"/>
              <a:t>pidemiologischen </a:t>
            </a:r>
            <a:r>
              <a:rPr lang="de-DE" dirty="0"/>
              <a:t>Auswertungen nur noch aus </a:t>
            </a:r>
            <a:r>
              <a:rPr lang="de-DE" dirty="0" err="1" smtClean="0"/>
              <a:t>SurvNet</a:t>
            </a:r>
            <a:r>
              <a:rPr lang="de-DE" dirty="0" smtClean="0"/>
              <a:t>-Daten</a:t>
            </a:r>
          </a:p>
          <a:p>
            <a:r>
              <a:rPr lang="de-DE" dirty="0"/>
              <a:t>RKI Dashboard  </a:t>
            </a:r>
            <a:r>
              <a:rPr lang="de-DE" u="sng" dirty="0">
                <a:hlinkClick r:id="rId2"/>
              </a:rPr>
              <a:t>https://sewebapp05.rki.local/covid19site</a:t>
            </a:r>
            <a:r>
              <a:rPr lang="de-DE" u="sng" dirty="0" smtClean="0">
                <a:hlinkClick r:id="rId2"/>
              </a:rPr>
              <a:t>/</a:t>
            </a:r>
            <a:endParaRPr lang="de-DE" u="sng" dirty="0" smtClean="0"/>
          </a:p>
          <a:p>
            <a:r>
              <a:rPr lang="de-DE" dirty="0"/>
              <a:t>§ 12 IfSG </a:t>
            </a:r>
            <a:r>
              <a:rPr lang="de-DE" dirty="0" smtClean="0"/>
              <a:t>Übermittlungen nur noch Informationen </a:t>
            </a:r>
            <a:r>
              <a:rPr lang="de-DE" dirty="0"/>
              <a:t>zu </a:t>
            </a:r>
            <a:endParaRPr lang="de-DE" dirty="0" smtClean="0"/>
          </a:p>
          <a:p>
            <a:pPr lvl="1"/>
            <a:r>
              <a:rPr lang="de-DE" dirty="0" smtClean="0"/>
              <a:t>Todesfällen</a:t>
            </a:r>
          </a:p>
          <a:p>
            <a:pPr lvl="1"/>
            <a:r>
              <a:rPr lang="de-DE" dirty="0" smtClean="0"/>
              <a:t>klinisch </a:t>
            </a:r>
            <a:r>
              <a:rPr lang="de-DE" dirty="0"/>
              <a:t>schwere </a:t>
            </a:r>
            <a:r>
              <a:rPr lang="de-DE" dirty="0" smtClean="0"/>
              <a:t>Verläufe</a:t>
            </a:r>
          </a:p>
          <a:p>
            <a:pPr lvl="1"/>
            <a:r>
              <a:rPr lang="de-DE" dirty="0" smtClean="0"/>
              <a:t>besondere Cluster</a:t>
            </a:r>
          </a:p>
          <a:p>
            <a:pPr lvl="1"/>
            <a:r>
              <a:rPr lang="de-DE" dirty="0" smtClean="0"/>
              <a:t>Fälle </a:t>
            </a:r>
            <a:r>
              <a:rPr lang="de-DE" dirty="0"/>
              <a:t>mit Bedarf für Informationsweitergabe an Behörden im Ausland und internationale </a:t>
            </a:r>
            <a:r>
              <a:rPr lang="de-DE" dirty="0" smtClean="0"/>
              <a:t>Kontaktpersonennachverfolgung</a:t>
            </a:r>
          </a:p>
          <a:p>
            <a:pPr lvl="1"/>
            <a:r>
              <a:rPr lang="de-DE" dirty="0" smtClean="0"/>
              <a:t>besondere </a:t>
            </a:r>
            <a:r>
              <a:rPr lang="de-DE" dirty="0"/>
              <a:t>Maßnahmen, die ergriffen </a:t>
            </a:r>
            <a:r>
              <a:rPr lang="de-DE" dirty="0" smtClean="0"/>
              <a:t>wurden</a:t>
            </a:r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Neue Vorgehen	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11.03.2020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28820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984885"/>
          </a:xfrm>
        </p:spPr>
        <p:txBody>
          <a:bodyPr/>
          <a:lstStyle/>
          <a:p>
            <a:r>
              <a:rPr lang="de-DE" dirty="0" smtClean="0"/>
              <a:t>COVID-19: Alters- und </a:t>
            </a:r>
            <a:r>
              <a:rPr lang="de-DE" dirty="0" smtClean="0"/>
              <a:t>Geschlechtsverteilung </a:t>
            </a:r>
            <a:r>
              <a:rPr lang="de-DE" dirty="0" smtClean="0"/>
              <a:t>in </a:t>
            </a:r>
            <a:r>
              <a:rPr lang="de-DE" dirty="0" smtClean="0"/>
              <a:t>Deutschland </a:t>
            </a:r>
            <a:br>
              <a:rPr lang="de-DE" dirty="0" smtClean="0"/>
            </a:br>
            <a:r>
              <a:rPr lang="de-DE" sz="1800" dirty="0" smtClean="0"/>
              <a:t>(</a:t>
            </a:r>
            <a:r>
              <a:rPr lang="de-DE" sz="1800" dirty="0"/>
              <a:t>Stand 11.3.2020, 15:00)</a:t>
            </a:r>
            <a:r>
              <a:rPr lang="de-DE" sz="2400" dirty="0"/>
              <a:t/>
            </a:r>
            <a:br>
              <a:rPr lang="de-DE" sz="2400" dirty="0"/>
            </a:b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11.03.2020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2" name="Textfeld 1"/>
          <p:cNvSpPr txBox="1"/>
          <p:nvPr/>
        </p:nvSpPr>
        <p:spPr>
          <a:xfrm>
            <a:off x="233896" y="5316279"/>
            <a:ext cx="7439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Darstellung der 1.089 übermittelten COVID-19-Fälle in Deutschland nach Altersgruppe und </a:t>
            </a:r>
            <a:r>
              <a:rPr lang="de-DE" dirty="0" smtClean="0"/>
              <a:t>Geschlecht.</a:t>
            </a:r>
            <a:endParaRPr lang="de-DE" dirty="0"/>
          </a:p>
        </p:txBody>
      </p:sp>
      <p:graphicFrame>
        <p:nvGraphicFramePr>
          <p:cNvPr id="8" name="Diagramm 7"/>
          <p:cNvGraphicFramePr>
            <a:graphicFrameLocks/>
          </p:cNvGraphicFramePr>
          <p:nvPr/>
        </p:nvGraphicFramePr>
        <p:xfrm>
          <a:off x="1228725" y="2071687"/>
          <a:ext cx="6686549" cy="2714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07491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615553"/>
          </a:xfrm>
        </p:spPr>
        <p:txBody>
          <a:bodyPr/>
          <a:lstStyle/>
          <a:p>
            <a:r>
              <a:rPr lang="de-DE" dirty="0" smtClean="0"/>
              <a:t>COVID-19: Epidemiologische Kurve in Deutschland </a:t>
            </a:r>
            <a:br>
              <a:rPr lang="de-DE" dirty="0" smtClean="0"/>
            </a:br>
            <a:r>
              <a:rPr lang="de-DE" sz="1800" dirty="0" smtClean="0"/>
              <a:t>(Stand </a:t>
            </a:r>
            <a:r>
              <a:rPr lang="de-DE" sz="1800" dirty="0" smtClean="0"/>
              <a:t>11.03.2020</a:t>
            </a:r>
            <a:r>
              <a:rPr lang="de-DE" sz="1800" dirty="0" smtClean="0"/>
              <a:t>, </a:t>
            </a:r>
            <a:r>
              <a:rPr lang="de-DE" sz="1800" dirty="0" smtClean="0"/>
              <a:t>15:00</a:t>
            </a:r>
            <a:r>
              <a:rPr lang="de-DE" sz="1800" dirty="0" smtClean="0"/>
              <a:t>)</a:t>
            </a:r>
            <a:endParaRPr lang="de-DE" sz="18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11.03.2020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3</a:t>
            </a:fld>
            <a:endParaRPr lang="de-DE" dirty="0"/>
          </a:p>
        </p:txBody>
      </p:sp>
      <p:pic>
        <p:nvPicPr>
          <p:cNvPr id="7" name="Grafik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184" y="1858061"/>
            <a:ext cx="8220607" cy="3255264"/>
          </a:xfrm>
          <a:prstGeom prst="rect">
            <a:avLst/>
          </a:prstGeom>
          <a:noFill/>
        </p:spPr>
      </p:pic>
      <p:sp>
        <p:nvSpPr>
          <p:cNvPr id="2" name="Rechteck 1"/>
          <p:cNvSpPr/>
          <p:nvPr/>
        </p:nvSpPr>
        <p:spPr>
          <a:xfrm>
            <a:off x="329185" y="5432859"/>
            <a:ext cx="81961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Epidemiologische Kurve der 1.089 übermittelten COVID-19-Fälle in Deutschland nach Erkrankungsdatum- bzw. nach </a:t>
            </a:r>
            <a:r>
              <a:rPr lang="de-DE" dirty="0"/>
              <a:t>Meldedatum. </a:t>
            </a:r>
            <a:r>
              <a:rPr lang="de-DE" dirty="0"/>
              <a:t>Die abnehmende Fallzahl über die letzten Tage ist durch den Meldeverzug bedingt. </a:t>
            </a:r>
          </a:p>
        </p:txBody>
      </p:sp>
    </p:spTree>
    <p:extLst>
      <p:ext uri="{BB962C8B-B14F-4D97-AF65-F5344CB8AC3E}">
        <p14:creationId xmlns:p14="http://schemas.microsoft.com/office/powerpoint/2010/main" val="897698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677108"/>
          </a:xfrm>
        </p:spPr>
        <p:txBody>
          <a:bodyPr/>
          <a:lstStyle/>
          <a:p>
            <a:r>
              <a:rPr lang="de-DE" dirty="0">
                <a:solidFill>
                  <a:srgbClr val="FF0000"/>
                </a:solidFill>
              </a:rPr>
              <a:t>Kumulative Fallzahlen </a:t>
            </a:r>
            <a:r>
              <a:rPr lang="de-DE" dirty="0" smtClean="0">
                <a:solidFill>
                  <a:srgbClr val="FF0000"/>
                </a:solidFill>
              </a:rPr>
              <a:t>elektronisch übermittelter bestätigter COVID-19-Fälle </a:t>
            </a:r>
            <a:r>
              <a:rPr lang="de-DE" dirty="0">
                <a:solidFill>
                  <a:srgbClr val="FF0000"/>
                </a:solidFill>
              </a:rPr>
              <a:t>seit 25.02.2020 </a:t>
            </a:r>
            <a:r>
              <a:rPr lang="de-DE" sz="1600" dirty="0">
                <a:solidFill>
                  <a:srgbClr val="FF0000"/>
                </a:solidFill>
              </a:rPr>
              <a:t>(Datenstand jeweils </a:t>
            </a:r>
            <a:r>
              <a:rPr lang="de-DE" sz="1600" dirty="0" smtClean="0">
                <a:solidFill>
                  <a:srgbClr val="FF0000"/>
                </a:solidFill>
              </a:rPr>
              <a:t>11:00</a:t>
            </a:r>
            <a:r>
              <a:rPr lang="de-DE" sz="1600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11.03.2020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4</a:t>
            </a:fld>
            <a:endParaRPr lang="de-DE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498" y="1574924"/>
            <a:ext cx="7796030" cy="5047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0328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568337"/>
            <a:ext cx="8092592" cy="615553"/>
          </a:xfrm>
        </p:spPr>
        <p:txBody>
          <a:bodyPr/>
          <a:lstStyle/>
          <a:p>
            <a:r>
              <a:rPr lang="de-DE" dirty="0" smtClean="0"/>
              <a:t>COVID-19: Regionale Verteilung in Deutschland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sz="1800" dirty="0" smtClean="0"/>
              <a:t>(</a:t>
            </a:r>
            <a:r>
              <a:rPr lang="de-DE" sz="1800" dirty="0" smtClean="0"/>
              <a:t>Stand </a:t>
            </a:r>
            <a:r>
              <a:rPr lang="de-DE" sz="1800" dirty="0" smtClean="0"/>
              <a:t>11.03.2020</a:t>
            </a:r>
            <a:r>
              <a:rPr lang="de-DE" sz="1800" dirty="0" smtClean="0"/>
              <a:t>, 15:00) </a:t>
            </a:r>
            <a:endParaRPr lang="de-DE" sz="18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11.03.2020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5</a:t>
            </a:fld>
            <a:endParaRPr lang="de-DE" dirty="0"/>
          </a:p>
        </p:txBody>
      </p:sp>
      <p:pic>
        <p:nvPicPr>
          <p:cNvPr id="7" name="Grafik 6" descr="C:\Users\hellenbrandw\AppData\Local\Microsoft\Windows\INetCache\Content.Outlook\2ZSA7L89\Covid-19_LK_20200311 (2)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228"/>
          <a:stretch/>
        </p:blipFill>
        <p:spPr bwMode="auto">
          <a:xfrm>
            <a:off x="863633" y="1308249"/>
            <a:ext cx="7189287" cy="502466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97784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4294967295"/>
          </p:nvPr>
        </p:nvSpPr>
        <p:spPr>
          <a:xfrm>
            <a:off x="2699791" y="6622713"/>
            <a:ext cx="5182675" cy="19575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8052920" y="6622713"/>
            <a:ext cx="496872" cy="195750"/>
          </a:xfrm>
          <a:prstGeom prst="rect">
            <a:avLst/>
          </a:prstGeom>
        </p:spPr>
        <p:txBody>
          <a:bodyPr/>
          <a:lstStyle/>
          <a:p>
            <a:fld id="{162A217B-ED1C-D84B-8478-63C77FA79618}" type="slidenum">
              <a:rPr lang="de-DE" smtClean="0"/>
              <a:t>6</a:t>
            </a:fld>
            <a:endParaRPr lang="de-DE"/>
          </a:p>
        </p:txBody>
      </p:sp>
      <p:sp>
        <p:nvSpPr>
          <p:cNvPr id="11" name="Titel 4"/>
          <p:cNvSpPr txBox="1">
            <a:spLocks/>
          </p:cNvSpPr>
          <p:nvPr/>
        </p:nvSpPr>
        <p:spPr>
          <a:xfrm>
            <a:off x="457200" y="364667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COVID-19: Fälle in Deutschland (Stand </a:t>
            </a:r>
            <a:r>
              <a:rPr lang="de-DE" dirty="0" smtClean="0"/>
              <a:t>11.03.2020, 15 Uhr)</a:t>
            </a:r>
            <a:endParaRPr lang="de-DE" dirty="0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11.03.2020</a:t>
            </a:r>
            <a:endParaRPr lang="de-DE" dirty="0"/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2031374"/>
              </p:ext>
            </p:extLst>
          </p:nvPr>
        </p:nvGraphicFramePr>
        <p:xfrm>
          <a:off x="769650" y="966216"/>
          <a:ext cx="7780143" cy="52959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97832"/>
                <a:gridCol w="1580349"/>
                <a:gridCol w="1834132"/>
                <a:gridCol w="1967830"/>
              </a:tblGrid>
              <a:tr h="144145"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Bundesland</a:t>
                      </a:r>
                      <a:endParaRPr lang="de-DE" sz="1400" dirty="0">
                        <a:solidFill>
                          <a:srgbClr val="365F91"/>
                        </a:solidFill>
                        <a:effectLst/>
                        <a:latin typeface="ScalaSans-Regular"/>
                        <a:ea typeface="MS Mincho"/>
                        <a:cs typeface="Times New Roman"/>
                      </a:endParaRPr>
                    </a:p>
                  </a:txBody>
                  <a:tcPr marL="180340" marR="1803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Vorabmeldung bestätigter Fälle</a:t>
                      </a:r>
                      <a:endParaRPr lang="de-DE" sz="1100" dirty="0">
                        <a:solidFill>
                          <a:srgbClr val="365F91"/>
                        </a:solidFill>
                        <a:effectLst/>
                        <a:latin typeface="ScalaSans-Regular"/>
                        <a:ea typeface="MS Mincho"/>
                        <a:cs typeface="Times New Roman"/>
                      </a:endParaRPr>
                    </a:p>
                  </a:txBody>
                  <a:tcPr marL="180340" marR="1803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Davon elektronisch übermittelte Fälle</a:t>
                      </a:r>
                      <a:endParaRPr lang="de-DE" sz="1100" dirty="0">
                        <a:solidFill>
                          <a:srgbClr val="365F91"/>
                        </a:solidFill>
                        <a:effectLst/>
                        <a:latin typeface="ScalaSans-Regular"/>
                        <a:ea typeface="MS Mincho"/>
                        <a:cs typeface="Times New Roman"/>
                      </a:endParaRPr>
                    </a:p>
                  </a:txBody>
                  <a:tcPr marL="180340" marR="1803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de-DE" sz="11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Besonders betroffene Gebiete</a:t>
                      </a:r>
                      <a:endParaRPr lang="de-DE" sz="11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0340" marR="180340" marT="0" marB="0" anchor="ctr"/>
                </a:tc>
              </a:tr>
              <a:tr h="182245"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Baden-Württemberg</a:t>
                      </a:r>
                      <a:endParaRPr lang="de-DE" sz="1400" dirty="0">
                        <a:solidFill>
                          <a:srgbClr val="365F91"/>
                        </a:solidFill>
                        <a:effectLst/>
                        <a:latin typeface="ScalaSans-Regular"/>
                        <a:ea typeface="MS Mincho"/>
                        <a:cs typeface="Times New Roman"/>
                      </a:endParaRPr>
                    </a:p>
                  </a:txBody>
                  <a:tcPr marL="180340" marR="1803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de-DE" sz="1600" b="1">
                          <a:solidFill>
                            <a:srgbClr val="0070C0"/>
                          </a:solidFill>
                          <a:effectLst/>
                          <a:latin typeface="Calibri"/>
                          <a:ea typeface="MS Mincho"/>
                          <a:cs typeface="Times New Roman"/>
                        </a:rPr>
                        <a:t>277</a:t>
                      </a:r>
                      <a:endParaRPr lang="de-DE" sz="1600" b="1">
                        <a:solidFill>
                          <a:srgbClr val="365F91"/>
                        </a:solidFill>
                        <a:effectLst/>
                        <a:latin typeface="ScalaSans-Regular"/>
                        <a:ea typeface="MS Mincho"/>
                        <a:cs typeface="Times New Roman"/>
                      </a:endParaRPr>
                    </a:p>
                  </a:txBody>
                  <a:tcPr marL="180340" marR="180340" marT="0" marB="0" anchor="ctr"/>
                </a:tc>
                <a:tc>
                  <a:txBody>
                    <a:bodyPr/>
                    <a:lstStyle/>
                    <a:p>
                      <a:pPr indent="25527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de-DE" sz="1600" b="1">
                          <a:solidFill>
                            <a:srgbClr val="0070C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190</a:t>
                      </a:r>
                      <a:endParaRPr lang="de-DE" sz="1600" b="1">
                        <a:solidFill>
                          <a:srgbClr val="365F91"/>
                        </a:solidFill>
                        <a:effectLst/>
                        <a:latin typeface="ScalaSans-Regular"/>
                        <a:ea typeface="MS Mincho"/>
                        <a:cs typeface="Times New Roman"/>
                      </a:endParaRPr>
                    </a:p>
                  </a:txBody>
                  <a:tcPr marL="180340" marR="180340" marT="0" marB="0" anchor="ctr"/>
                </a:tc>
                <a:tc>
                  <a:txBody>
                    <a:bodyPr/>
                    <a:lstStyle/>
                    <a:p>
                      <a:pPr indent="255270" algn="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endParaRPr lang="de-DE" sz="1600" dirty="0">
                        <a:solidFill>
                          <a:srgbClr val="365F91"/>
                        </a:solidFill>
                        <a:effectLst/>
                        <a:latin typeface="ScalaSans-Regular"/>
                        <a:ea typeface="MS Mincho"/>
                        <a:cs typeface="Times New Roman"/>
                      </a:endParaRPr>
                    </a:p>
                  </a:txBody>
                  <a:tcPr marL="180340" marR="180340" marT="0" marB="0"/>
                </a:tc>
              </a:tr>
              <a:tr h="182245"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Bayern</a:t>
                      </a:r>
                      <a:endParaRPr lang="de-DE" sz="1400" dirty="0">
                        <a:solidFill>
                          <a:srgbClr val="365F91"/>
                        </a:solidFill>
                        <a:effectLst/>
                        <a:latin typeface="ScalaSans-Regular"/>
                        <a:ea typeface="MS Mincho"/>
                        <a:cs typeface="Times New Roman"/>
                      </a:endParaRPr>
                    </a:p>
                  </a:txBody>
                  <a:tcPr marL="180340" marR="1803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de-DE" sz="1600" b="1">
                          <a:solidFill>
                            <a:srgbClr val="0070C0"/>
                          </a:solidFill>
                          <a:effectLst/>
                          <a:latin typeface="Calibri"/>
                          <a:ea typeface="MS Mincho"/>
                          <a:cs typeface="Times New Roman"/>
                        </a:rPr>
                        <a:t>366</a:t>
                      </a:r>
                      <a:endParaRPr lang="de-DE" sz="1600" b="1">
                        <a:solidFill>
                          <a:srgbClr val="365F91"/>
                        </a:solidFill>
                        <a:effectLst/>
                        <a:latin typeface="ScalaSans-Regular"/>
                        <a:ea typeface="MS Mincho"/>
                        <a:cs typeface="Times New Roman"/>
                      </a:endParaRPr>
                    </a:p>
                  </a:txBody>
                  <a:tcPr marL="180340" marR="180340" marT="0" marB="0" anchor="ctr"/>
                </a:tc>
                <a:tc>
                  <a:txBody>
                    <a:bodyPr/>
                    <a:lstStyle/>
                    <a:p>
                      <a:pPr indent="25527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de-DE" sz="1600" b="1" dirty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207</a:t>
                      </a:r>
                      <a:endParaRPr lang="de-DE" sz="1600" b="1" dirty="0">
                        <a:solidFill>
                          <a:srgbClr val="365F91"/>
                        </a:solidFill>
                        <a:effectLst/>
                        <a:latin typeface="ScalaSans-Regular"/>
                        <a:ea typeface="MS Mincho"/>
                        <a:cs typeface="Times New Roman"/>
                      </a:endParaRPr>
                    </a:p>
                  </a:txBody>
                  <a:tcPr marL="180340" marR="180340" marT="0" marB="0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de-DE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SK München (N=60)</a:t>
                      </a:r>
                      <a:endParaRPr lang="de-DE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0340" marR="180340" marT="0" marB="0"/>
                </a:tc>
              </a:tr>
              <a:tr h="182880"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Berlin</a:t>
                      </a:r>
                      <a:endParaRPr lang="de-DE" sz="1400" dirty="0">
                        <a:solidFill>
                          <a:srgbClr val="365F91"/>
                        </a:solidFill>
                        <a:effectLst/>
                        <a:latin typeface="ScalaSans-Regular"/>
                        <a:ea typeface="MS Mincho"/>
                        <a:cs typeface="Times New Roman"/>
                      </a:endParaRPr>
                    </a:p>
                  </a:txBody>
                  <a:tcPr marL="180340" marR="1803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de-DE" sz="1600" b="1" dirty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MS Mincho"/>
                          <a:cs typeface="Times New Roman"/>
                        </a:rPr>
                        <a:t>90</a:t>
                      </a:r>
                      <a:endParaRPr lang="de-DE" sz="1600" b="1" dirty="0">
                        <a:solidFill>
                          <a:srgbClr val="365F91"/>
                        </a:solidFill>
                        <a:effectLst/>
                        <a:latin typeface="ScalaSans-Regular"/>
                        <a:ea typeface="MS Mincho"/>
                        <a:cs typeface="Times New Roman"/>
                      </a:endParaRPr>
                    </a:p>
                  </a:txBody>
                  <a:tcPr marL="180340" marR="180340" marT="0" marB="0" anchor="ctr"/>
                </a:tc>
                <a:tc>
                  <a:txBody>
                    <a:bodyPr/>
                    <a:lstStyle/>
                    <a:p>
                      <a:pPr indent="25527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de-DE" sz="1600" b="1" dirty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90</a:t>
                      </a:r>
                      <a:endParaRPr lang="de-DE" sz="1600" b="1" dirty="0">
                        <a:solidFill>
                          <a:srgbClr val="365F91"/>
                        </a:solidFill>
                        <a:effectLst/>
                        <a:latin typeface="ScalaSans-Regular"/>
                        <a:ea typeface="MS Mincho"/>
                        <a:cs typeface="Times New Roman"/>
                      </a:endParaRPr>
                    </a:p>
                  </a:txBody>
                  <a:tcPr marL="180340" marR="180340" marT="0" marB="0" anchor="ctr"/>
                </a:tc>
                <a:tc>
                  <a:txBody>
                    <a:bodyPr/>
                    <a:lstStyle/>
                    <a:p>
                      <a:pPr indent="255270" algn="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endParaRPr lang="de-DE" sz="1400" dirty="0">
                        <a:solidFill>
                          <a:srgbClr val="365F91"/>
                        </a:solidFill>
                        <a:effectLst/>
                        <a:latin typeface="ScalaSans-Regular"/>
                        <a:ea typeface="MS Mincho"/>
                        <a:cs typeface="Times New Roman"/>
                      </a:endParaRPr>
                    </a:p>
                  </a:txBody>
                  <a:tcPr marL="180340" marR="180340" marT="0" marB="0"/>
                </a:tc>
              </a:tr>
              <a:tr h="182245"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Brandenburg</a:t>
                      </a:r>
                      <a:endParaRPr lang="de-DE" sz="1400" dirty="0">
                        <a:solidFill>
                          <a:srgbClr val="365F91"/>
                        </a:solidFill>
                        <a:effectLst/>
                        <a:latin typeface="ScalaSans-Regular"/>
                        <a:ea typeface="MS Mincho"/>
                        <a:cs typeface="Times New Roman"/>
                      </a:endParaRPr>
                    </a:p>
                  </a:txBody>
                  <a:tcPr marL="180340" marR="1803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de-DE" sz="1600" b="1" dirty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MS Mincho"/>
                          <a:cs typeface="Times New Roman"/>
                        </a:rPr>
                        <a:t>24</a:t>
                      </a:r>
                      <a:endParaRPr lang="de-DE" sz="1600" b="1" dirty="0">
                        <a:solidFill>
                          <a:srgbClr val="365F91"/>
                        </a:solidFill>
                        <a:effectLst/>
                        <a:latin typeface="ScalaSans-Regular"/>
                        <a:ea typeface="MS Mincho"/>
                        <a:cs typeface="Times New Roman"/>
                      </a:endParaRPr>
                    </a:p>
                  </a:txBody>
                  <a:tcPr marL="180340" marR="180340" marT="0" marB="0" anchor="ctr"/>
                </a:tc>
                <a:tc>
                  <a:txBody>
                    <a:bodyPr/>
                    <a:lstStyle/>
                    <a:p>
                      <a:pPr indent="25527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de-DE" sz="1600" b="1" dirty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11</a:t>
                      </a:r>
                      <a:endParaRPr lang="de-DE" sz="1600" b="1" dirty="0">
                        <a:solidFill>
                          <a:srgbClr val="365F91"/>
                        </a:solidFill>
                        <a:effectLst/>
                        <a:latin typeface="ScalaSans-Regular"/>
                        <a:ea typeface="MS Mincho"/>
                        <a:cs typeface="Times New Roman"/>
                      </a:endParaRPr>
                    </a:p>
                  </a:txBody>
                  <a:tcPr marL="180340" marR="180340" marT="0" marB="0" anchor="ctr"/>
                </a:tc>
                <a:tc>
                  <a:txBody>
                    <a:bodyPr/>
                    <a:lstStyle/>
                    <a:p>
                      <a:pPr indent="255270" algn="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endParaRPr lang="de-DE" sz="1400" dirty="0">
                        <a:solidFill>
                          <a:srgbClr val="365F91"/>
                        </a:solidFill>
                        <a:effectLst/>
                        <a:latin typeface="ScalaSans-Regular"/>
                        <a:ea typeface="MS Mincho"/>
                        <a:cs typeface="Times New Roman"/>
                      </a:endParaRPr>
                    </a:p>
                  </a:txBody>
                  <a:tcPr marL="180340" marR="180340" marT="0" marB="0"/>
                </a:tc>
              </a:tr>
              <a:tr h="182245"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Bremen</a:t>
                      </a:r>
                      <a:endParaRPr lang="de-DE" sz="1400" dirty="0">
                        <a:solidFill>
                          <a:srgbClr val="365F91"/>
                        </a:solidFill>
                        <a:effectLst/>
                        <a:latin typeface="ScalaSans-Regular"/>
                        <a:ea typeface="MS Mincho"/>
                        <a:cs typeface="Times New Roman"/>
                      </a:endParaRPr>
                    </a:p>
                  </a:txBody>
                  <a:tcPr marL="180340" marR="1803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de-DE" sz="1600" b="1">
                          <a:solidFill>
                            <a:srgbClr val="0070C0"/>
                          </a:solidFill>
                          <a:effectLst/>
                          <a:latin typeface="Calibri"/>
                          <a:ea typeface="MS Mincho"/>
                          <a:cs typeface="Times New Roman"/>
                        </a:rPr>
                        <a:t>21</a:t>
                      </a:r>
                      <a:endParaRPr lang="de-DE" sz="1600" b="1">
                        <a:solidFill>
                          <a:srgbClr val="365F91"/>
                        </a:solidFill>
                        <a:effectLst/>
                        <a:latin typeface="ScalaSans-Regular"/>
                        <a:ea typeface="MS Mincho"/>
                        <a:cs typeface="Times New Roman"/>
                      </a:endParaRPr>
                    </a:p>
                  </a:txBody>
                  <a:tcPr marL="180340" marR="180340" marT="0" marB="0" anchor="ctr"/>
                </a:tc>
                <a:tc>
                  <a:txBody>
                    <a:bodyPr/>
                    <a:lstStyle/>
                    <a:p>
                      <a:pPr indent="25527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de-DE" sz="1600" b="1" dirty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21</a:t>
                      </a:r>
                      <a:endParaRPr lang="de-DE" sz="1600" b="1" dirty="0">
                        <a:solidFill>
                          <a:srgbClr val="365F91"/>
                        </a:solidFill>
                        <a:effectLst/>
                        <a:latin typeface="ScalaSans-Regular"/>
                        <a:ea typeface="MS Mincho"/>
                        <a:cs typeface="Times New Roman"/>
                      </a:endParaRPr>
                    </a:p>
                  </a:txBody>
                  <a:tcPr marL="180340" marR="180340" marT="0" marB="0" anchor="ctr"/>
                </a:tc>
                <a:tc>
                  <a:txBody>
                    <a:bodyPr/>
                    <a:lstStyle/>
                    <a:p>
                      <a:pPr indent="255270" algn="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endParaRPr lang="de-DE" sz="1400" dirty="0">
                        <a:solidFill>
                          <a:srgbClr val="365F91"/>
                        </a:solidFill>
                        <a:effectLst/>
                        <a:latin typeface="ScalaSans-Regular"/>
                        <a:ea typeface="MS Mincho"/>
                        <a:cs typeface="Times New Roman"/>
                      </a:endParaRPr>
                    </a:p>
                  </a:txBody>
                  <a:tcPr marL="180340" marR="180340" marT="0" marB="0"/>
                </a:tc>
              </a:tr>
              <a:tr h="182880"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Hamburg</a:t>
                      </a:r>
                      <a:endParaRPr lang="de-DE" sz="1400" dirty="0">
                        <a:solidFill>
                          <a:srgbClr val="365F91"/>
                        </a:solidFill>
                        <a:effectLst/>
                        <a:latin typeface="ScalaSans-Regular"/>
                        <a:ea typeface="MS Mincho"/>
                        <a:cs typeface="Times New Roman"/>
                      </a:endParaRPr>
                    </a:p>
                  </a:txBody>
                  <a:tcPr marL="180340" marR="1803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de-DE" sz="1600" b="1">
                          <a:solidFill>
                            <a:srgbClr val="0070C0"/>
                          </a:solidFill>
                          <a:effectLst/>
                          <a:latin typeface="Calibri"/>
                          <a:ea typeface="MS Mincho"/>
                          <a:cs typeface="Times New Roman"/>
                        </a:rPr>
                        <a:t>48</a:t>
                      </a:r>
                      <a:endParaRPr lang="de-DE" sz="1600" b="1">
                        <a:solidFill>
                          <a:srgbClr val="365F91"/>
                        </a:solidFill>
                        <a:effectLst/>
                        <a:latin typeface="ScalaSans-Regular"/>
                        <a:ea typeface="MS Mincho"/>
                        <a:cs typeface="Times New Roman"/>
                      </a:endParaRPr>
                    </a:p>
                  </a:txBody>
                  <a:tcPr marL="180340" marR="180340" marT="0" marB="0" anchor="ctr"/>
                </a:tc>
                <a:tc>
                  <a:txBody>
                    <a:bodyPr/>
                    <a:lstStyle/>
                    <a:p>
                      <a:pPr indent="25527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de-DE" sz="1600" b="1" dirty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17</a:t>
                      </a:r>
                      <a:endParaRPr lang="de-DE" sz="1600" b="1" dirty="0">
                        <a:solidFill>
                          <a:srgbClr val="365F91"/>
                        </a:solidFill>
                        <a:effectLst/>
                        <a:latin typeface="ScalaSans-Regular"/>
                        <a:ea typeface="MS Mincho"/>
                        <a:cs typeface="Times New Roman"/>
                      </a:endParaRPr>
                    </a:p>
                  </a:txBody>
                  <a:tcPr marL="180340" marR="180340" marT="0" marB="0" anchor="ctr"/>
                </a:tc>
                <a:tc>
                  <a:txBody>
                    <a:bodyPr/>
                    <a:lstStyle/>
                    <a:p>
                      <a:pPr indent="255270" algn="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endParaRPr lang="de-DE" sz="1400" dirty="0">
                        <a:solidFill>
                          <a:srgbClr val="365F91"/>
                        </a:solidFill>
                        <a:effectLst/>
                        <a:latin typeface="ScalaSans-Regular"/>
                        <a:ea typeface="MS Mincho"/>
                        <a:cs typeface="Times New Roman"/>
                      </a:endParaRPr>
                    </a:p>
                  </a:txBody>
                  <a:tcPr marL="180340" marR="180340" marT="0" marB="0"/>
                </a:tc>
              </a:tr>
              <a:tr h="182880"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Hessen</a:t>
                      </a:r>
                      <a:endParaRPr lang="de-DE" sz="1400" dirty="0">
                        <a:solidFill>
                          <a:srgbClr val="365F91"/>
                        </a:solidFill>
                        <a:effectLst/>
                        <a:latin typeface="ScalaSans-Regular"/>
                        <a:ea typeface="MS Mincho"/>
                        <a:cs typeface="Times New Roman"/>
                      </a:endParaRPr>
                    </a:p>
                  </a:txBody>
                  <a:tcPr marL="180340" marR="1803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de-DE" sz="1600" b="1">
                          <a:solidFill>
                            <a:srgbClr val="0070C0"/>
                          </a:solidFill>
                          <a:effectLst/>
                          <a:latin typeface="Calibri"/>
                          <a:ea typeface="MS Mincho"/>
                          <a:cs typeface="Times New Roman"/>
                        </a:rPr>
                        <a:t>48</a:t>
                      </a:r>
                      <a:endParaRPr lang="de-DE" sz="1600" b="1">
                        <a:solidFill>
                          <a:srgbClr val="365F91"/>
                        </a:solidFill>
                        <a:effectLst/>
                        <a:latin typeface="ScalaSans-Regular"/>
                        <a:ea typeface="MS Mincho"/>
                        <a:cs typeface="Times New Roman"/>
                      </a:endParaRPr>
                    </a:p>
                  </a:txBody>
                  <a:tcPr marL="180340" marR="180340" marT="0" marB="0" anchor="ctr"/>
                </a:tc>
                <a:tc>
                  <a:txBody>
                    <a:bodyPr/>
                    <a:lstStyle/>
                    <a:p>
                      <a:pPr indent="25527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de-DE" sz="1600" b="1" dirty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28</a:t>
                      </a:r>
                      <a:endParaRPr lang="de-DE" sz="1600" b="1" dirty="0">
                        <a:solidFill>
                          <a:srgbClr val="365F91"/>
                        </a:solidFill>
                        <a:effectLst/>
                        <a:latin typeface="ScalaSans-Regular"/>
                        <a:ea typeface="MS Mincho"/>
                        <a:cs typeface="Times New Roman"/>
                      </a:endParaRPr>
                    </a:p>
                  </a:txBody>
                  <a:tcPr marL="180340" marR="180340" marT="0" marB="0" anchor="ctr"/>
                </a:tc>
                <a:tc>
                  <a:txBody>
                    <a:bodyPr/>
                    <a:lstStyle/>
                    <a:p>
                      <a:pPr indent="255270" algn="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endParaRPr lang="de-DE" sz="1400" dirty="0">
                        <a:solidFill>
                          <a:srgbClr val="365F91"/>
                        </a:solidFill>
                        <a:effectLst/>
                        <a:latin typeface="ScalaSans-Regular"/>
                        <a:ea typeface="MS Mincho"/>
                        <a:cs typeface="Times New Roman"/>
                      </a:endParaRPr>
                    </a:p>
                  </a:txBody>
                  <a:tcPr marL="180340" marR="180340" marT="0" marB="0"/>
                </a:tc>
              </a:tr>
              <a:tr h="182880"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Mecklenburg-Vorpommern</a:t>
                      </a:r>
                      <a:endParaRPr lang="de-DE" sz="1400">
                        <a:solidFill>
                          <a:srgbClr val="365F91"/>
                        </a:solidFill>
                        <a:effectLst/>
                        <a:latin typeface="ScalaSans-Regular"/>
                        <a:ea typeface="MS Mincho"/>
                        <a:cs typeface="Times New Roman"/>
                      </a:endParaRPr>
                    </a:p>
                  </a:txBody>
                  <a:tcPr marL="180340" marR="1803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de-DE" sz="1600" b="1">
                          <a:solidFill>
                            <a:srgbClr val="0070C0"/>
                          </a:solidFill>
                          <a:effectLst/>
                          <a:latin typeface="Calibri"/>
                          <a:ea typeface="MS Mincho"/>
                          <a:cs typeface="Times New Roman"/>
                        </a:rPr>
                        <a:t>17</a:t>
                      </a:r>
                      <a:endParaRPr lang="de-DE" sz="1600" b="1">
                        <a:solidFill>
                          <a:srgbClr val="365F91"/>
                        </a:solidFill>
                        <a:effectLst/>
                        <a:latin typeface="ScalaSans-Regular"/>
                        <a:ea typeface="MS Mincho"/>
                        <a:cs typeface="Times New Roman"/>
                      </a:endParaRPr>
                    </a:p>
                  </a:txBody>
                  <a:tcPr marL="180340" marR="180340" marT="0" marB="0" anchor="ctr"/>
                </a:tc>
                <a:tc>
                  <a:txBody>
                    <a:bodyPr/>
                    <a:lstStyle/>
                    <a:p>
                      <a:pPr marL="0" indent="255270" algn="ctr" defTabSz="457200" rtl="0" eaLnBrk="1" latinLnBrk="0" hangingPunct="1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de-DE" sz="1600" b="1" kern="1200" dirty="0" smtClean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11</a:t>
                      </a:r>
                      <a:endParaRPr lang="de-DE" sz="1600" b="1" kern="1200" dirty="0">
                        <a:solidFill>
                          <a:srgbClr val="0070C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80340" marR="18034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endParaRPr lang="de-DE" sz="1400" dirty="0">
                        <a:solidFill>
                          <a:srgbClr val="365F91"/>
                        </a:solidFill>
                        <a:effectLst/>
                        <a:latin typeface="ScalaSans-Regular"/>
                        <a:ea typeface="MS Mincho"/>
                        <a:cs typeface="Times New Roman"/>
                      </a:endParaRPr>
                    </a:p>
                  </a:txBody>
                  <a:tcPr marL="180340" marR="180340" marT="0" marB="0"/>
                </a:tc>
              </a:tr>
              <a:tr h="182880"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Niedersachsen</a:t>
                      </a:r>
                      <a:endParaRPr lang="de-DE" sz="1400" dirty="0">
                        <a:solidFill>
                          <a:srgbClr val="365F91"/>
                        </a:solidFill>
                        <a:effectLst/>
                        <a:latin typeface="ScalaSans-Regular"/>
                        <a:ea typeface="MS Mincho"/>
                        <a:cs typeface="Times New Roman"/>
                      </a:endParaRPr>
                    </a:p>
                  </a:txBody>
                  <a:tcPr marL="180340" marR="1803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de-DE" sz="1600" b="1">
                          <a:solidFill>
                            <a:srgbClr val="0070C0"/>
                          </a:solidFill>
                          <a:effectLst/>
                          <a:latin typeface="Calibri"/>
                          <a:ea typeface="MS Mincho"/>
                          <a:cs typeface="Times New Roman"/>
                        </a:rPr>
                        <a:t>75</a:t>
                      </a:r>
                      <a:endParaRPr lang="de-DE" sz="1600" b="1">
                        <a:solidFill>
                          <a:srgbClr val="365F91"/>
                        </a:solidFill>
                        <a:effectLst/>
                        <a:latin typeface="ScalaSans-Regular"/>
                        <a:ea typeface="MS Mincho"/>
                        <a:cs typeface="Times New Roman"/>
                      </a:endParaRPr>
                    </a:p>
                  </a:txBody>
                  <a:tcPr marL="180340" marR="180340" marT="0" marB="0" anchor="ctr"/>
                </a:tc>
                <a:tc>
                  <a:txBody>
                    <a:bodyPr/>
                    <a:lstStyle/>
                    <a:p>
                      <a:pPr marL="0" indent="255270" algn="ctr" defTabSz="457200" rtl="0" eaLnBrk="1" latinLnBrk="0" hangingPunct="1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de-DE" sz="1600" b="1" kern="1200" dirty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52</a:t>
                      </a:r>
                    </a:p>
                  </a:txBody>
                  <a:tcPr marL="180340" marR="180340" marT="0" marB="0" anchor="ctr"/>
                </a:tc>
                <a:tc>
                  <a:txBody>
                    <a:bodyPr/>
                    <a:lstStyle/>
                    <a:p>
                      <a:pPr indent="255270" algn="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endParaRPr lang="de-DE" sz="1400" dirty="0">
                        <a:solidFill>
                          <a:srgbClr val="365F91"/>
                        </a:solidFill>
                        <a:effectLst/>
                        <a:latin typeface="ScalaSans-Regular"/>
                        <a:ea typeface="MS Mincho"/>
                        <a:cs typeface="Times New Roman"/>
                      </a:endParaRPr>
                    </a:p>
                  </a:txBody>
                  <a:tcPr marL="180340" marR="180340" marT="0" marB="0"/>
                </a:tc>
              </a:tr>
              <a:tr h="182245"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Nordrhein-Westfalen</a:t>
                      </a:r>
                      <a:endParaRPr lang="de-DE" sz="1400" dirty="0">
                        <a:solidFill>
                          <a:srgbClr val="365F91"/>
                        </a:solidFill>
                        <a:effectLst/>
                        <a:latin typeface="ScalaSans-Regular"/>
                        <a:ea typeface="MS Mincho"/>
                        <a:cs typeface="Times New Roman"/>
                      </a:endParaRPr>
                    </a:p>
                  </a:txBody>
                  <a:tcPr marL="180340" marR="1803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de-DE" sz="1600" b="1">
                          <a:solidFill>
                            <a:srgbClr val="0070C0"/>
                          </a:solidFill>
                          <a:effectLst/>
                          <a:latin typeface="Calibri"/>
                          <a:ea typeface="MS Mincho"/>
                          <a:cs typeface="Times New Roman"/>
                        </a:rPr>
                        <a:t>484</a:t>
                      </a:r>
                      <a:endParaRPr lang="de-DE" sz="1600" b="1">
                        <a:solidFill>
                          <a:srgbClr val="365F91"/>
                        </a:solidFill>
                        <a:effectLst/>
                        <a:latin typeface="ScalaSans-Regular"/>
                        <a:ea typeface="MS Mincho"/>
                        <a:cs typeface="Times New Roman"/>
                      </a:endParaRPr>
                    </a:p>
                  </a:txBody>
                  <a:tcPr marL="180340" marR="180340" marT="0" marB="0" anchor="ctr"/>
                </a:tc>
                <a:tc>
                  <a:txBody>
                    <a:bodyPr/>
                    <a:lstStyle/>
                    <a:p>
                      <a:pPr marL="0" indent="255270" algn="ctr" defTabSz="457200" rtl="0" eaLnBrk="1" latinLnBrk="0" hangingPunct="1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de-DE" sz="1600" b="1" kern="1200" dirty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384</a:t>
                      </a:r>
                    </a:p>
                  </a:txBody>
                  <a:tcPr marL="180340" marR="18034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de-DE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LK </a:t>
                      </a:r>
                      <a:r>
                        <a:rPr lang="de-DE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Heinsberg (N=290</a:t>
                      </a:r>
                      <a:r>
                        <a:rPr lang="de-DE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de-DE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0340" marR="180340" marT="0" marB="0"/>
                </a:tc>
              </a:tr>
              <a:tr h="182880"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Rheinland-Pfalz</a:t>
                      </a:r>
                      <a:endParaRPr lang="de-DE" sz="1400" dirty="0">
                        <a:solidFill>
                          <a:srgbClr val="365F91"/>
                        </a:solidFill>
                        <a:effectLst/>
                        <a:latin typeface="ScalaSans-Regular"/>
                        <a:ea typeface="MS Mincho"/>
                        <a:cs typeface="Times New Roman"/>
                      </a:endParaRPr>
                    </a:p>
                  </a:txBody>
                  <a:tcPr marL="180340" marR="1803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de-DE" sz="1600" b="1">
                          <a:solidFill>
                            <a:srgbClr val="0070C0"/>
                          </a:solidFill>
                          <a:effectLst/>
                          <a:latin typeface="Calibri"/>
                          <a:ea typeface="MS Mincho"/>
                          <a:cs typeface="Times New Roman"/>
                        </a:rPr>
                        <a:t>25</a:t>
                      </a:r>
                      <a:endParaRPr lang="de-DE" sz="1600" b="1">
                        <a:solidFill>
                          <a:srgbClr val="365F91"/>
                        </a:solidFill>
                        <a:effectLst/>
                        <a:latin typeface="ScalaSans-Regular"/>
                        <a:ea typeface="MS Mincho"/>
                        <a:cs typeface="Times New Roman"/>
                      </a:endParaRPr>
                    </a:p>
                  </a:txBody>
                  <a:tcPr marL="180340" marR="180340" marT="0" marB="0" anchor="ctr"/>
                </a:tc>
                <a:tc>
                  <a:txBody>
                    <a:bodyPr/>
                    <a:lstStyle/>
                    <a:p>
                      <a:pPr indent="25527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de-DE" sz="1600" b="1">
                          <a:solidFill>
                            <a:srgbClr val="0070C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25</a:t>
                      </a:r>
                      <a:endParaRPr lang="de-DE" sz="1600" b="1">
                        <a:solidFill>
                          <a:srgbClr val="365F91"/>
                        </a:solidFill>
                        <a:effectLst/>
                        <a:latin typeface="ScalaSans-Regular"/>
                        <a:ea typeface="MS Mincho"/>
                        <a:cs typeface="Times New Roman"/>
                      </a:endParaRPr>
                    </a:p>
                  </a:txBody>
                  <a:tcPr marL="180340" marR="180340" marT="0" marB="0" anchor="ctr"/>
                </a:tc>
                <a:tc>
                  <a:txBody>
                    <a:bodyPr/>
                    <a:lstStyle/>
                    <a:p>
                      <a:pPr indent="255270" algn="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endParaRPr lang="de-DE" sz="1600" dirty="0">
                        <a:solidFill>
                          <a:srgbClr val="365F91"/>
                        </a:solidFill>
                        <a:effectLst/>
                        <a:latin typeface="ScalaSans-Regular"/>
                        <a:ea typeface="MS Mincho"/>
                        <a:cs typeface="Times New Roman"/>
                      </a:endParaRPr>
                    </a:p>
                  </a:txBody>
                  <a:tcPr marL="180340" marR="180340" marT="0" marB="0"/>
                </a:tc>
              </a:tr>
              <a:tr h="182245"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Saarland</a:t>
                      </a:r>
                      <a:endParaRPr lang="de-DE" sz="1400" dirty="0">
                        <a:solidFill>
                          <a:srgbClr val="365F91"/>
                        </a:solidFill>
                        <a:effectLst/>
                        <a:latin typeface="ScalaSans-Regular"/>
                        <a:ea typeface="MS Mincho"/>
                        <a:cs typeface="Times New Roman"/>
                      </a:endParaRPr>
                    </a:p>
                  </a:txBody>
                  <a:tcPr marL="180340" marR="1803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de-DE" sz="1600" b="1">
                          <a:solidFill>
                            <a:srgbClr val="0070C0"/>
                          </a:solidFill>
                          <a:effectLst/>
                          <a:latin typeface="Calibri"/>
                          <a:ea typeface="MS Mincho"/>
                          <a:cs typeface="Times New Roman"/>
                        </a:rPr>
                        <a:t>14</a:t>
                      </a:r>
                      <a:endParaRPr lang="de-DE" sz="1600" b="1">
                        <a:solidFill>
                          <a:srgbClr val="365F91"/>
                        </a:solidFill>
                        <a:effectLst/>
                        <a:latin typeface="ScalaSans-Regular"/>
                        <a:ea typeface="MS Mincho"/>
                        <a:cs typeface="Times New Roman"/>
                      </a:endParaRPr>
                    </a:p>
                  </a:txBody>
                  <a:tcPr marL="180340" marR="180340" marT="0" marB="0" anchor="ctr"/>
                </a:tc>
                <a:tc>
                  <a:txBody>
                    <a:bodyPr/>
                    <a:lstStyle/>
                    <a:p>
                      <a:pPr indent="25527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de-DE" sz="1600" b="1">
                          <a:solidFill>
                            <a:srgbClr val="0070C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</a:t>
                      </a:r>
                      <a:endParaRPr lang="de-DE" sz="1600" b="1">
                        <a:solidFill>
                          <a:srgbClr val="365F91"/>
                        </a:solidFill>
                        <a:effectLst/>
                        <a:latin typeface="ScalaSans-Regular"/>
                        <a:ea typeface="MS Mincho"/>
                        <a:cs typeface="Times New Roman"/>
                      </a:endParaRPr>
                    </a:p>
                  </a:txBody>
                  <a:tcPr marL="180340" marR="180340" marT="0" marB="0" anchor="ctr"/>
                </a:tc>
                <a:tc>
                  <a:txBody>
                    <a:bodyPr/>
                    <a:lstStyle/>
                    <a:p>
                      <a:pPr indent="255270" algn="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endParaRPr lang="de-DE" sz="1600" dirty="0">
                        <a:solidFill>
                          <a:srgbClr val="365F91"/>
                        </a:solidFill>
                        <a:effectLst/>
                        <a:latin typeface="ScalaSans-Regular"/>
                        <a:ea typeface="MS Mincho"/>
                        <a:cs typeface="Times New Roman"/>
                      </a:endParaRPr>
                    </a:p>
                  </a:txBody>
                  <a:tcPr marL="180340" marR="180340" marT="0" marB="0"/>
                </a:tc>
              </a:tr>
              <a:tr h="182245"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Sachsen</a:t>
                      </a:r>
                      <a:endParaRPr lang="de-DE" sz="1400" dirty="0">
                        <a:solidFill>
                          <a:srgbClr val="365F91"/>
                        </a:solidFill>
                        <a:effectLst/>
                        <a:latin typeface="ScalaSans-Regular"/>
                        <a:ea typeface="MS Mincho"/>
                        <a:cs typeface="Times New Roman"/>
                      </a:endParaRPr>
                    </a:p>
                  </a:txBody>
                  <a:tcPr marL="180340" marR="1803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de-DE" sz="1600" b="1">
                          <a:solidFill>
                            <a:srgbClr val="0070C0"/>
                          </a:solidFill>
                          <a:effectLst/>
                          <a:latin typeface="Calibri"/>
                          <a:ea typeface="MS Mincho"/>
                          <a:cs typeface="Times New Roman"/>
                        </a:rPr>
                        <a:t>26</a:t>
                      </a:r>
                      <a:endParaRPr lang="de-DE" sz="1600" b="1">
                        <a:solidFill>
                          <a:srgbClr val="365F91"/>
                        </a:solidFill>
                        <a:effectLst/>
                        <a:latin typeface="ScalaSans-Regular"/>
                        <a:ea typeface="MS Mincho"/>
                        <a:cs typeface="Times New Roman"/>
                      </a:endParaRPr>
                    </a:p>
                  </a:txBody>
                  <a:tcPr marL="180340" marR="180340" marT="0" marB="0" anchor="ctr"/>
                </a:tc>
                <a:tc>
                  <a:txBody>
                    <a:bodyPr/>
                    <a:lstStyle/>
                    <a:p>
                      <a:pPr indent="25527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de-DE" sz="1600" b="1">
                          <a:solidFill>
                            <a:srgbClr val="0070C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17</a:t>
                      </a:r>
                      <a:endParaRPr lang="de-DE" sz="1600" b="1">
                        <a:solidFill>
                          <a:srgbClr val="365F91"/>
                        </a:solidFill>
                        <a:effectLst/>
                        <a:latin typeface="ScalaSans-Regular"/>
                        <a:ea typeface="MS Mincho"/>
                        <a:cs typeface="Times New Roman"/>
                      </a:endParaRPr>
                    </a:p>
                  </a:txBody>
                  <a:tcPr marL="180340" marR="180340" marT="0" marB="0" anchor="ctr"/>
                </a:tc>
                <a:tc>
                  <a:txBody>
                    <a:bodyPr/>
                    <a:lstStyle/>
                    <a:p>
                      <a:pPr indent="255270" algn="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endParaRPr lang="de-DE" sz="1100" dirty="0">
                        <a:solidFill>
                          <a:srgbClr val="365F91"/>
                        </a:solidFill>
                        <a:effectLst/>
                        <a:latin typeface="ScalaSans-Regular"/>
                        <a:ea typeface="MS Mincho"/>
                        <a:cs typeface="Times New Roman"/>
                      </a:endParaRPr>
                    </a:p>
                  </a:txBody>
                  <a:tcPr marL="180340" marR="180340" marT="0" marB="0"/>
                </a:tc>
              </a:tr>
              <a:tr h="182245"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Sachsen-Anhalt</a:t>
                      </a:r>
                      <a:endParaRPr lang="de-DE" sz="1400" dirty="0">
                        <a:solidFill>
                          <a:srgbClr val="365F91"/>
                        </a:solidFill>
                        <a:effectLst/>
                        <a:latin typeface="ScalaSans-Regular"/>
                        <a:ea typeface="MS Mincho"/>
                        <a:cs typeface="Times New Roman"/>
                      </a:endParaRPr>
                    </a:p>
                  </a:txBody>
                  <a:tcPr marL="180340" marR="1803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de-DE" sz="1600" b="1">
                          <a:solidFill>
                            <a:srgbClr val="0070C0"/>
                          </a:solidFill>
                          <a:effectLst/>
                          <a:latin typeface="Calibri"/>
                          <a:ea typeface="MS Mincho"/>
                          <a:cs typeface="Times New Roman"/>
                        </a:rPr>
                        <a:t>15</a:t>
                      </a:r>
                      <a:endParaRPr lang="de-DE" sz="1600" b="1">
                        <a:solidFill>
                          <a:srgbClr val="365F91"/>
                        </a:solidFill>
                        <a:effectLst/>
                        <a:latin typeface="ScalaSans-Regular"/>
                        <a:ea typeface="MS Mincho"/>
                        <a:cs typeface="Times New Roman"/>
                      </a:endParaRPr>
                    </a:p>
                  </a:txBody>
                  <a:tcPr marL="180340" marR="180340" marT="0" marB="0" anchor="ctr"/>
                </a:tc>
                <a:tc>
                  <a:txBody>
                    <a:bodyPr/>
                    <a:lstStyle/>
                    <a:p>
                      <a:pPr indent="25527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de-DE" sz="1600" b="1">
                          <a:solidFill>
                            <a:srgbClr val="0070C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</a:t>
                      </a:r>
                      <a:endParaRPr lang="de-DE" sz="1600" b="1">
                        <a:solidFill>
                          <a:srgbClr val="365F91"/>
                        </a:solidFill>
                        <a:effectLst/>
                        <a:latin typeface="ScalaSans-Regular"/>
                        <a:ea typeface="MS Mincho"/>
                        <a:cs typeface="Times New Roman"/>
                      </a:endParaRPr>
                    </a:p>
                  </a:txBody>
                  <a:tcPr marL="180340" marR="180340" marT="0" marB="0" anchor="ctr"/>
                </a:tc>
                <a:tc>
                  <a:txBody>
                    <a:bodyPr/>
                    <a:lstStyle/>
                    <a:p>
                      <a:pPr indent="255270" algn="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endParaRPr lang="de-DE" sz="1100" dirty="0">
                        <a:solidFill>
                          <a:srgbClr val="365F91"/>
                        </a:solidFill>
                        <a:effectLst/>
                        <a:latin typeface="ScalaSans-Regular"/>
                        <a:ea typeface="MS Mincho"/>
                        <a:cs typeface="Times New Roman"/>
                      </a:endParaRPr>
                    </a:p>
                  </a:txBody>
                  <a:tcPr marL="180340" marR="180340" marT="0" marB="0"/>
                </a:tc>
              </a:tr>
              <a:tr h="182245"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Schleswig-Holstein</a:t>
                      </a:r>
                      <a:endParaRPr lang="de-DE" sz="1400" dirty="0">
                        <a:solidFill>
                          <a:srgbClr val="365F91"/>
                        </a:solidFill>
                        <a:effectLst/>
                        <a:latin typeface="ScalaSans-Regular"/>
                        <a:ea typeface="MS Mincho"/>
                        <a:cs typeface="Times New Roman"/>
                      </a:endParaRPr>
                    </a:p>
                  </a:txBody>
                  <a:tcPr marL="180340" marR="1803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de-DE" sz="1600" b="1" dirty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MS Mincho"/>
                          <a:cs typeface="Times New Roman"/>
                        </a:rPr>
                        <a:t>27</a:t>
                      </a:r>
                      <a:endParaRPr lang="de-DE" sz="1600" b="1" dirty="0">
                        <a:solidFill>
                          <a:srgbClr val="365F91"/>
                        </a:solidFill>
                        <a:effectLst/>
                        <a:latin typeface="ScalaSans-Regular"/>
                        <a:ea typeface="MS Mincho"/>
                        <a:cs typeface="Times New Roman"/>
                      </a:endParaRPr>
                    </a:p>
                  </a:txBody>
                  <a:tcPr marL="180340" marR="180340" marT="0" marB="0" anchor="ctr"/>
                </a:tc>
                <a:tc>
                  <a:txBody>
                    <a:bodyPr/>
                    <a:lstStyle/>
                    <a:p>
                      <a:pPr indent="25527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de-DE" sz="1600" b="1">
                          <a:solidFill>
                            <a:srgbClr val="0070C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14</a:t>
                      </a:r>
                      <a:endParaRPr lang="de-DE" sz="1600" b="1">
                        <a:solidFill>
                          <a:srgbClr val="365F91"/>
                        </a:solidFill>
                        <a:effectLst/>
                        <a:latin typeface="ScalaSans-Regular"/>
                        <a:ea typeface="MS Mincho"/>
                        <a:cs typeface="Times New Roman"/>
                      </a:endParaRPr>
                    </a:p>
                  </a:txBody>
                  <a:tcPr marL="180340" marR="180340" marT="0" marB="0" anchor="ctr"/>
                </a:tc>
                <a:tc>
                  <a:txBody>
                    <a:bodyPr/>
                    <a:lstStyle/>
                    <a:p>
                      <a:pPr indent="255270" algn="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endParaRPr lang="de-DE" sz="1100" dirty="0">
                        <a:solidFill>
                          <a:srgbClr val="365F91"/>
                        </a:solidFill>
                        <a:effectLst/>
                        <a:latin typeface="ScalaSans-Regular"/>
                        <a:ea typeface="MS Mincho"/>
                        <a:cs typeface="Times New Roman"/>
                      </a:endParaRPr>
                    </a:p>
                  </a:txBody>
                  <a:tcPr marL="180340" marR="180340" marT="0" marB="0"/>
                </a:tc>
              </a:tr>
              <a:tr h="182245"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Thüringen</a:t>
                      </a:r>
                      <a:endParaRPr lang="de-DE" sz="1400" dirty="0">
                        <a:solidFill>
                          <a:srgbClr val="365F91"/>
                        </a:solidFill>
                        <a:effectLst/>
                        <a:latin typeface="ScalaSans-Regular"/>
                        <a:ea typeface="MS Mincho"/>
                        <a:cs typeface="Times New Roman"/>
                      </a:endParaRPr>
                    </a:p>
                  </a:txBody>
                  <a:tcPr marL="180340" marR="1803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de-DE" sz="1600" b="1" dirty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MS Mincho"/>
                          <a:cs typeface="Times New Roman"/>
                        </a:rPr>
                        <a:t>10</a:t>
                      </a:r>
                      <a:endParaRPr lang="de-DE" sz="1600" b="1" dirty="0">
                        <a:solidFill>
                          <a:srgbClr val="365F91"/>
                        </a:solidFill>
                        <a:effectLst/>
                        <a:latin typeface="ScalaSans-Regular"/>
                        <a:ea typeface="MS Mincho"/>
                        <a:cs typeface="Times New Roman"/>
                      </a:endParaRPr>
                    </a:p>
                  </a:txBody>
                  <a:tcPr marL="180340" marR="180340" marT="0" marB="0" anchor="ctr"/>
                </a:tc>
                <a:tc>
                  <a:txBody>
                    <a:bodyPr/>
                    <a:lstStyle/>
                    <a:p>
                      <a:pPr indent="255270"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de-DE" sz="1600" b="1" dirty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10</a:t>
                      </a:r>
                      <a:endParaRPr lang="de-DE" sz="1600" b="1" dirty="0">
                        <a:solidFill>
                          <a:srgbClr val="365F91"/>
                        </a:solidFill>
                        <a:effectLst/>
                        <a:latin typeface="ScalaSans-Regular"/>
                        <a:ea typeface="MS Mincho"/>
                        <a:cs typeface="Times New Roman"/>
                      </a:endParaRPr>
                    </a:p>
                  </a:txBody>
                  <a:tcPr marL="180340" marR="180340" marT="0" marB="0" anchor="ctr"/>
                </a:tc>
                <a:tc>
                  <a:txBody>
                    <a:bodyPr/>
                    <a:lstStyle/>
                    <a:p>
                      <a:pPr indent="255270" algn="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endParaRPr lang="de-DE" sz="1100" dirty="0">
                        <a:solidFill>
                          <a:srgbClr val="365F91"/>
                        </a:solidFill>
                        <a:effectLst/>
                        <a:latin typeface="ScalaSans-Regular"/>
                        <a:ea typeface="MS Mincho"/>
                        <a:cs typeface="Times New Roman"/>
                      </a:endParaRPr>
                    </a:p>
                  </a:txBody>
                  <a:tcPr marL="180340" marR="18034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1743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11.03.2020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7</a:t>
            </a:fld>
            <a:endParaRPr lang="de-DE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5" t="11040" r="20955" b="3345"/>
          <a:stretch/>
        </p:blipFill>
        <p:spPr bwMode="auto">
          <a:xfrm>
            <a:off x="321869" y="966318"/>
            <a:ext cx="7666329" cy="5514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el 2"/>
          <p:cNvSpPr txBox="1">
            <a:spLocks/>
          </p:cNvSpPr>
          <p:nvPr/>
        </p:nvSpPr>
        <p:spPr>
          <a:xfrm>
            <a:off x="450367" y="523419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 smtClean="0"/>
              <a:t>Trendanalyse der Bundesländer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7415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4294967295"/>
          </p:nvPr>
        </p:nvSpPr>
        <p:spPr>
          <a:xfrm>
            <a:off x="2699791" y="6622713"/>
            <a:ext cx="5182675" cy="19575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8052920" y="6622713"/>
            <a:ext cx="496872" cy="195750"/>
          </a:xfrm>
          <a:prstGeom prst="rect">
            <a:avLst/>
          </a:prstGeom>
        </p:spPr>
        <p:txBody>
          <a:bodyPr/>
          <a:lstStyle/>
          <a:p>
            <a:fld id="{162A217B-ED1C-D84B-8478-63C77FA79618}" type="slidenum">
              <a:rPr lang="de-DE" smtClean="0"/>
              <a:t>8</a:t>
            </a:fld>
            <a:endParaRPr lang="de-DE"/>
          </a:p>
        </p:txBody>
      </p:sp>
      <p:sp>
        <p:nvSpPr>
          <p:cNvPr id="11" name="Titel 4"/>
          <p:cNvSpPr txBox="1">
            <a:spLocks/>
          </p:cNvSpPr>
          <p:nvPr/>
        </p:nvSpPr>
        <p:spPr>
          <a:xfrm>
            <a:off x="655982" y="602871"/>
            <a:ext cx="8092592" cy="800219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dirty="0" smtClean="0"/>
              <a:t>COVID-19: Fälle in Deutschland</a:t>
            </a:r>
            <a:br>
              <a:rPr lang="de-DE" sz="2800" dirty="0" smtClean="0"/>
            </a:br>
            <a:r>
              <a:rPr lang="de-DE" sz="2400" dirty="0" smtClean="0"/>
              <a:t>(Stand </a:t>
            </a:r>
            <a:r>
              <a:rPr lang="de-DE" sz="2400" dirty="0" smtClean="0"/>
              <a:t>11.3.2020</a:t>
            </a:r>
            <a:r>
              <a:rPr lang="de-DE" sz="2400" dirty="0" smtClean="0"/>
              <a:t>, </a:t>
            </a:r>
            <a:r>
              <a:rPr lang="de-DE" sz="2400" dirty="0" smtClean="0"/>
              <a:t>15:00</a:t>
            </a:r>
            <a:r>
              <a:rPr lang="de-DE" sz="2400" dirty="0" smtClean="0"/>
              <a:t>)</a:t>
            </a:r>
            <a:endParaRPr lang="de-DE" sz="2400" dirty="0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11.03.2020</a:t>
            </a:r>
            <a:endParaRPr lang="de-DE" dirty="0"/>
          </a:p>
        </p:txBody>
      </p:sp>
      <p:sp>
        <p:nvSpPr>
          <p:cNvPr id="2" name="Textfeld 1"/>
          <p:cNvSpPr txBox="1"/>
          <p:nvPr/>
        </p:nvSpPr>
        <p:spPr>
          <a:xfrm>
            <a:off x="723014" y="2103895"/>
            <a:ext cx="71594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/>
              <a:t> </a:t>
            </a:r>
            <a:r>
              <a:rPr lang="de-DE" b="1" dirty="0" smtClean="0"/>
              <a:t>1.567 Fälle </a:t>
            </a:r>
            <a:r>
              <a:rPr lang="de-DE" b="1" dirty="0"/>
              <a:t>aus </a:t>
            </a:r>
            <a:r>
              <a:rPr lang="de-DE" b="1" dirty="0" smtClean="0"/>
              <a:t>198 </a:t>
            </a:r>
            <a:r>
              <a:rPr lang="de-DE" b="1" dirty="0" smtClean="0"/>
              <a:t>Landkreisen </a:t>
            </a:r>
            <a:r>
              <a:rPr lang="de-DE" b="1" dirty="0"/>
              <a:t>in </a:t>
            </a:r>
            <a:r>
              <a:rPr lang="de-DE" b="1" dirty="0" smtClean="0"/>
              <a:t>16 Bundesländern, davon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b="1" dirty="0" smtClean="0"/>
              <a:t>1.089 </a:t>
            </a:r>
            <a:r>
              <a:rPr lang="de-DE" b="1" dirty="0" smtClean="0"/>
              <a:t>elektronisch übermittelt (</a:t>
            </a:r>
            <a:r>
              <a:rPr lang="de-DE" b="1" dirty="0" err="1" smtClean="0"/>
              <a:t>SurvNet</a:t>
            </a:r>
            <a:r>
              <a:rPr lang="de-DE" b="1" dirty="0" smtClean="0"/>
              <a:t>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/>
              <a:t>A</a:t>
            </a:r>
            <a:r>
              <a:rPr lang="de-DE" b="1" dirty="0" smtClean="0"/>
              <a:t>m </a:t>
            </a:r>
            <a:r>
              <a:rPr lang="de-DE" b="1" dirty="0"/>
              <a:t>stärksten betroffenen Landkreise </a:t>
            </a:r>
            <a:r>
              <a:rPr lang="de-DE" b="1" dirty="0" smtClean="0"/>
              <a:t>(</a:t>
            </a:r>
            <a:r>
              <a:rPr lang="de-DE" b="1" dirty="0" err="1" smtClean="0"/>
              <a:t>SurvNet</a:t>
            </a:r>
            <a:r>
              <a:rPr lang="de-DE" b="1" dirty="0" smtClean="0"/>
              <a:t>-Daten)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b="1" dirty="0" smtClean="0"/>
              <a:t>LK </a:t>
            </a:r>
            <a:r>
              <a:rPr lang="de-DE" b="1" dirty="0"/>
              <a:t>Heinsberg </a:t>
            </a:r>
            <a:r>
              <a:rPr lang="de-DE" b="1" dirty="0" smtClean="0"/>
              <a:t>(</a:t>
            </a:r>
            <a:r>
              <a:rPr lang="de-DE" b="1" dirty="0" smtClean="0"/>
              <a:t>290</a:t>
            </a:r>
            <a:r>
              <a:rPr lang="de-DE" b="1" dirty="0" smtClean="0"/>
              <a:t>)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b="1" dirty="0" smtClean="0"/>
              <a:t>SK München </a:t>
            </a:r>
            <a:r>
              <a:rPr lang="de-DE" b="1" dirty="0" smtClean="0"/>
              <a:t>(60)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b="1" dirty="0"/>
              <a:t>LK Freising </a:t>
            </a:r>
            <a:r>
              <a:rPr lang="de-DE" b="1" dirty="0" smtClean="0"/>
              <a:t> (37)</a:t>
            </a:r>
            <a:endParaRPr lang="de-DE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1378270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0367" y="523419"/>
            <a:ext cx="8092592" cy="338554"/>
          </a:xfrm>
        </p:spPr>
        <p:txBody>
          <a:bodyPr/>
          <a:lstStyle/>
          <a:p>
            <a:r>
              <a:rPr lang="de-DE" dirty="0" smtClean="0"/>
              <a:t>Trendanalyse der Landkreise mit den meisten Fällen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11.03.2020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smtClean="0"/>
              <a:t>Update: COVID-19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9</a:t>
            </a:fld>
            <a:endParaRPr lang="de-DE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5" t="10316" r="21045" b="3635"/>
          <a:stretch/>
        </p:blipFill>
        <p:spPr bwMode="auto">
          <a:xfrm>
            <a:off x="285292" y="1031250"/>
            <a:ext cx="7693399" cy="5562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9166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562</Words>
  <Application>Microsoft Office PowerPoint</Application>
  <PresentationFormat>Bildschirmpräsentation (4:3)</PresentationFormat>
  <Paragraphs>206</Paragraphs>
  <Slides>14</Slides>
  <Notes>4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15" baseType="lpstr">
      <vt:lpstr>Office-Design</vt:lpstr>
      <vt:lpstr>PowerPoint-Präsentation</vt:lpstr>
      <vt:lpstr>COVID-19: Alters- und Geschlechtsverteilung in Deutschland  (Stand 11.3.2020, 15:00) </vt:lpstr>
      <vt:lpstr>COVID-19: Epidemiologische Kurve in Deutschland  (Stand 11.03.2020, 15:00)</vt:lpstr>
      <vt:lpstr>Kumulative Fallzahlen elektronisch übermittelter bestätigter COVID-19-Fälle seit 25.02.2020 (Datenstand jeweils 11:00)</vt:lpstr>
      <vt:lpstr>COVID-19: Regionale Verteilung in Deutschland  (Stand 11.03.2020, 15:00) </vt:lpstr>
      <vt:lpstr>PowerPoint-Präsentation</vt:lpstr>
      <vt:lpstr>PowerPoint-Präsentation</vt:lpstr>
      <vt:lpstr>PowerPoint-Präsentation</vt:lpstr>
      <vt:lpstr>Trendanalyse der Landkreise mit den meisten Fällen</vt:lpstr>
      <vt:lpstr>Alter und Geschlecht (11.03.2020, 15:00 Uhr)</vt:lpstr>
      <vt:lpstr>Expositionsorte (Stand 11.03.2020, 15:00 Uhr)</vt:lpstr>
      <vt:lpstr>Cluster</vt:lpstr>
      <vt:lpstr>Amtshilfeersuchen</vt:lpstr>
      <vt:lpstr>Neue Vorgehen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Beermann, Sandra</cp:lastModifiedBy>
  <cp:revision>470</cp:revision>
  <cp:lastPrinted>2020-03-11T09:15:35Z</cp:lastPrinted>
  <dcterms:created xsi:type="dcterms:W3CDTF">2015-11-02T12:29:13Z</dcterms:created>
  <dcterms:modified xsi:type="dcterms:W3CDTF">2020-03-11T18:17:17Z</dcterms:modified>
</cp:coreProperties>
</file>