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469" r:id="rId2"/>
    <p:sldId id="470" r:id="rId3"/>
    <p:sldId id="471" r:id="rId4"/>
    <p:sldId id="472" r:id="rId5"/>
    <p:sldId id="474" r:id="rId6"/>
    <p:sldId id="475" r:id="rId7"/>
    <p:sldId id="476" r:id="rId8"/>
    <p:sldId id="465" r:id="rId9"/>
    <p:sldId id="456" r:id="rId10"/>
    <p:sldId id="457" r:id="rId11"/>
    <p:sldId id="467" r:id="rId12"/>
    <p:sldId id="468" r:id="rId13"/>
    <p:sldId id="479" r:id="rId14"/>
    <p:sldId id="436" r:id="rId15"/>
    <p:sldId id="478" r:id="rId16"/>
    <p:sldId id="460" r:id="rId17"/>
    <p:sldId id="433" r:id="rId18"/>
    <p:sldId id="434" r:id="rId19"/>
    <p:sldId id="482" r:id="rId20"/>
    <p:sldId id="453" r:id="rId21"/>
    <p:sldId id="480" r:id="rId22"/>
    <p:sldId id="481" r:id="rId23"/>
    <p:sldId id="483" r:id="rId24"/>
    <p:sldId id="442" r:id="rId25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0" autoAdjust="0"/>
    <p:restoredTop sz="92555" autoAdjust="0"/>
  </p:normalViewPr>
  <p:slideViewPr>
    <p:cSldViewPr>
      <p:cViewPr>
        <p:scale>
          <a:sx n="120" d="100"/>
          <a:sy n="120" d="100"/>
        </p:scale>
        <p:origin x="-1374" y="-174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39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http://opendatadpc.maps.arcgis.com/apps/opsdashboard/index.html#/dae18c330e8e4093bb090ab0aa2b4892</a:t>
            </a:r>
          </a:p>
          <a:p>
            <a:r>
              <a:rPr lang="de-DE" dirty="0" smtClean="0"/>
              <a:t>https://en.wikipedia.org/wiki/2020_coronavirus_outbreak_in_Italy </a:t>
            </a:r>
          </a:p>
          <a:p>
            <a:r>
              <a:rPr lang="de-DE" dirty="0" smtClean="0"/>
              <a:t>https://de.wikipedia.org/wiki/COVID-19-Epidemie_in_Italien</a:t>
            </a:r>
          </a:p>
          <a:p>
            <a:r>
              <a:rPr lang="de-DE" dirty="0" smtClean="0"/>
              <a:t>https://www.epicentro.iss.it/coronavirus/aggiornamenti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ARS Grand </a:t>
            </a:r>
            <a:r>
              <a:rPr lang="de-DE" dirty="0" err="1" smtClean="0"/>
              <a:t>Est</a:t>
            </a:r>
            <a:r>
              <a:rPr lang="de-DE" dirty="0" smtClean="0"/>
              <a:t>: https://www.grand-est.ars.sante.fr/coronavirus-covid-19-en-grand-est-point-de-situation-1</a:t>
            </a:r>
          </a:p>
          <a:p>
            <a:r>
              <a:rPr lang="de-DE" dirty="0" err="1" smtClean="0"/>
              <a:t>Santé</a:t>
            </a:r>
            <a:r>
              <a:rPr lang="de-DE" dirty="0" smtClean="0"/>
              <a:t> </a:t>
            </a:r>
            <a:r>
              <a:rPr lang="de-DE" dirty="0" err="1" smtClean="0"/>
              <a:t>publique</a:t>
            </a:r>
            <a:r>
              <a:rPr lang="de-DE" dirty="0" smtClean="0"/>
              <a:t> </a:t>
            </a:r>
            <a:r>
              <a:rPr lang="de-DE" dirty="0" err="1" smtClean="0"/>
              <a:t>france</a:t>
            </a:r>
            <a:r>
              <a:rPr lang="de-DE" dirty="0" smtClean="0"/>
              <a:t>: https://www.santepubliquefrance.fr/maladies-et-traumatismes/maladies-et-infections-respiratoires/infection-a-coronavirus/articles/infection-au-nouveau-coronavirus-sars-cov-2-covid-19-france-et-monde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Wiki: https://fr.wikipedia.org/wiki/%C3%89pid%C3%A9mie_de_maladie_%C3%A0_coronavirus_de_2020_en_France#cite_note-74 </a:t>
            </a:r>
          </a:p>
          <a:p>
            <a:r>
              <a:rPr lang="de-DE" dirty="0" smtClean="0"/>
              <a:t>https://www.europe1.fr/sante/en-direct-coronavirus-suivez-levolution-de-la-situation-samedi-29-fevrier-3952347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50 Provinzen in Spanien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663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Washington: https://www.doh.wa.gov/Emergencies/Coronavirus </a:t>
            </a:r>
          </a:p>
          <a:p>
            <a:r>
              <a:rPr lang="de-DE" dirty="0" smtClean="0"/>
              <a:t>New York Times: https://www.nytimes.com/interactive/2020/us/coronavirus-us-cases.html?te=1&amp;nl=morning-briefing&amp;emc=edit_MBE_p_20200304&amp;section=topNews&amp;campaign_id=51&amp;instance_id=16467&amp;segment_id=21847&amp;user_id=8b34d155cf5705931cf039f3134dd7b4&amp;regi_id=110526642tion=topNews </a:t>
            </a:r>
          </a:p>
          <a:p>
            <a:r>
              <a:rPr lang="de-DE" dirty="0" smtClean="0"/>
              <a:t>US CDC:</a:t>
            </a:r>
            <a:r>
              <a:rPr lang="de-DE" baseline="0" dirty="0" smtClean="0"/>
              <a:t> https://www.cdc.gov/coronavirus/2019-ncov/cases-in-us.html </a:t>
            </a:r>
          </a:p>
          <a:p>
            <a:r>
              <a:rPr lang="de-DE" baseline="0" dirty="0" smtClean="0"/>
              <a:t>Beschreibung der Fälle in </a:t>
            </a:r>
            <a:r>
              <a:rPr lang="de-DE" baseline="0" dirty="0" err="1" smtClean="0"/>
              <a:t>Seatllt+King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county</a:t>
            </a:r>
            <a:r>
              <a:rPr lang="de-DE" baseline="0" dirty="0" smtClean="0"/>
              <a:t>: https://publichealthinsider.com/2020/03/04/state-and-local-officials-announce-new-recommendations-to-reduce-risk-of-spread-of-covid-19/  </a:t>
            </a:r>
          </a:p>
          <a:p>
            <a:r>
              <a:rPr lang="de-DE" baseline="0" dirty="0" smtClean="0"/>
              <a:t>Kalifornien: https://www.cdph.ca.gov/Programs/CID/DCDC/Pages/Immunization/ncov2019.aspx</a:t>
            </a:r>
          </a:p>
          <a:p>
            <a:r>
              <a:rPr lang="de-DE" baseline="0" dirty="0" smtClean="0"/>
              <a:t>Oregon: https://www.oregon.gov/oha/PH/DISEASESCONDITIONS/DISEASESAZ/Pages/emerging-respiratory-infections.aspx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growth_2020-03-04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und &lt;50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&lt;5 Fällen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Hier könnte wir ggf. die</a:t>
            </a:r>
            <a:r>
              <a:rPr lang="de-DE" baseline="0" dirty="0" smtClean="0"/>
              <a:t> Trendfolie </a:t>
            </a:r>
            <a:r>
              <a:rPr lang="de-DE" baseline="0" dirty="0" err="1" smtClean="0"/>
              <a:t>enfügen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93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74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12.03.2020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="" xmlns:a16="http://schemas.microsoft.com/office/drawing/2014/main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.kr/board/board.es?mid=a30402000000&amp;bid=003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ac-lshtm.shinyapps.io/ncov_tracke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hyperlink" Target="https://www.nippon.com/en/japan-data/h00657/coronavirus-cases-in-japan-by-prefecture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apantimes.co.jp/news/2020/02/28/national/hokkaido-emergency-coronavirus/" TargetMode="External"/><Relationship Id="rId3" Type="http://schemas.openxmlformats.org/officeDocument/2006/relationships/hyperlink" Target="https://www3.nhk.or.jp/nhkworld/en/news/20200310_11/" TargetMode="External"/><Relationship Id="rId7" Type="http://schemas.openxmlformats.org/officeDocument/2006/relationships/hyperlink" Target="https://www.handelsblatt.com/politik/international/coronavirus-die-harten-massnahmen-in-suedkorea-und-japan-haben-einen-hohen-preis/25604192.html?ticket=ST-2284203-gGqzrdEe7vNX5Sp1c5pc-a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ippon.com/en/japan-data/h00657/coronavirus-cases-in-japan-by-prefecture.html" TargetMode="External"/><Relationship Id="rId5" Type="http://schemas.openxmlformats.org/officeDocument/2006/relationships/hyperlink" Target="https://www.welt.de/vermischtes/live205334991/Wegen-Coronavirus-Suedkorea-droht-Japan-mit-Vergeltungsmassnahmen.html" TargetMode="External"/><Relationship Id="rId4" Type="http://schemas.openxmlformats.org/officeDocument/2006/relationships/hyperlink" Target="https://mainichi.jp/english/articles/20200305/p2a/00m/0fp/011000c" TargetMode="External"/><Relationship Id="rId9" Type="http://schemas.openxmlformats.org/officeDocument/2006/relationships/hyperlink" Target="https://en.wikipedia.org/wiki/2020_coronavirus_outbreak_in_Japa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en.wikipedia.org/wiki/2020_coronavirus_outbreak_in_Iran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sj.com/articles/iran-mobilizes-300-000-people-and-deploys-drones-and-water-cannon-to-halt-the-spread-of-coronavirus-11583157765" TargetMode="External"/><Relationship Id="rId3" Type="http://schemas.openxmlformats.org/officeDocument/2006/relationships/hyperlink" Target="https://www.aljazeera.com/news/2020/03/italy-coronavirus-toll-soars-north-sealed-live-updates-200308235426110.html" TargetMode="External"/><Relationship Id="rId7" Type="http://schemas.openxmlformats.org/officeDocument/2006/relationships/hyperlink" Target="https://www.bbc.com/news/world-middle-east-5176056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bbc.com/news/world-middle-east-51642926" TargetMode="External"/><Relationship Id="rId5" Type="http://schemas.openxmlformats.org/officeDocument/2006/relationships/hyperlink" Target="https://www.rnz.co.nz/news/world/410931/coronavirus-iran-temporarily-frees-54-000-prisoners-to-combat-spread" TargetMode="External"/><Relationship Id="rId4" Type="http://schemas.openxmlformats.org/officeDocument/2006/relationships/hyperlink" Target="https://www.fr.de/panorama/coronavirus-iran-belegt-horten-masken-vorraeten-todesstrafe-zr-13559208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1_COVID-19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https://www.who.int/docs/default-source/coronaviruse/situation-reports/20200310-sitrep-50-covid-19.pdf?sfvrsn=55e904fb_2" TargetMode="External"/><Relationship Id="rId4" Type="http://schemas.openxmlformats.org/officeDocument/2006/relationships/hyperlink" Target="https://en.wikipedia.org/wiki/2020_coronavirus_outbreak_in_Spain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cbs.gob.es/profesionales/saludPublica/ccayes/alertasActual/nCov-China/documentos/Actualizacion_41_COVID-19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en.wikipedia.org/wiki/2020_coronavirus_outbreak_in_Spai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cbs.gob.es/gabinete/notasPrensa.do?metodo=detalle&amp;id=4807" TargetMode="External"/><Relationship Id="rId3" Type="http://schemas.openxmlformats.org/officeDocument/2006/relationships/hyperlink" Target="https://www.eldiario.es/catalunya/Catalunya-prohibe-eventos-personas-coronavirus_0_1004749678.html" TargetMode="External"/><Relationship Id="rId7" Type="http://schemas.openxmlformats.org/officeDocument/2006/relationships/hyperlink" Target="https://www.handelsblatt.com/dpa/wirtschaft-handel-und-finanzen-virus-spanien-verbietet-alle-italien-fluege-und-schliesst-das-parlament/25629514.html?ticket=ST-6922179-vbys4gjTWaOeGuSgjsth-ap1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lindependiente.com/politica/2020/03/09/el-gobierno-vasco-cierra-todos-los-colegios-universidades-y-guarderias-de-vitoria-durante-dos-semanas/" TargetMode="External"/><Relationship Id="rId5" Type="http://schemas.openxmlformats.org/officeDocument/2006/relationships/hyperlink" Target="https://www.comunidad.madrid/noticias/2020/03/09/comunidad-madrid-aprueba-medidas-extraordinarias-coronavirus" TargetMode="External"/><Relationship Id="rId4" Type="http://schemas.openxmlformats.org/officeDocument/2006/relationships/hyperlink" Target="https://elpais.com/sociedad/2020-03-11/euskadi-suspende-las-clases-en-alva-por-la-expansion-de-la-enfermedad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20_coronavirus_outbreak_in_South_Korea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11. März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050631"/>
              </p:ext>
            </p:extLst>
          </p:nvPr>
        </p:nvGraphicFramePr>
        <p:xfrm>
          <a:off x="336259" y="1124744"/>
          <a:ext cx="8327465" cy="13886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98050"/>
                <a:gridCol w="771891"/>
                <a:gridCol w="1102908"/>
                <a:gridCol w="1100017"/>
                <a:gridCol w="1100017"/>
                <a:gridCol w="961251"/>
                <a:gridCol w="1059544"/>
                <a:gridCol w="933787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Sterbe-quote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+5.149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119.335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5.699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66.371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4.292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3,6%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(inkl.</a:t>
                      </a:r>
                      <a:r>
                        <a:rPr lang="de-DE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HK, Macau)</a:t>
                      </a:r>
                      <a:endParaRPr lang="de-DE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80.909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4.498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61.540</a:t>
                      </a:r>
                      <a:endParaRPr lang="de-DE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3.160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3,9%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Grafik 8"/>
          <p:cNvPicPr/>
          <p:nvPr/>
        </p:nvPicPr>
        <p:blipFill>
          <a:blip r:embed="rId3"/>
          <a:stretch>
            <a:fillRect/>
          </a:stretch>
        </p:blipFill>
        <p:spPr>
          <a:xfrm>
            <a:off x="431540" y="2708920"/>
            <a:ext cx="8280920" cy="396441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724128" y="6550223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b="1" i="1" dirty="0" smtClean="0">
                <a:solidFill>
                  <a:prstClr val="black"/>
                </a:solidFill>
              </a:rPr>
              <a:t>ECDC ; </a:t>
            </a:r>
            <a:r>
              <a:rPr lang="de-DE" sz="1000" b="1" i="1" dirty="0">
                <a:solidFill>
                  <a:prstClr val="black"/>
                </a:solidFill>
              </a:rPr>
              <a:t>Stand </a:t>
            </a:r>
            <a:r>
              <a:rPr lang="de-DE" sz="1000" b="1" i="1" dirty="0" smtClean="0">
                <a:solidFill>
                  <a:prstClr val="black"/>
                </a:solidFill>
              </a:rPr>
              <a:t>10.03.2020</a:t>
            </a:r>
            <a:endParaRPr lang="de-DE" sz="10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51520" y="5878433"/>
            <a:ext cx="51658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Stand: 10.03 </a:t>
            </a:r>
          </a:p>
          <a:p>
            <a:r>
              <a:rPr lang="de-DE" sz="1100" dirty="0">
                <a:solidFill>
                  <a:prstClr val="black"/>
                </a:solidFill>
              </a:rPr>
              <a:t>Quelle</a:t>
            </a:r>
            <a:r>
              <a:rPr lang="de-DE" sz="1100" dirty="0" smtClean="0">
                <a:solidFill>
                  <a:prstClr val="black"/>
                </a:solidFill>
              </a:rPr>
              <a:t>: KCDC 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www.cdc.go.kr/board/board.es?mid=a30402000000&amp;bid=0030</a:t>
            </a:r>
            <a:endParaRPr lang="de-DE" sz="1100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100138"/>
            <a:ext cx="85439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/>
              <a:t>Eine aggressive und transparente Informationskampagne (Risikofaktoren und nützliche Maßnahmen). </a:t>
            </a:r>
            <a:r>
              <a:rPr lang="de-DE" sz="1800" dirty="0"/>
              <a:t>Websites und automatische Textnachrichten, die </a:t>
            </a:r>
            <a:r>
              <a:rPr lang="de-DE" sz="1800" dirty="0" smtClean="0"/>
              <a:t>über die aktuelle Standorte (Restaurants</a:t>
            </a:r>
            <a:r>
              <a:rPr lang="de-DE" sz="1800" dirty="0"/>
              <a:t>, Geschäften und Kirchen), die von neu diagnostizierten Patienten durchlaufen wurden, mitteilen</a:t>
            </a:r>
            <a:r>
              <a:rPr lang="de-DE" sz="1800" b="1" dirty="0" smtClean="0"/>
              <a:t>.</a:t>
            </a: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High </a:t>
            </a:r>
            <a:r>
              <a:rPr lang="en-US" sz="1800" b="1" dirty="0"/>
              <a:t>volume testing </a:t>
            </a:r>
            <a:r>
              <a:rPr lang="en-US" sz="1800" dirty="0" smtClean="0"/>
              <a:t>(</a:t>
            </a:r>
            <a:r>
              <a:rPr lang="de-DE" sz="1800" dirty="0"/>
              <a:t>mehr als 210.000 Tests wurden durchgeführt, wobei jeden Tag bis zu 10.000 neue Tests durchgeführt wurden, Drive-Through-Testzentren in großen Städten wie </a:t>
            </a:r>
            <a:r>
              <a:rPr lang="de-DE" sz="1800" dirty="0" err="1"/>
              <a:t>Daegu</a:t>
            </a:r>
            <a:r>
              <a:rPr lang="en-US" sz="18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430887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 </a:t>
            </a:r>
            <a:r>
              <a:rPr lang="de-DE" sz="2800" dirty="0">
                <a:latin typeface="ScalaSansPro-Bold" pitchFamily="50" charset="0"/>
              </a:rPr>
              <a:t>– </a:t>
            </a:r>
            <a:r>
              <a:rPr lang="de-DE" sz="2800" dirty="0" err="1">
                <a:latin typeface="ScalaSansPro-Bold" pitchFamily="50" charset="0"/>
              </a:rPr>
              <a:t>lessons</a:t>
            </a:r>
            <a:r>
              <a:rPr lang="de-DE" sz="2800" dirty="0">
                <a:latin typeface="ScalaSansPro-Bold" pitchFamily="50" charset="0"/>
              </a:rPr>
              <a:t> </a:t>
            </a:r>
            <a:r>
              <a:rPr lang="de-DE" sz="2800" dirty="0" err="1">
                <a:latin typeface="ScalaSansPro-Bold" pitchFamily="50" charset="0"/>
              </a:rPr>
              <a:t>learned</a:t>
            </a: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3212976"/>
            <a:ext cx="554461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3. </a:t>
            </a:r>
            <a:r>
              <a:rPr lang="de-DE" sz="1800" b="1" dirty="0" smtClean="0"/>
              <a:t>Quarantäne </a:t>
            </a:r>
            <a:r>
              <a:rPr lang="de-DE" sz="1800" dirty="0" smtClean="0"/>
              <a:t>(</a:t>
            </a:r>
            <a:r>
              <a:rPr lang="de-DE" sz="1800" dirty="0"/>
              <a:t>Verstöße gegen die Quarantäne durch infizierte Patienten sind ein strafbares Vergehen</a:t>
            </a:r>
            <a:r>
              <a:rPr lang="de-DE" sz="1800" dirty="0" smtClean="0"/>
              <a:t>).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4</a:t>
            </a:r>
            <a:r>
              <a:rPr lang="en-US" sz="1800" b="1" dirty="0"/>
              <a:t>. </a:t>
            </a:r>
            <a:r>
              <a:rPr lang="en-US" sz="1800" b="1" dirty="0" err="1"/>
              <a:t>Desinfektion</a:t>
            </a:r>
            <a:r>
              <a:rPr lang="en-US" sz="1800" b="1" dirty="0"/>
              <a:t> von </a:t>
            </a:r>
            <a:r>
              <a:rPr lang="en-US" sz="1800" b="1" dirty="0" err="1"/>
              <a:t>kontaminierten</a:t>
            </a:r>
            <a:r>
              <a:rPr lang="en-US" sz="1800" b="1" dirty="0"/>
              <a:t> </a:t>
            </a:r>
            <a:r>
              <a:rPr lang="en-US" sz="1800" b="1" dirty="0" err="1" smtClean="0"/>
              <a:t>Umgebungen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5. </a:t>
            </a:r>
            <a:r>
              <a:rPr lang="en-US" b="1" dirty="0" err="1"/>
              <a:t>Schulschließungen</a:t>
            </a:r>
            <a:r>
              <a:rPr lang="en-US" b="1" dirty="0"/>
              <a:t> und "Work-at-home"-</a:t>
            </a:r>
            <a:r>
              <a:rPr lang="en-US" b="1" dirty="0" err="1" smtClean="0"/>
              <a:t>Politik</a:t>
            </a:r>
            <a:r>
              <a:rPr lang="en-US" b="1" dirty="0" smtClean="0"/>
              <a:t> </a:t>
            </a:r>
            <a:r>
              <a:rPr lang="en-US" dirty="0" smtClean="0"/>
              <a:t>(subsidizing </a:t>
            </a:r>
            <a:r>
              <a:rPr lang="en-US" dirty="0"/>
              <a:t>owners of small and medium-sized businesses so that they could provide flexible hours to employees who have family members to take care of. The government will compensate business owners a maximum of about $5,000 for every employee per year according to the number of flexible work hours per week.)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430887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 -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01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539551" y="1268759"/>
            <a:ext cx="8208911" cy="129614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638 (+57), Todesfälle 16 (+6), </a:t>
            </a:r>
            <a:r>
              <a:rPr lang="de-DE" sz="2000" b="1" dirty="0"/>
              <a:t>Fall-Verstorbenen-Anteil</a:t>
            </a:r>
            <a:r>
              <a:rPr lang="de-DE" sz="2000" b="1" dirty="0" smtClean="0"/>
              <a:t> 2,5% </a:t>
            </a:r>
            <a:r>
              <a:rPr lang="de-DE" sz="1400" dirty="0" smtClean="0"/>
              <a:t>(BNO News: Stand 11.03., 0700)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auf </a:t>
            </a:r>
            <a:r>
              <a:rPr lang="de-DE" sz="2000" b="1" dirty="0" err="1" smtClean="0"/>
              <a:t>Hokkaido</a:t>
            </a:r>
            <a:r>
              <a:rPr lang="de-DE" sz="2000" dirty="0" smtClean="0"/>
              <a:t> (n=118), gefolgt von </a:t>
            </a:r>
            <a:r>
              <a:rPr lang="de-DE" sz="2000" b="1" dirty="0" err="1"/>
              <a:t>Aichi</a:t>
            </a:r>
            <a:r>
              <a:rPr lang="de-DE" sz="2000" dirty="0"/>
              <a:t> (</a:t>
            </a:r>
            <a:r>
              <a:rPr lang="de-DE" sz="2000" dirty="0" smtClean="0"/>
              <a:t>n=102), Osaka (n=80), </a:t>
            </a:r>
            <a:r>
              <a:rPr lang="de-DE" sz="2000" b="1" dirty="0" smtClean="0"/>
              <a:t>Tokyo</a:t>
            </a:r>
            <a:r>
              <a:rPr lang="de-DE" sz="2000" dirty="0" smtClean="0"/>
              <a:t> (n=67), und </a:t>
            </a:r>
            <a:r>
              <a:rPr lang="de-DE" sz="2000" b="1" dirty="0" err="1" smtClean="0"/>
              <a:t>Kanagawa</a:t>
            </a:r>
            <a:r>
              <a:rPr lang="de-DE" sz="2000" dirty="0" smtClean="0"/>
              <a:t> (n=44) </a:t>
            </a:r>
            <a:r>
              <a:rPr lang="de-DE" sz="1400" dirty="0" smtClean="0"/>
              <a:t>(Stand 11.03)</a:t>
            </a:r>
          </a:p>
          <a:p>
            <a:pPr marL="457200" lvl="1" indent="0">
              <a:spcBef>
                <a:spcPts val="0"/>
              </a:spcBef>
              <a:spcAft>
                <a:spcPts val="200"/>
              </a:spcAft>
              <a:buNone/>
            </a:pPr>
            <a:endParaRPr lang="de-DE" sz="2000" dirty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200"/>
              </a:spcAft>
              <a:buClrTx/>
              <a:buNone/>
            </a:pPr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6971" y="6165304"/>
            <a:ext cx="5795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</a:t>
            </a:r>
          </a:p>
          <a:p>
            <a:r>
              <a:rPr lang="de-DE" sz="1000" dirty="0">
                <a:solidFill>
                  <a:prstClr val="black"/>
                </a:solidFill>
              </a:rPr>
              <a:t>LSHTM: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https://vac-lshtm.shinyapps.io/ncov_tracker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Nippon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68" y="2780928"/>
            <a:ext cx="8808864" cy="27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688957" y="5412349"/>
            <a:ext cx="1419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 11.03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0" y="5363218"/>
            <a:ext cx="8267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>
                <a:solidFill>
                  <a:prstClr val="black"/>
                </a:solidFill>
              </a:rPr>
              <a:t>NHK News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https://www3.nhk.or.jp/nhkworld/en/news/20200310_11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The </a:t>
            </a:r>
            <a:r>
              <a:rPr lang="de-DE" sz="1000" dirty="0">
                <a:solidFill>
                  <a:prstClr val="black"/>
                </a:solidFill>
              </a:rPr>
              <a:t>Mainichi: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mainichi.jp/english/articles/20200305/p2a/00m/0fp/011000c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Welt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5"/>
              </a:rPr>
              <a:t>www.welt.de/vermischtes/live205334991/Wegen-Coronavirus-Suedkorea-droht-Japan-mit-Vergeltungsmassnahmen.html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Nippon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6"/>
              </a:rPr>
              <a:t>www.nippon.com/en/japan-data/h00657/coronavirus-cases-in-japan-by-prefecture.html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Handelsblatt</a:t>
            </a:r>
            <a:r>
              <a:rPr lang="de-DE" sz="1000" dirty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7"/>
              </a:rPr>
              <a:t>www.handelsblatt.com/politik/international/coronavirus-die-harten-massnahmen-in-suedkorea-und-japan-haben-einen-hohen-preis/25604192.html?ticket=ST-2284203-gGqzrdEe7vNX5Sp1c5pc-ap4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Japan </a:t>
            </a:r>
            <a:r>
              <a:rPr lang="de-DE" sz="1000" dirty="0">
                <a:solidFill>
                  <a:prstClr val="black"/>
                </a:solidFill>
              </a:rPr>
              <a:t>Times: </a:t>
            </a:r>
            <a:r>
              <a:rPr lang="de-DE" sz="1000" dirty="0">
                <a:solidFill>
                  <a:prstClr val="black"/>
                </a:solidFill>
                <a:hlinkClick r:id="rId8"/>
              </a:rPr>
              <a:t>https://www.japantimes.co.jp/news/2020/02/28/national/hokkaido-emergency-coronavirus</a:t>
            </a:r>
            <a:r>
              <a:rPr lang="de-DE" sz="1000" dirty="0" smtClean="0">
                <a:solidFill>
                  <a:prstClr val="black"/>
                </a:solidFill>
                <a:hlinkClick r:id="rId8"/>
              </a:rPr>
              <a:t>/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2020 </a:t>
            </a:r>
            <a:r>
              <a:rPr lang="de-DE" sz="1000" dirty="0" err="1" smtClean="0">
                <a:solidFill>
                  <a:prstClr val="black"/>
                </a:solidFill>
              </a:rPr>
              <a:t>Coronavirus</a:t>
            </a:r>
            <a:r>
              <a:rPr lang="de-DE" sz="1000" dirty="0" smtClean="0">
                <a:solidFill>
                  <a:prstClr val="black"/>
                </a:solidFill>
              </a:rPr>
              <a:t> </a:t>
            </a:r>
            <a:r>
              <a:rPr lang="de-DE" sz="1000" dirty="0" err="1" smtClean="0">
                <a:solidFill>
                  <a:prstClr val="black"/>
                </a:solidFill>
              </a:rPr>
              <a:t>Outbeak</a:t>
            </a:r>
            <a:r>
              <a:rPr lang="de-DE" sz="1000" dirty="0" smtClean="0">
                <a:solidFill>
                  <a:prstClr val="black"/>
                </a:solidFill>
              </a:rPr>
              <a:t> in Japan: </a:t>
            </a:r>
            <a:r>
              <a:rPr lang="de-DE" sz="1000" dirty="0">
                <a:solidFill>
                  <a:prstClr val="black"/>
                </a:solidFill>
                <a:hlinkClick r:id="rId9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9"/>
              </a:rPr>
              <a:t>en.wikipedia.org/wiki/2020_coronavirus_outbreak_in_Japan</a:t>
            </a:r>
            <a:endParaRPr lang="de-DE" sz="10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r>
              <a:rPr lang="de-DE" sz="2000" b="1" dirty="0">
                <a:solidFill>
                  <a:srgbClr val="FF0000"/>
                </a:solidFill>
              </a:rPr>
              <a:t> keine Änderung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Revision von „Special </a:t>
            </a:r>
            <a:r>
              <a:rPr lang="de-DE" sz="2000" b="1" dirty="0" err="1" smtClean="0"/>
              <a:t>Measures</a:t>
            </a:r>
            <a:r>
              <a:rPr lang="de-DE" sz="2000" b="1" dirty="0" smtClean="0"/>
              <a:t> Law </a:t>
            </a:r>
            <a:r>
              <a:rPr lang="de-DE" sz="2000" b="1" dirty="0" err="1" smtClean="0"/>
              <a:t>to</a:t>
            </a:r>
            <a:r>
              <a:rPr lang="de-DE" sz="2000" b="1" dirty="0" smtClean="0"/>
              <a:t> Counter News Type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Influenza 2012“ am 09.03.2020 beschlossen</a:t>
            </a:r>
          </a:p>
          <a:p>
            <a:pPr lvl="1"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b="1" dirty="0" smtClean="0"/>
              <a:t>Ermöglicht das Ministerpräsident einen Notstand auszurufen und  u.a. die Bewegungen von Bürgern einzuschränken, Bildungs- und andere Einrichtungen zu schließen, medizinische Einrichtungen einzurichten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Die Regierung (mit einer Notstandsgesetzgebung) hat angeordnet, dass </a:t>
            </a:r>
            <a:r>
              <a:rPr lang="de-DE" sz="2000" dirty="0"/>
              <a:t>Maskenhersteller ihre Produkte an den Staat verkaufen </a:t>
            </a:r>
            <a:r>
              <a:rPr lang="de-DE" sz="2000" dirty="0" smtClean="0"/>
              <a:t>müssen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Grundschulen </a:t>
            </a:r>
            <a:r>
              <a:rPr lang="de-DE" sz="2000" dirty="0"/>
              <a:t>in Japan sollen ab </a:t>
            </a:r>
            <a:r>
              <a:rPr lang="de-DE" sz="2000" dirty="0" smtClean="0"/>
              <a:t>02.02. </a:t>
            </a:r>
            <a:r>
              <a:rPr lang="de-DE" sz="2000" dirty="0"/>
              <a:t>bis Ende März geschlossen bleiben.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Tokyo Disneyland, Tokyo Disney </a:t>
            </a:r>
            <a:r>
              <a:rPr lang="de-DE" sz="2000" dirty="0" err="1"/>
              <a:t>Sea</a:t>
            </a:r>
            <a:r>
              <a:rPr lang="de-DE" sz="2000" dirty="0"/>
              <a:t> und Tokyo Disney Resort sind vorübergehend ab </a:t>
            </a:r>
            <a:r>
              <a:rPr lang="de-DE" sz="2000" dirty="0" smtClean="0"/>
              <a:t>29.02. </a:t>
            </a:r>
            <a:r>
              <a:rPr lang="de-DE" sz="2000" dirty="0"/>
              <a:t>bis </a:t>
            </a:r>
            <a:r>
              <a:rPr lang="de-DE" sz="2000" dirty="0" smtClean="0"/>
              <a:t>16.03. geschlossen</a:t>
            </a: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Mehrere Sportveranstaltungen sind entweder abgesagt oder finden „</a:t>
            </a:r>
            <a:r>
              <a:rPr lang="de-DE" sz="2000" dirty="0" err="1" smtClean="0"/>
              <a:t>behind</a:t>
            </a:r>
            <a:r>
              <a:rPr lang="de-DE" sz="2000" dirty="0" smtClean="0"/>
              <a:t> </a:t>
            </a:r>
            <a:r>
              <a:rPr lang="de-DE" sz="2000" dirty="0" err="1" smtClean="0"/>
              <a:t>closed</a:t>
            </a:r>
            <a:r>
              <a:rPr lang="de-DE" sz="2000" dirty="0" smtClean="0"/>
              <a:t> </a:t>
            </a:r>
            <a:r>
              <a:rPr lang="de-DE" sz="2000" dirty="0" err="1" smtClean="0"/>
              <a:t>doors</a:t>
            </a:r>
            <a:r>
              <a:rPr lang="de-DE" sz="2000" dirty="0" smtClean="0"/>
              <a:t>“ statt</a:t>
            </a:r>
            <a:endParaRPr lang="de-DE" sz="2000" dirty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Japan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252000" y="1123200"/>
            <a:ext cx="8504262" cy="12976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b="1" dirty="0" smtClean="0"/>
              <a:t>9.000 (+958) Fälle;  (+54) Todesfälle 354 (+63</a:t>
            </a:r>
            <a:r>
              <a:rPr lang="de-DE" sz="2000" b="1" dirty="0"/>
              <a:t>); </a:t>
            </a:r>
            <a:r>
              <a:rPr lang="de-DE" sz="2000" b="1" dirty="0" smtClean="0"/>
              <a:t>Fall-Verstorbenen-Anteil: 3,9%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 smtClean="0"/>
              <a:t>(BNO News: Stand 12.03, 0700)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 smtClean="0"/>
              <a:t>Mehrheit der Fälle in Teheran (n=2.114), </a:t>
            </a:r>
            <a:r>
              <a:rPr lang="de-DE" sz="2000" dirty="0" err="1" smtClean="0"/>
              <a:t>Ghom</a:t>
            </a:r>
            <a:r>
              <a:rPr lang="de-DE" sz="2000" dirty="0" smtClean="0"/>
              <a:t> (n=754), </a:t>
            </a:r>
            <a:r>
              <a:rPr lang="de-DE" sz="2000" dirty="0" err="1" smtClean="0"/>
              <a:t>Mazandaran</a:t>
            </a:r>
            <a:r>
              <a:rPr lang="de-DE" sz="2000" dirty="0" smtClean="0"/>
              <a:t> (n=886), </a:t>
            </a:r>
            <a:r>
              <a:rPr lang="de-DE" sz="2000" dirty="0"/>
              <a:t>I</a:t>
            </a:r>
            <a:r>
              <a:rPr lang="de-DE" sz="2000" dirty="0" smtClean="0"/>
              <a:t>sfahan (n=618), </a:t>
            </a:r>
            <a:r>
              <a:rPr lang="de-DE" sz="2000" dirty="0" err="1" smtClean="0"/>
              <a:t>Gilan</a:t>
            </a:r>
            <a:r>
              <a:rPr lang="de-DE" sz="2000" dirty="0" smtClean="0"/>
              <a:t> (n=524), </a:t>
            </a:r>
            <a:r>
              <a:rPr lang="de-DE" sz="2000" dirty="0" err="1" smtClean="0"/>
              <a:t>Markazi</a:t>
            </a:r>
            <a:r>
              <a:rPr lang="de-DE" sz="2000" dirty="0" smtClean="0"/>
              <a:t> (n=416)</a:t>
            </a:r>
          </a:p>
          <a:p>
            <a:pPr marL="0" indent="0">
              <a:buClrTx/>
              <a:buNone/>
            </a:pP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370" y="5075661"/>
            <a:ext cx="17145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55575" y="5908179"/>
            <a:ext cx="50561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prstClr val="black"/>
                </a:solidFill>
              </a:rPr>
              <a:t>Quelle: </a:t>
            </a:r>
            <a:r>
              <a:rPr lang="de-DE" sz="12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200" dirty="0" smtClean="0">
                <a:solidFill>
                  <a:prstClr val="black"/>
                </a:solidFill>
                <a:hlinkClick r:id="rId4"/>
              </a:rPr>
              <a:t>en.wikipedia.org/wiki/2020_coronavirus_outbreak_in_Iran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64904"/>
            <a:ext cx="2780867" cy="24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4904"/>
            <a:ext cx="5953125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1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460375" y="1268760"/>
            <a:ext cx="8280919" cy="352839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r>
              <a:rPr lang="de-DE" sz="2000" b="1" dirty="0">
                <a:solidFill>
                  <a:srgbClr val="FF0000"/>
                </a:solidFill>
              </a:rPr>
              <a:t> keine Änderung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Reiseverkehr</a:t>
            </a:r>
            <a:r>
              <a:rPr lang="en-US" sz="2000" dirty="0" smtClean="0"/>
              <a:t> </a:t>
            </a:r>
            <a:r>
              <a:rPr lang="en-US" sz="2000" dirty="0" err="1" smtClean="0"/>
              <a:t>zwischen</a:t>
            </a:r>
            <a:r>
              <a:rPr lang="en-US" sz="2000" dirty="0" smtClean="0"/>
              <a:t> </a:t>
            </a:r>
            <a:r>
              <a:rPr lang="en-US" sz="2000" dirty="0" err="1" smtClean="0"/>
              <a:t>großen</a:t>
            </a:r>
            <a:r>
              <a:rPr lang="en-US" sz="2000" dirty="0" smtClean="0"/>
              <a:t> </a:t>
            </a:r>
            <a:r>
              <a:rPr lang="en-US" sz="2000" dirty="0" err="1" smtClean="0"/>
              <a:t>Städten</a:t>
            </a:r>
            <a:r>
              <a:rPr lang="en-US" sz="2000" dirty="0" smtClean="0"/>
              <a:t> </a:t>
            </a:r>
            <a:r>
              <a:rPr lang="en-US" sz="2000" dirty="0" err="1"/>
              <a:t>b</a:t>
            </a:r>
            <a:r>
              <a:rPr lang="en-US" sz="2000" dirty="0" err="1" smtClean="0"/>
              <a:t>eschränkt</a:t>
            </a:r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Bildungseinrichtungen</a:t>
            </a:r>
            <a:r>
              <a:rPr lang="en-US" sz="2000" dirty="0" smtClean="0"/>
              <a:t> und </a:t>
            </a:r>
            <a:r>
              <a:rPr lang="en-US" sz="2000" dirty="0" err="1" smtClean="0"/>
              <a:t>Schulen</a:t>
            </a:r>
            <a:r>
              <a:rPr lang="en-US" sz="2000" dirty="0" smtClean="0"/>
              <a:t> </a:t>
            </a:r>
            <a:r>
              <a:rPr lang="en-US" sz="2000" dirty="0" err="1" smtClean="0"/>
              <a:t>bis</a:t>
            </a:r>
            <a:r>
              <a:rPr lang="en-US" sz="2000" dirty="0" smtClean="0"/>
              <a:t> April </a:t>
            </a:r>
            <a:r>
              <a:rPr lang="en-US" sz="2000" dirty="0" err="1" smtClean="0"/>
              <a:t>geschlossen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Die </a:t>
            </a:r>
            <a:r>
              <a:rPr lang="en-US" sz="2000" dirty="0" err="1" smtClean="0"/>
              <a:t>Öffentlichkeit</a:t>
            </a:r>
            <a:r>
              <a:rPr lang="en-US" sz="2000" dirty="0" smtClean="0"/>
              <a:t> </a:t>
            </a:r>
            <a:r>
              <a:rPr lang="en-US" sz="2000" dirty="0" err="1" smtClean="0"/>
              <a:t>gefordert</a:t>
            </a:r>
            <a:r>
              <a:rPr lang="en-US" sz="2000" dirty="0" smtClean="0"/>
              <a:t> die </a:t>
            </a:r>
            <a:r>
              <a:rPr lang="en-US" sz="2000" dirty="0" err="1" smtClean="0"/>
              <a:t>Verwendung</a:t>
            </a:r>
            <a:r>
              <a:rPr lang="en-US" sz="2000" dirty="0" smtClean="0"/>
              <a:t> von </a:t>
            </a:r>
            <a:r>
              <a:rPr lang="en-US" sz="2000" dirty="0" err="1" smtClean="0"/>
              <a:t>Papierbanknoten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reduzieren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Horten</a:t>
            </a:r>
            <a:r>
              <a:rPr lang="en-US" sz="2000" dirty="0" smtClean="0"/>
              <a:t> von </a:t>
            </a:r>
            <a:r>
              <a:rPr lang="en-US" sz="2000" dirty="0" err="1" smtClean="0"/>
              <a:t>Atemschutzmasken</a:t>
            </a:r>
            <a:r>
              <a:rPr lang="en-US" sz="2000" dirty="0" smtClean="0"/>
              <a:t> und </a:t>
            </a:r>
            <a:r>
              <a:rPr lang="en-US" sz="2000" dirty="0" err="1" smtClean="0"/>
              <a:t>Vorräten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der </a:t>
            </a:r>
            <a:r>
              <a:rPr lang="en-US" sz="2000" dirty="0" err="1" smtClean="0"/>
              <a:t>Todesstrafe</a:t>
            </a:r>
            <a:r>
              <a:rPr lang="en-US" sz="2000" dirty="0" smtClean="0"/>
              <a:t> </a:t>
            </a:r>
            <a:r>
              <a:rPr lang="en-US" sz="2000" dirty="0" err="1" smtClean="0"/>
              <a:t>belegt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Ca. 75.000 </a:t>
            </a:r>
            <a:r>
              <a:rPr lang="en-US" sz="2000" dirty="0" err="1" smtClean="0"/>
              <a:t>Gefangene</a:t>
            </a:r>
            <a:r>
              <a:rPr lang="en-US" sz="2000" dirty="0" smtClean="0"/>
              <a:t> </a:t>
            </a:r>
            <a:r>
              <a:rPr lang="en-US" sz="2000" dirty="0" err="1" smtClean="0"/>
              <a:t>freigelassen</a:t>
            </a:r>
            <a:r>
              <a:rPr lang="en-US" sz="2000" dirty="0" smtClean="0"/>
              <a:t>, um die </a:t>
            </a:r>
            <a:r>
              <a:rPr lang="en-US" sz="2000" dirty="0" err="1" smtClean="0"/>
              <a:t>Ausbreitung</a:t>
            </a:r>
            <a:r>
              <a:rPr lang="en-US" sz="2000" dirty="0" smtClean="0"/>
              <a:t> von COVID-19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adressieren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300.000 Teams </a:t>
            </a:r>
            <a:r>
              <a:rPr lang="en-US" sz="2000" dirty="0" err="1" smtClean="0"/>
              <a:t>mobilisiert</a:t>
            </a:r>
            <a:r>
              <a:rPr lang="en-US" sz="2000" dirty="0" smtClean="0"/>
              <a:t> um </a:t>
            </a:r>
            <a:r>
              <a:rPr lang="en-US" sz="2000" dirty="0" err="1" smtClean="0"/>
              <a:t>Tür</a:t>
            </a:r>
            <a:r>
              <a:rPr lang="en-US" sz="2000" dirty="0" smtClean="0"/>
              <a:t> </a:t>
            </a:r>
            <a:r>
              <a:rPr lang="en-US" sz="2000" dirty="0" err="1" smtClean="0"/>
              <a:t>zu</a:t>
            </a:r>
            <a:r>
              <a:rPr lang="en-US" sz="2000" dirty="0" smtClean="0"/>
              <a:t> </a:t>
            </a:r>
            <a:r>
              <a:rPr lang="en-US" sz="2000" dirty="0" err="1" smtClean="0"/>
              <a:t>Tür</a:t>
            </a:r>
            <a:r>
              <a:rPr lang="en-US" sz="2000" dirty="0" smtClean="0"/>
              <a:t> </a:t>
            </a:r>
            <a:r>
              <a:rPr lang="en-US" sz="2000" dirty="0" err="1" smtClean="0"/>
              <a:t>Kontrollen</a:t>
            </a:r>
            <a:r>
              <a:rPr lang="en-US" sz="2000" dirty="0" smtClean="0"/>
              <a:t> </a:t>
            </a:r>
            <a:r>
              <a:rPr lang="en-US" sz="2000" dirty="0" err="1" smtClean="0"/>
              <a:t>durchzuführen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Drohnen</a:t>
            </a:r>
            <a:r>
              <a:rPr lang="en-US" sz="2000" dirty="0" smtClean="0"/>
              <a:t> </a:t>
            </a:r>
            <a:r>
              <a:rPr lang="en-US" sz="2000" dirty="0" err="1" smtClean="0"/>
              <a:t>zur</a:t>
            </a:r>
            <a:r>
              <a:rPr lang="en-US" sz="2000" dirty="0" smtClean="0"/>
              <a:t> </a:t>
            </a:r>
            <a:r>
              <a:rPr lang="en-US" sz="2000" dirty="0" err="1" smtClean="0"/>
              <a:t>Desinfektion</a:t>
            </a:r>
            <a:r>
              <a:rPr lang="en-US" sz="2000" dirty="0" smtClean="0"/>
              <a:t> von </a:t>
            </a:r>
            <a:r>
              <a:rPr lang="en-US" sz="2000" dirty="0" err="1" smtClean="0"/>
              <a:t>Straßen</a:t>
            </a:r>
            <a:r>
              <a:rPr lang="en-US" sz="2000" dirty="0" smtClean="0"/>
              <a:t> </a:t>
            </a:r>
            <a:r>
              <a:rPr lang="en-US" sz="2000" dirty="0" err="1" smtClean="0"/>
              <a:t>eingesetzt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smtClean="0"/>
              <a:t>WHO </a:t>
            </a:r>
            <a:r>
              <a:rPr lang="en-US" sz="2000" dirty="0" err="1" smtClean="0"/>
              <a:t>lieferte</a:t>
            </a:r>
            <a:r>
              <a:rPr lang="en-US" sz="2000" dirty="0" smtClean="0"/>
              <a:t> 7.5 </a:t>
            </a:r>
            <a:r>
              <a:rPr lang="en-US" sz="2000" dirty="0" err="1" smtClean="0"/>
              <a:t>Tonnen</a:t>
            </a:r>
            <a:r>
              <a:rPr lang="en-US" sz="2000" dirty="0" smtClean="0"/>
              <a:t> </a:t>
            </a:r>
            <a:r>
              <a:rPr lang="en-US" sz="2000" dirty="0" err="1" smtClean="0"/>
              <a:t>medizinisches</a:t>
            </a:r>
            <a:r>
              <a:rPr lang="en-US" sz="2000" dirty="0" smtClean="0"/>
              <a:t> Material und 1.000 Test Kits </a:t>
            </a:r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 err="1" smtClean="0"/>
              <a:t>Präsident</a:t>
            </a:r>
            <a:r>
              <a:rPr lang="en-US" sz="2000" dirty="0" smtClean="0"/>
              <a:t> </a:t>
            </a:r>
            <a:r>
              <a:rPr lang="en-US" sz="2000" dirty="0" err="1" smtClean="0"/>
              <a:t>kündigte</a:t>
            </a:r>
            <a:r>
              <a:rPr lang="en-US" sz="2000" dirty="0" smtClean="0"/>
              <a:t> am 26.02: </a:t>
            </a:r>
            <a:r>
              <a:rPr lang="en-US" sz="2000" dirty="0" err="1"/>
              <a:t>k</a:t>
            </a:r>
            <a:r>
              <a:rPr lang="en-US" sz="2000" dirty="0" err="1" smtClean="0"/>
              <a:t>eine</a:t>
            </a:r>
            <a:r>
              <a:rPr lang="en-US" sz="2000" dirty="0" smtClean="0"/>
              <a:t> </a:t>
            </a:r>
            <a:r>
              <a:rPr lang="en-US" sz="2000" dirty="0" err="1" smtClean="0"/>
              <a:t>Pläne</a:t>
            </a:r>
            <a:r>
              <a:rPr lang="en-US" sz="2000" dirty="0" smtClean="0"/>
              <a:t> </a:t>
            </a:r>
            <a:r>
              <a:rPr lang="en-US" sz="2000" dirty="0" err="1" smtClean="0"/>
              <a:t>Gebiete</a:t>
            </a:r>
            <a:r>
              <a:rPr lang="en-US" sz="2000" dirty="0" smtClean="0"/>
              <a:t> / </a:t>
            </a:r>
            <a:r>
              <a:rPr lang="en-US" sz="2000" dirty="0" err="1" smtClean="0"/>
              <a:t>Städte</a:t>
            </a:r>
            <a:r>
              <a:rPr lang="en-US" sz="2000" dirty="0" smtClean="0"/>
              <a:t> </a:t>
            </a:r>
            <a:r>
              <a:rPr lang="en-US" sz="2000" dirty="0" err="1" smtClean="0"/>
              <a:t>abzuriegeln</a:t>
            </a:r>
            <a:endParaRPr lang="en-US" sz="2000" dirty="0" smtClean="0"/>
          </a:p>
          <a:p>
            <a:pPr>
              <a:spcBef>
                <a:spcPts val="0"/>
              </a:spcBef>
              <a:spcAft>
                <a:spcPts val="400"/>
              </a:spcAft>
              <a:buClrTx/>
              <a:buFont typeface="Arial" panose="020B0604020202020204" pitchFamily="34" charset="0"/>
              <a:buChar char="•"/>
            </a:pPr>
            <a:r>
              <a:rPr lang="de-DE" sz="2000" dirty="0"/>
              <a:t>Alle Landesgrenzen </a:t>
            </a:r>
            <a:r>
              <a:rPr lang="de-DE" sz="2000" dirty="0" smtClean="0"/>
              <a:t>geschlossen</a:t>
            </a:r>
            <a:endParaRPr lang="de-DE" sz="20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175" y="5733256"/>
            <a:ext cx="81369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900" dirty="0" err="1" smtClean="0">
                <a:solidFill>
                  <a:prstClr val="black"/>
                </a:solidFill>
              </a:rPr>
              <a:t>Alljazeera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www.aljazeera.com/news/2020/03/italy-coronavirus-toll-soars-north-sealed-live-updates-200308235426110.html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Frankfurter </a:t>
            </a:r>
            <a:r>
              <a:rPr lang="de-DE" sz="900" dirty="0">
                <a:solidFill>
                  <a:prstClr val="black"/>
                </a:solidFill>
              </a:rPr>
              <a:t>Rundschau: </a:t>
            </a:r>
            <a:r>
              <a:rPr lang="de-DE" sz="9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4"/>
              </a:rPr>
              <a:t>www.fr.de/panorama/coronavirus-iran-belegt-horten-masken-vorraeten-todesstrafe-zr-13559208.html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RNZ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5"/>
              </a:rPr>
              <a:t>www.rnz.co.nz/news/world/410931/coronavirus-iran-temporarily-frees-54-000-prisoners-to-combat-spread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BBC </a:t>
            </a:r>
            <a:r>
              <a:rPr lang="de-DE" sz="900" dirty="0">
                <a:solidFill>
                  <a:prstClr val="black"/>
                </a:solidFill>
              </a:rPr>
              <a:t>News: </a:t>
            </a:r>
            <a:r>
              <a:rPr lang="de-DE" sz="900" dirty="0">
                <a:solidFill>
                  <a:prstClr val="black"/>
                </a:solidFill>
                <a:hlinkClick r:id="rId6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6"/>
              </a:rPr>
              <a:t>www.bbc.com/news/world-middle-east-51642926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7"/>
              </a:rPr>
              <a:t>www.bbc.com/news/world-middle-east-51760563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Wall </a:t>
            </a:r>
            <a:r>
              <a:rPr lang="de-DE" sz="900" dirty="0">
                <a:solidFill>
                  <a:prstClr val="black"/>
                </a:solidFill>
              </a:rPr>
              <a:t>Street Journal: </a:t>
            </a:r>
            <a:r>
              <a:rPr lang="de-DE" sz="900" dirty="0">
                <a:solidFill>
                  <a:prstClr val="black"/>
                </a:solidFill>
                <a:hlinkClick r:id="rId8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8"/>
              </a:rPr>
              <a:t>www.wsj.com/articles/iran-mobilizes-300-000-people-and-deploys-drones-and-water-cannon-to-halt-the-spread-of-coronavirus-11583157765</a:t>
            </a:r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Iran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4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</a:t>
            </a:r>
            <a:r>
              <a:rPr lang="de-DE" sz="2400" smtClean="0">
                <a:latin typeface="ScalaSansPro-Bold" pitchFamily="50" charset="0"/>
              </a:rPr>
              <a:t>/ </a:t>
            </a:r>
            <a:r>
              <a:rPr lang="de-DE" sz="2800" smtClean="0">
                <a:latin typeface="ScalaSansPro-Bold" pitchFamily="50" charset="0"/>
              </a:rPr>
              <a:t>Italien 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512" y="1196752"/>
            <a:ext cx="5328592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12.462  (+2.313)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Fälle;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davon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7.280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58%)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Lombardei und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1.739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14%)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Emilia-Romagna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827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(+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196)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Todesfälle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Fall-Verstorbenen-Anteil: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6,6%)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5.838 Hospitalisiert mit Symptomen (47%)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1.028 Intensivstation (8%)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1.045 sind genesen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3" y="3237334"/>
            <a:ext cx="5328491" cy="24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488" y="1196752"/>
            <a:ext cx="2711399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3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195421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 </a:t>
            </a:r>
            <a:r>
              <a:rPr lang="de-DE" sz="2000" b="1" dirty="0">
                <a:solidFill>
                  <a:srgbClr val="FF0000"/>
                </a:solidFill>
              </a:rPr>
              <a:t>keine Änderung 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  <a:endParaRPr lang="de-DE" sz="1800" u="sng" dirty="0" smtClean="0">
              <a:solidFill>
                <a:schemeClr val="tx2"/>
              </a:solidFill>
            </a:endParaRPr>
          </a:p>
          <a:p>
            <a:r>
              <a:rPr lang="de-DE" sz="1400" dirty="0"/>
              <a:t>m 8. März wurden im Norden Italiens insgesamt 13 Provinzen und eine </a:t>
            </a:r>
            <a:r>
              <a:rPr lang="de-DE" sz="1400" dirty="0" err="1"/>
              <a:t>Metropolitanstadt</a:t>
            </a:r>
            <a:r>
              <a:rPr lang="de-DE" sz="1400" dirty="0"/>
              <a:t> in den Regionen Emilia-Romagna, Marken, Piemont und Venetien sowie die gesamte Lombardei abgeriegelt und Sperrzonen mit „eingeschränkter Mobilität“ </a:t>
            </a:r>
            <a:r>
              <a:rPr lang="de-DE" sz="1400" dirty="0" smtClean="0"/>
              <a:t>eingerichtet. </a:t>
            </a:r>
            <a:r>
              <a:rPr lang="de-DE" sz="1600" dirty="0" smtClean="0"/>
              <a:t>Am </a:t>
            </a:r>
            <a:r>
              <a:rPr lang="de-DE" sz="1600" dirty="0"/>
              <a:t>9. März gegen 21 Uhr wird ganz Italien zur Sperrzone </a:t>
            </a:r>
            <a:r>
              <a:rPr lang="de-DE" sz="1600" dirty="0" smtClean="0"/>
              <a:t>erklärt</a:t>
            </a:r>
          </a:p>
          <a:p>
            <a:endParaRPr lang="de-DE" sz="1600" dirty="0"/>
          </a:p>
          <a:p>
            <a:pPr marL="0" indent="0">
              <a:buNone/>
            </a:pPr>
            <a:endParaRPr lang="de-DE" sz="14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64340" y="1504528"/>
            <a:ext cx="7680068" cy="515782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endParaRPr lang="de-DE" sz="1800" b="1" dirty="0" smtClean="0"/>
          </a:p>
          <a:p>
            <a:r>
              <a:rPr lang="de-DE" sz="1800" b="1" dirty="0" smtClean="0"/>
              <a:t>Grand-</a:t>
            </a:r>
            <a:r>
              <a:rPr lang="de-DE" sz="1800" b="1" dirty="0" err="1" smtClean="0"/>
              <a:t>Est</a:t>
            </a:r>
            <a:r>
              <a:rPr lang="de-DE" sz="1800" b="1" dirty="0" smtClean="0"/>
              <a:t>: 587 Fälle </a:t>
            </a:r>
            <a:r>
              <a:rPr lang="de-DE" sz="1800" b="1"/>
              <a:t>(+123, </a:t>
            </a:r>
            <a:r>
              <a:rPr lang="de-DE" sz="1800" b="1" smtClean="0"/>
              <a:t>Inzidenz</a:t>
            </a:r>
            <a:r>
              <a:rPr lang="de-DE" sz="1800" b="1"/>
              <a:t>: </a:t>
            </a:r>
            <a:r>
              <a:rPr lang="de-DE" sz="1800" b="1" smtClean="0"/>
              <a:t>10,6/100.000), </a:t>
            </a:r>
            <a:r>
              <a:rPr lang="de-DE" sz="1800" b="1" dirty="0"/>
              <a:t>9</a:t>
            </a:r>
            <a:r>
              <a:rPr lang="de-DE" sz="1800" b="1" dirty="0" smtClean="0"/>
              <a:t> </a:t>
            </a:r>
            <a:r>
              <a:rPr lang="de-DE" sz="1800" b="1" smtClean="0"/>
              <a:t>Todesfälle </a:t>
            </a:r>
          </a:p>
          <a:p>
            <a:pPr lvl="1"/>
            <a:r>
              <a:rPr lang="de-DE" sz="1600" smtClean="0"/>
              <a:t>Die </a:t>
            </a:r>
            <a:r>
              <a:rPr lang="de-DE" sz="1600" dirty="0" smtClean="0"/>
              <a:t>meisten Fälle stehen im Zusammenhang mit einer Fastenwoche in einer Gemeinde in der Stadt </a:t>
            </a:r>
            <a:r>
              <a:rPr lang="de-DE" sz="1600" dirty="0" err="1" smtClean="0"/>
              <a:t>Bourtzwiller</a:t>
            </a:r>
            <a:endParaRPr lang="de-DE" sz="1600" dirty="0" smtClean="0"/>
          </a:p>
          <a:p>
            <a:r>
              <a:rPr lang="de-DE" sz="1800" dirty="0" err="1" smtClean="0"/>
              <a:t>Départements</a:t>
            </a:r>
            <a:r>
              <a:rPr lang="de-DE" sz="1800" dirty="0" smtClean="0"/>
              <a:t>: </a:t>
            </a:r>
          </a:p>
          <a:p>
            <a:pPr lvl="1"/>
            <a:r>
              <a:rPr lang="de-DE" sz="1600" b="1" dirty="0" smtClean="0"/>
              <a:t>Bas-Rhein: 108 (+</a:t>
            </a:r>
            <a:r>
              <a:rPr lang="de-DE" sz="1600" b="1" dirty="0"/>
              <a:t>3</a:t>
            </a:r>
            <a:r>
              <a:rPr lang="de-DE" sz="1600" b="1" dirty="0" smtClean="0"/>
              <a:t>; Inzidenz: 9,6/100.000)</a:t>
            </a:r>
          </a:p>
          <a:p>
            <a:pPr lvl="1"/>
            <a:r>
              <a:rPr lang="de-DE" sz="1600" b="1" dirty="0" smtClean="0"/>
              <a:t>Haut-Rhein: 359 (+99; Inzidenz: 47,1/100.000)</a:t>
            </a: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96752"/>
            <a:ext cx="8208912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2.269 Fälle, 48 Todesfälle (Fallsterbequote 2,1%) </a:t>
            </a:r>
            <a:r>
              <a:rPr lang="de-DE" sz="1200" dirty="0" smtClean="0">
                <a:solidFill>
                  <a:prstClr val="black"/>
                </a:solidFill>
                <a:latin typeface="ScalaSansPro-Bold" pitchFamily="50" charset="0"/>
              </a:rPr>
              <a:t>(Datenstand: 11.03.2020, 15:00) </a:t>
            </a:r>
            <a:endParaRPr lang="de-DE" sz="1200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388525" y="3501008"/>
            <a:ext cx="3300691" cy="3096344"/>
            <a:chOff x="5585950" y="3356992"/>
            <a:chExt cx="3300691" cy="30963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950" y="3356992"/>
              <a:ext cx="3300691" cy="2787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6620439" y="6191726"/>
              <a:ext cx="22322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prstClr val="black"/>
                  </a:solidFill>
                </a:rPr>
                <a:t>Quelle: Wiki, 11.03.2020, 11:00</a:t>
              </a:r>
              <a:endParaRPr lang="de-DE" sz="11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05062"/>
            <a:ext cx="3888432" cy="262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19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11.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33671074"/>
              </p:ext>
            </p:extLst>
          </p:nvPr>
        </p:nvGraphicFramePr>
        <p:xfrm>
          <a:off x="191576" y="1052736"/>
          <a:ext cx="8664900" cy="156701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27209"/>
                <a:gridCol w="792975"/>
                <a:gridCol w="1066641"/>
                <a:gridCol w="1143173"/>
                <a:gridCol w="1143173"/>
                <a:gridCol w="1028695"/>
                <a:gridCol w="1142367"/>
                <a:gridCol w="920667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</a:t>
                      </a:r>
                      <a:r>
                        <a:rPr lang="de-DE" sz="1400" dirty="0" smtClean="0">
                          <a:effectLst/>
                        </a:rPr>
                        <a:t>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Genesene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r>
                        <a:rPr lang="de-DE" sz="1400" dirty="0" smtClean="0">
                          <a:effectLst/>
                        </a:rPr>
                        <a:t>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Sterbequote</a:t>
                      </a:r>
                      <a:endParaRPr lang="de-DE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(103 Länder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inkl. Taiwan)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+5.120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&gt;1.200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mind. 4.798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+251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1.132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3,0 </a:t>
                      </a:r>
                      <a:r>
                        <a:rPr lang="de-DE" sz="1400" b="1" dirty="0" smtClean="0">
                          <a:effectLst/>
                        </a:rPr>
                        <a:t>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</a:rPr>
                        <a:t>WHO</a:t>
                      </a:r>
                      <a:r>
                        <a:rPr lang="de-DE" sz="1400" baseline="0" dirty="0" smtClean="0">
                          <a:effectLst/>
                        </a:rPr>
                        <a:t> EURO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+3.058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18.512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1.069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mind. 1.198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+124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717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3,9 %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5" y="2780928"/>
            <a:ext cx="87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*Todesfälle </a:t>
            </a:r>
            <a:r>
              <a:rPr lang="de-DE" sz="1200" dirty="0">
                <a:solidFill>
                  <a:prstClr val="black"/>
                </a:solidFill>
              </a:rPr>
              <a:t>kumulativ: </a:t>
            </a:r>
            <a:r>
              <a:rPr lang="de-DE" sz="1200" dirty="0" smtClean="0">
                <a:solidFill>
                  <a:prstClr val="black"/>
                </a:solidFill>
              </a:rPr>
              <a:t>Italien (631), </a:t>
            </a:r>
            <a:r>
              <a:rPr lang="de-DE" sz="1200" dirty="0">
                <a:solidFill>
                  <a:prstClr val="black"/>
                </a:solidFill>
              </a:rPr>
              <a:t>Iran </a:t>
            </a:r>
            <a:r>
              <a:rPr lang="de-DE" sz="1200" dirty="0" smtClean="0">
                <a:solidFill>
                  <a:prstClr val="black"/>
                </a:solidFill>
              </a:rPr>
              <a:t>(291), Südkorea(60), Spanien(36</a:t>
            </a:r>
            <a:r>
              <a:rPr lang="de-DE" sz="1200" dirty="0">
                <a:solidFill>
                  <a:prstClr val="black"/>
                </a:solidFill>
              </a:rPr>
              <a:t>), </a:t>
            </a:r>
            <a:r>
              <a:rPr lang="de-DE" sz="1200" dirty="0" smtClean="0">
                <a:solidFill>
                  <a:prstClr val="black"/>
                </a:solidFill>
              </a:rPr>
              <a:t>Frankreich </a:t>
            </a:r>
            <a:r>
              <a:rPr lang="de-DE" sz="1200" dirty="0">
                <a:solidFill>
                  <a:prstClr val="black"/>
                </a:solidFill>
              </a:rPr>
              <a:t>(33), USA (31), </a:t>
            </a:r>
            <a:r>
              <a:rPr lang="de-DE" sz="1200" dirty="0" smtClean="0">
                <a:solidFill>
                  <a:prstClr val="black"/>
                </a:solidFill>
              </a:rPr>
              <a:t>Diamond </a:t>
            </a:r>
            <a:r>
              <a:rPr lang="de-DE" sz="1200" dirty="0" err="1">
                <a:solidFill>
                  <a:prstClr val="black"/>
                </a:solidFill>
              </a:rPr>
              <a:t>Princess</a:t>
            </a:r>
            <a:r>
              <a:rPr lang="de-DE" sz="1200" dirty="0">
                <a:solidFill>
                  <a:prstClr val="black"/>
                </a:solidFill>
              </a:rPr>
              <a:t> </a:t>
            </a:r>
            <a:r>
              <a:rPr lang="de-DE" sz="1200" dirty="0" smtClean="0">
                <a:solidFill>
                  <a:prstClr val="black"/>
                </a:solidFill>
              </a:rPr>
              <a:t>(7</a:t>
            </a:r>
            <a:r>
              <a:rPr lang="de-DE" sz="1200" dirty="0">
                <a:solidFill>
                  <a:prstClr val="black"/>
                </a:solidFill>
              </a:rPr>
              <a:t>), Japan (7), Vereinigtes Königreich (6), Irak (5), Niederlande (4), Australien </a:t>
            </a:r>
            <a:r>
              <a:rPr lang="de-DE" sz="1200" dirty="0" smtClean="0">
                <a:solidFill>
                  <a:prstClr val="black"/>
                </a:solidFill>
              </a:rPr>
              <a:t>(3), Schweiz (3), Deutschland (2), </a:t>
            </a:r>
            <a:r>
              <a:rPr lang="de-DE" sz="1200" dirty="0">
                <a:solidFill>
                  <a:prstClr val="black"/>
                </a:solidFill>
              </a:rPr>
              <a:t>San Marino (2), Ägypten (1), </a:t>
            </a:r>
            <a:r>
              <a:rPr lang="de-DE" sz="1200" dirty="0" smtClean="0">
                <a:solidFill>
                  <a:prstClr val="black"/>
                </a:solidFill>
              </a:rPr>
              <a:t>Argentinien </a:t>
            </a:r>
            <a:r>
              <a:rPr lang="de-DE" sz="1200" dirty="0">
                <a:solidFill>
                  <a:prstClr val="black"/>
                </a:solidFill>
              </a:rPr>
              <a:t>(1), Kanada (1), Marokko (</a:t>
            </a:r>
            <a:r>
              <a:rPr lang="de-DE" sz="1200" dirty="0" smtClean="0">
                <a:solidFill>
                  <a:prstClr val="black"/>
                </a:solidFill>
              </a:rPr>
              <a:t>1), Panama </a:t>
            </a:r>
            <a:r>
              <a:rPr lang="de-DE" sz="1200" dirty="0">
                <a:solidFill>
                  <a:prstClr val="black"/>
                </a:solidFill>
              </a:rPr>
              <a:t>(1), </a:t>
            </a:r>
            <a:r>
              <a:rPr lang="de-DE" sz="1200" dirty="0" smtClean="0">
                <a:solidFill>
                  <a:prstClr val="black"/>
                </a:solidFill>
              </a:rPr>
              <a:t>Philippines </a:t>
            </a:r>
            <a:r>
              <a:rPr lang="de-DE" sz="1200" dirty="0">
                <a:solidFill>
                  <a:prstClr val="black"/>
                </a:solidFill>
              </a:rPr>
              <a:t>(1), </a:t>
            </a:r>
            <a:r>
              <a:rPr lang="de-DE" sz="1200" dirty="0" smtClean="0">
                <a:solidFill>
                  <a:prstClr val="black"/>
                </a:solidFill>
              </a:rPr>
              <a:t>Thailand </a:t>
            </a:r>
            <a:r>
              <a:rPr lang="de-DE" sz="1200" dirty="0">
                <a:solidFill>
                  <a:prstClr val="black"/>
                </a:solidFill>
              </a:rPr>
              <a:t>(1) Taiwan (1</a:t>
            </a:r>
            <a:r>
              <a:rPr lang="de-DE" sz="1200" dirty="0" smtClean="0">
                <a:solidFill>
                  <a:prstClr val="black"/>
                </a:solidFill>
              </a:rPr>
              <a:t>)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10" name="Grafik 9"/>
          <p:cNvPicPr/>
          <p:nvPr/>
        </p:nvPicPr>
        <p:blipFill>
          <a:blip r:embed="rId3"/>
          <a:stretch>
            <a:fillRect/>
          </a:stretch>
        </p:blipFill>
        <p:spPr>
          <a:xfrm>
            <a:off x="647564" y="3501008"/>
            <a:ext cx="7848872" cy="323076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940152" y="6470164"/>
            <a:ext cx="31118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b="1" i="1" dirty="0">
                <a:solidFill>
                  <a:prstClr val="black"/>
                </a:solidFill>
              </a:rPr>
              <a:t>ECDC ; Stand </a:t>
            </a:r>
            <a:r>
              <a:rPr lang="de-DE" sz="1100" b="1" i="1" dirty="0" smtClean="0">
                <a:solidFill>
                  <a:prstClr val="black"/>
                </a:solidFill>
              </a:rPr>
              <a:t>10.03.2020</a:t>
            </a:r>
            <a:endParaRPr lang="de-DE" sz="11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826742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u="sng" dirty="0" smtClean="0"/>
              <a:t>Maßnahmen</a:t>
            </a:r>
            <a:r>
              <a:rPr lang="de-DE" sz="1800" u="sng" dirty="0" smtClean="0">
                <a:solidFill>
                  <a:schemeClr val="tx2"/>
                </a:solidFill>
              </a:rPr>
              <a:t>:</a:t>
            </a:r>
          </a:p>
          <a:p>
            <a:r>
              <a:rPr lang="de-DE" sz="1400" dirty="0" smtClean="0"/>
              <a:t>2. Stadium der Epidemie seit dem 28.02.2020 </a:t>
            </a:r>
            <a:r>
              <a:rPr lang="de-DE" sz="1400" dirty="0"/>
              <a:t>(Eindämmung der Ausbreitung des Virus auf dem Territorium </a:t>
            </a:r>
            <a:r>
              <a:rPr lang="de-DE" sz="1400" dirty="0" smtClean="0"/>
              <a:t>)</a:t>
            </a:r>
          </a:p>
          <a:p>
            <a:r>
              <a:rPr lang="de-DE" sz="1400" dirty="0" smtClean="0"/>
              <a:t>Einsatz von Public </a:t>
            </a:r>
            <a:r>
              <a:rPr lang="de-DE" sz="1400" dirty="0" err="1" smtClean="0"/>
              <a:t>Health</a:t>
            </a:r>
            <a:r>
              <a:rPr lang="de-DE" sz="1400" dirty="0" smtClean="0"/>
              <a:t> Reservisten („la </a:t>
            </a:r>
            <a:r>
              <a:rPr lang="de-DE" sz="1400" dirty="0" err="1" smtClean="0"/>
              <a:t>réserve</a:t>
            </a:r>
            <a:r>
              <a:rPr lang="de-DE" sz="1400" dirty="0" smtClean="0"/>
              <a:t> </a:t>
            </a:r>
            <a:r>
              <a:rPr lang="de-DE" sz="1400" dirty="0" err="1" smtClean="0"/>
              <a:t>sanitaire</a:t>
            </a:r>
            <a:r>
              <a:rPr lang="de-DE" sz="1400" dirty="0" smtClean="0"/>
              <a:t>“)</a:t>
            </a:r>
          </a:p>
          <a:p>
            <a:r>
              <a:rPr lang="de-DE" sz="1400" dirty="0" smtClean="0"/>
              <a:t>Seit dem 09.03.2020 Verbot von Veranstaltungen mit &gt;1.000 Teilnehmern</a:t>
            </a:r>
          </a:p>
          <a:p>
            <a:pPr lvl="1"/>
            <a:r>
              <a:rPr lang="de-DE" sz="1200" dirty="0"/>
              <a:t>Verbot von </a:t>
            </a:r>
            <a:r>
              <a:rPr lang="de-DE" sz="1200" dirty="0" smtClean="0"/>
              <a:t>Versammlungen in geschlossenen Räumen </a:t>
            </a:r>
            <a:r>
              <a:rPr lang="de-DE" sz="1200" dirty="0"/>
              <a:t>&gt;50 </a:t>
            </a:r>
            <a:r>
              <a:rPr lang="de-DE" sz="1200" dirty="0" smtClean="0"/>
              <a:t>Teilnehmer in Oise, Haut-Rhein und </a:t>
            </a:r>
            <a:r>
              <a:rPr lang="de-DE" sz="1200" dirty="0" err="1" smtClean="0"/>
              <a:t>Corse</a:t>
            </a:r>
            <a:r>
              <a:rPr lang="de-DE" sz="1200" dirty="0" smtClean="0"/>
              <a:t>-du-sud</a:t>
            </a:r>
          </a:p>
          <a:p>
            <a:r>
              <a:rPr lang="de-DE" sz="1400" dirty="0" smtClean="0"/>
              <a:t>1 Referenzkrankenhaus pro Region für COVID-19</a:t>
            </a:r>
          </a:p>
          <a:p>
            <a:r>
              <a:rPr lang="de-DE" sz="1400" dirty="0" smtClean="0"/>
              <a:t>Regierung beschlagnahmt FFP2 Masken für Krankenhäuser (03.03.2020)</a:t>
            </a:r>
          </a:p>
          <a:p>
            <a:r>
              <a:rPr lang="de-DE" sz="1400" dirty="0" smtClean="0"/>
              <a:t>Starke Restriktionen für Besucher von Gesundheitseinrichtungen </a:t>
            </a:r>
            <a:endParaRPr lang="de-DE" sz="1400" dirty="0"/>
          </a:p>
          <a:p>
            <a:r>
              <a:rPr lang="de-DE" sz="1400" dirty="0" smtClean="0"/>
              <a:t>Schließung von Bildungseinrichtungen (von Krippe bis Gymnasium):</a:t>
            </a:r>
          </a:p>
          <a:p>
            <a:pPr lvl="1"/>
            <a:r>
              <a:rPr lang="de-DE" sz="1200" dirty="0" smtClean="0"/>
              <a:t>Haut-Rhein, Oise und </a:t>
            </a:r>
            <a:r>
              <a:rPr lang="de-DE" sz="1200" dirty="0" err="1" smtClean="0"/>
              <a:t>Corse</a:t>
            </a:r>
            <a:r>
              <a:rPr lang="de-DE" sz="1200" dirty="0" smtClean="0"/>
              <a:t>-du-Sud (</a:t>
            </a:r>
            <a:r>
              <a:rPr lang="de-DE" sz="1200" dirty="0" err="1" smtClean="0"/>
              <a:t>Ajaccio</a:t>
            </a:r>
            <a:r>
              <a:rPr lang="de-DE" sz="1200" dirty="0" smtClean="0"/>
              <a:t>) bis zum 22.03.</a:t>
            </a:r>
          </a:p>
          <a:p>
            <a:pPr lvl="1"/>
            <a:r>
              <a:rPr lang="de-DE" sz="1200" dirty="0" smtClean="0"/>
              <a:t>Betroffene Gemeinden in Morbihan und Haute-Savoie bis zum 15.03.</a:t>
            </a:r>
          </a:p>
          <a:p>
            <a:r>
              <a:rPr lang="de-DE" sz="1400" dirty="0" smtClean="0"/>
              <a:t>Haut-Rhein: Sportveranstaltungen finden ohne Zuschauer statt, Schließung der öfftl. Schwimmbäder</a:t>
            </a:r>
          </a:p>
          <a:p>
            <a:r>
              <a:rPr lang="de-DE" sz="1400" dirty="0" smtClean="0"/>
              <a:t>Oise: 9 Gemeinden unter „Quarantäne“ (Bewohner sollen bevorzugt zu Hause bleiben)</a:t>
            </a:r>
          </a:p>
          <a:p>
            <a:r>
              <a:rPr lang="de-DE" sz="1400" dirty="0"/>
              <a:t>Morbihan: Quarantäne für Rückkehrer aus Risikogebiete aufgehoben. Personen sollen sich selbst beobachten und ihre Bewegungen </a:t>
            </a:r>
            <a:r>
              <a:rPr lang="de-DE" sz="1400" dirty="0" smtClean="0"/>
              <a:t>einschränken</a:t>
            </a:r>
          </a:p>
          <a:p>
            <a:pPr marL="0" indent="0">
              <a:buNone/>
            </a:pPr>
            <a:endParaRPr lang="de-DE" sz="1400" dirty="0" smtClean="0"/>
          </a:p>
          <a:p>
            <a:pPr marL="0" indent="0">
              <a:buNone/>
            </a:pPr>
            <a:r>
              <a:rPr lang="de-DE" sz="1400" b="1" u="sng" dirty="0" smtClean="0"/>
              <a:t>Export von Fällen: </a:t>
            </a:r>
          </a:p>
          <a:p>
            <a:r>
              <a:rPr lang="de-DE" sz="1400" dirty="0" smtClean="0"/>
              <a:t>2 in Algerien (2 hatten Kontakt mit Franzosen, die später positiv getestet wurden), 1 in Burkina Faso, 1 in Belgien, 1 </a:t>
            </a:r>
            <a:r>
              <a:rPr lang="de-DE" sz="1400" dirty="0"/>
              <a:t>in Senegal</a:t>
            </a:r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Frankreich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51520" y="1124744"/>
            <a:ext cx="8712968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2.277 (+582); 55 </a:t>
            </a:r>
            <a:r>
              <a:rPr lang="de-DE" sz="2000" b="1" dirty="0">
                <a:solidFill>
                  <a:prstClr val="black"/>
                </a:solidFill>
              </a:rPr>
              <a:t>Todesfälle </a:t>
            </a:r>
            <a:r>
              <a:rPr lang="de-DE" sz="2000" b="1" dirty="0" smtClean="0">
                <a:solidFill>
                  <a:prstClr val="black"/>
                </a:solidFill>
              </a:rPr>
              <a:t>(+19); </a:t>
            </a:r>
            <a:r>
              <a:rPr lang="de-DE" sz="2000" b="1" dirty="0">
                <a:solidFill>
                  <a:prstClr val="black"/>
                </a:solidFill>
              </a:rPr>
              <a:t>Fall-Verstorbenen-Anteil</a:t>
            </a:r>
            <a:r>
              <a:rPr lang="de-DE" sz="2000" b="1" dirty="0" smtClean="0">
                <a:solidFill>
                  <a:prstClr val="black"/>
                </a:solidFill>
              </a:rPr>
              <a:t> 2,4%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(BNO News: Stand </a:t>
            </a:r>
            <a:r>
              <a:rPr lang="de-DE" sz="1400" dirty="0" smtClean="0">
                <a:solidFill>
                  <a:prstClr val="black"/>
                </a:solidFill>
              </a:rPr>
              <a:t>12.03., 0700)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prstClr val="black"/>
                </a:solidFill>
              </a:rPr>
              <a:t>WHO Transmissionsklassifizierung : „</a:t>
            </a:r>
            <a:r>
              <a:rPr lang="de-DE" dirty="0" err="1" smtClean="0">
                <a:solidFill>
                  <a:prstClr val="black"/>
                </a:solidFill>
              </a:rPr>
              <a:t>local</a:t>
            </a:r>
            <a:r>
              <a:rPr lang="de-DE" dirty="0" smtClean="0">
                <a:solidFill>
                  <a:prstClr val="black"/>
                </a:solidFill>
              </a:rPr>
              <a:t> </a:t>
            </a:r>
            <a:r>
              <a:rPr lang="de-DE" dirty="0" err="1" smtClean="0">
                <a:solidFill>
                  <a:prstClr val="black"/>
                </a:solidFill>
              </a:rPr>
              <a:t>transmission</a:t>
            </a:r>
            <a:r>
              <a:rPr lang="de-DE" dirty="0" smtClean="0">
                <a:solidFill>
                  <a:prstClr val="black"/>
                </a:solidFill>
              </a:rPr>
              <a:t>“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109" y="627163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800" dirty="0" err="1">
                <a:solidFill>
                  <a:prstClr val="black"/>
                </a:solidFill>
              </a:rPr>
              <a:t>MoH</a:t>
            </a:r>
            <a:r>
              <a:rPr lang="de-DE" sz="800" dirty="0" smtClean="0">
                <a:solidFill>
                  <a:prstClr val="black"/>
                </a:solidFill>
              </a:rPr>
              <a:t>: 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8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8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www.mscbs.gob.es/profesionales/saludPublica/ccayes/alertasActual/nCov-China/documentos/Actualizacion_41_COVID-19.pdf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 smtClean="0">
                <a:solidFill>
                  <a:prstClr val="black"/>
                </a:solidFill>
              </a:rPr>
              <a:t>Spain </a:t>
            </a:r>
            <a:r>
              <a:rPr lang="de-DE" sz="800" dirty="0">
                <a:solidFill>
                  <a:prstClr val="black"/>
                </a:solidFill>
              </a:rPr>
              <a:t>Wiki: </a:t>
            </a:r>
            <a:r>
              <a:rPr lang="de-DE" sz="8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800" dirty="0" smtClean="0">
                <a:solidFill>
                  <a:prstClr val="black"/>
                </a:solidFill>
                <a:hlinkClick r:id="rId4"/>
              </a:rPr>
              <a:t>en.wikipedia.org/wiki/2020_coronavirus_outbreak_in_Spain</a:t>
            </a:r>
            <a:endParaRPr lang="de-DE" sz="800" dirty="0" smtClean="0">
              <a:solidFill>
                <a:prstClr val="black"/>
              </a:solidFill>
            </a:endParaRPr>
          </a:p>
          <a:p>
            <a:r>
              <a:rPr lang="de-DE" sz="800" dirty="0">
                <a:solidFill>
                  <a:prstClr val="black"/>
                </a:solidFill>
              </a:rPr>
              <a:t>WHO Situation Report: </a:t>
            </a:r>
            <a:r>
              <a:rPr lang="de-DE" sz="8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800" dirty="0" smtClean="0">
                <a:solidFill>
                  <a:prstClr val="black"/>
                </a:solidFill>
                <a:hlinkClick r:id="rId5"/>
              </a:rPr>
              <a:t>www.who.int/docs/default-source/coronaviruse/situation-reports/20200310-sitrep-50-covid-19.pdf?sfvrsn=55e904fb_2</a:t>
            </a:r>
            <a:endParaRPr lang="de-DE" sz="800" dirty="0">
              <a:solidFill>
                <a:prstClr val="black"/>
              </a:solidFill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828675" y="2167805"/>
            <a:ext cx="7486650" cy="4285531"/>
            <a:chOff x="395536" y="2167805"/>
            <a:chExt cx="7486650" cy="4285531"/>
          </a:xfrm>
        </p:grpSpPr>
        <p:sp>
          <p:nvSpPr>
            <p:cNvPr id="2" name="Textfeld 1"/>
            <p:cNvSpPr txBox="1"/>
            <p:nvPr/>
          </p:nvSpPr>
          <p:spPr>
            <a:xfrm>
              <a:off x="4283968" y="6176337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Symptombeginn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555776" y="6171388"/>
              <a:ext cx="14628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prstClr val="black"/>
                  </a:solidFill>
                </a:rPr>
                <a:t>Datum der Diagnose</a:t>
              </a:r>
              <a:endParaRPr lang="de-DE" sz="1200" dirty="0">
                <a:solidFill>
                  <a:prstClr val="black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167805"/>
              <a:ext cx="7486650" cy="401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8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476308" y="1124744"/>
            <a:ext cx="819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de-DE" sz="2000" b="1" dirty="0" smtClean="0">
                <a:solidFill>
                  <a:prstClr val="black"/>
                </a:solidFill>
              </a:rPr>
              <a:t>Regionale Verteilung</a:t>
            </a:r>
            <a:endParaRPr lang="de-DE" sz="2000" dirty="0" smtClean="0">
              <a:solidFill>
                <a:prstClr val="black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851920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Intensivstation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04048" y="1423809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Verstorben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5496" y="6241941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1000" dirty="0" err="1" smtClean="0">
                <a:solidFill>
                  <a:prstClr val="black"/>
                </a:solidFill>
              </a:rPr>
              <a:t>MoH</a:t>
            </a:r>
            <a:r>
              <a:rPr lang="de-DE" sz="1000" dirty="0" smtClean="0">
                <a:solidFill>
                  <a:prstClr val="black"/>
                </a:solidFill>
              </a:rPr>
              <a:t>: </a:t>
            </a:r>
            <a:r>
              <a:rPr lang="de-DE" sz="10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3"/>
              </a:rPr>
              <a:t>www.mscbs.gob.es/profesionales/saludPublica/ccayes/alertasActual/nCov-China/documentos/Actualizacion_41_COVID-19.pdf</a:t>
            </a:r>
            <a:endParaRPr lang="de-DE" sz="1000" dirty="0" smtClean="0">
              <a:solidFill>
                <a:prstClr val="black"/>
              </a:solidFill>
            </a:endParaRPr>
          </a:p>
          <a:p>
            <a:r>
              <a:rPr lang="de-DE" sz="1000" dirty="0" smtClean="0">
                <a:solidFill>
                  <a:prstClr val="black"/>
                </a:solidFill>
              </a:rPr>
              <a:t>Spain </a:t>
            </a:r>
            <a:r>
              <a:rPr lang="de-DE" sz="1000" dirty="0">
                <a:solidFill>
                  <a:prstClr val="black"/>
                </a:solidFill>
              </a:rPr>
              <a:t>Wiki: </a:t>
            </a:r>
            <a:r>
              <a:rPr lang="de-DE" sz="10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1000" dirty="0" smtClean="0">
                <a:solidFill>
                  <a:prstClr val="black"/>
                </a:solidFill>
                <a:hlinkClick r:id="rId4"/>
              </a:rPr>
              <a:t>en.wikipedia.org/wiki/2020_coronavirus_outbreak_in_Spain</a:t>
            </a:r>
            <a:endParaRPr lang="de-DE" sz="1000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868144" y="58772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 11.03.</a:t>
            </a:r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771800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Inzidenz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63688" y="142380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Fälle gesamt</a:t>
            </a:r>
            <a:endParaRPr lang="de-DE" sz="1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44" y="1657876"/>
            <a:ext cx="5576400" cy="456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3954"/>
            <a:ext cx="2738628" cy="1893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907704" y="4653136"/>
            <a:ext cx="720080" cy="359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5076056" y="4653136"/>
            <a:ext cx="720080" cy="3592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6084168" y="4584139"/>
            <a:ext cx="21602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true </a:t>
            </a:r>
            <a:r>
              <a:rPr lang="en-US" sz="1200" b="1" dirty="0"/>
              <a:t>number of cases is likely between 10,000 and 60,000</a:t>
            </a:r>
            <a:endParaRPr lang="de-DE" sz="1200" b="1" dirty="0"/>
          </a:p>
        </p:txBody>
      </p:sp>
    </p:spTree>
    <p:extLst>
      <p:ext uri="{BB962C8B-B14F-4D97-AF65-F5344CB8AC3E}">
        <p14:creationId xmlns:p14="http://schemas.microsoft.com/office/powerpoint/2010/main" val="42003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feld 16"/>
          <p:cNvSpPr txBox="1"/>
          <p:nvPr/>
        </p:nvSpPr>
        <p:spPr>
          <a:xfrm>
            <a:off x="-36512" y="5517232"/>
            <a:ext cx="826745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>
                <a:solidFill>
                  <a:prstClr val="black"/>
                </a:solidFill>
              </a:rPr>
              <a:t>Quellen: </a:t>
            </a:r>
          </a:p>
          <a:p>
            <a:r>
              <a:rPr lang="de-DE" sz="900" dirty="0" err="1" smtClean="0">
                <a:solidFill>
                  <a:prstClr val="black"/>
                </a:solidFill>
              </a:rPr>
              <a:t>Catalunya</a:t>
            </a:r>
            <a:r>
              <a:rPr lang="de-DE" sz="900" dirty="0">
                <a:solidFill>
                  <a:prstClr val="black"/>
                </a:solidFill>
              </a:rPr>
              <a:t>:. </a:t>
            </a:r>
            <a:r>
              <a:rPr lang="de-DE" sz="9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3"/>
              </a:rPr>
              <a:t>www.eldiario.es/catalunya/Catalunya-prohibe-eventos-personas-coronavirus_0_1004749678.html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El </a:t>
            </a:r>
            <a:r>
              <a:rPr lang="de-DE" sz="900" dirty="0">
                <a:solidFill>
                  <a:prstClr val="black"/>
                </a:solidFill>
              </a:rPr>
              <a:t>Pais: </a:t>
            </a:r>
            <a:r>
              <a:rPr lang="de-DE" sz="9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4"/>
              </a:rPr>
              <a:t>elpais.com/sociedad/2020-03-11/euskadi-suspende-las-clases-en-alva-por-la-expansion-de-la-enfermedad.html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err="1" smtClean="0">
                <a:solidFill>
                  <a:prstClr val="black"/>
                </a:solidFill>
              </a:rPr>
              <a:t>Communida</a:t>
            </a:r>
            <a:r>
              <a:rPr lang="de-DE" sz="900" dirty="0" smtClean="0">
                <a:solidFill>
                  <a:prstClr val="black"/>
                </a:solidFill>
              </a:rPr>
              <a:t> </a:t>
            </a:r>
            <a:r>
              <a:rPr lang="de-DE" sz="900" dirty="0">
                <a:solidFill>
                  <a:prstClr val="black"/>
                </a:solidFill>
              </a:rPr>
              <a:t>de Madrid: </a:t>
            </a:r>
            <a:r>
              <a:rPr lang="de-DE" sz="900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5"/>
              </a:rPr>
              <a:t>www.comunidad.madrid/noticias/2020/03/09/comunidad-madrid-aprueba-medidas-extraordinarias-coronavirus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>
                <a:solidFill>
                  <a:prstClr val="black"/>
                </a:solidFill>
              </a:rPr>
              <a:t>El </a:t>
            </a:r>
            <a:r>
              <a:rPr lang="de-DE" sz="900" dirty="0" err="1">
                <a:solidFill>
                  <a:prstClr val="black"/>
                </a:solidFill>
              </a:rPr>
              <a:t>Independiente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6"/>
              </a:rPr>
              <a:t>https://www.elindependiente.com/politica/2020/03/09/el-gobierno-vasco-cierra-todos-los-colegios-universidades-y-guarderias-de-vitoria-durante-dos-semanas</a:t>
            </a:r>
            <a:r>
              <a:rPr lang="de-DE" sz="900" dirty="0" smtClean="0">
                <a:solidFill>
                  <a:prstClr val="black"/>
                </a:solidFill>
                <a:hlinkClick r:id="rId6"/>
              </a:rPr>
              <a:t>/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smtClean="0">
                <a:solidFill>
                  <a:prstClr val="black"/>
                </a:solidFill>
              </a:rPr>
              <a:t>DPA</a:t>
            </a:r>
            <a:r>
              <a:rPr lang="de-DE" sz="900" dirty="0">
                <a:solidFill>
                  <a:prstClr val="black"/>
                </a:solidFill>
              </a:rPr>
              <a:t>: </a:t>
            </a:r>
            <a:r>
              <a:rPr lang="de-DE" sz="900" dirty="0">
                <a:solidFill>
                  <a:prstClr val="black"/>
                </a:solidFill>
                <a:hlinkClick r:id="rId7"/>
              </a:rPr>
              <a:t>https://</a:t>
            </a:r>
            <a:r>
              <a:rPr lang="de-DE" sz="900" dirty="0" smtClean="0">
                <a:solidFill>
                  <a:prstClr val="black"/>
                </a:solidFill>
                <a:hlinkClick r:id="rId7"/>
              </a:rPr>
              <a:t>www.handelsblatt.com/dpa/wirtschaft-handel-und-finanzen-virus-spanien-verbietet-alle-italien-fluege-und-schliesst-das-parlament/25629514.html?ticket=ST-6922179-vbys4gjTWaOeGuSgjsth-ap1</a:t>
            </a:r>
            <a:endParaRPr lang="de-DE" sz="900" dirty="0" smtClean="0">
              <a:solidFill>
                <a:prstClr val="black"/>
              </a:solidFill>
            </a:endParaRPr>
          </a:p>
          <a:p>
            <a:r>
              <a:rPr lang="de-DE" sz="900" dirty="0" err="1" smtClean="0">
                <a:solidFill>
                  <a:prstClr val="black"/>
                </a:solidFill>
              </a:rPr>
              <a:t>MoH</a:t>
            </a:r>
            <a:r>
              <a:rPr lang="de-DE" sz="900" dirty="0" smtClean="0">
                <a:solidFill>
                  <a:prstClr val="black"/>
                </a:solidFill>
              </a:rPr>
              <a:t>:  </a:t>
            </a:r>
            <a:r>
              <a:rPr lang="de-DE" sz="900" dirty="0">
                <a:solidFill>
                  <a:srgbClr val="FF0000"/>
                </a:solidFill>
                <a:hlinkClick r:id="rId8"/>
              </a:rPr>
              <a:t>https://</a:t>
            </a:r>
            <a:r>
              <a:rPr lang="de-DE" sz="900" dirty="0" smtClean="0">
                <a:solidFill>
                  <a:srgbClr val="FF0000"/>
                </a:solidFill>
                <a:hlinkClick r:id="rId8"/>
              </a:rPr>
              <a:t>www.mscbs.gob.es/gabinete/notasPrensa.do?metodo=detalle&amp;id=4807</a:t>
            </a:r>
            <a:endParaRPr lang="de-DE" sz="900" dirty="0" smtClean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>
            <a:spLocks noGrp="1"/>
          </p:cNvSpPr>
          <p:nvPr>
            <p:ph idx="4294967295"/>
          </p:nvPr>
        </p:nvSpPr>
        <p:spPr>
          <a:xfrm>
            <a:off x="395536" y="1124744"/>
            <a:ext cx="8280919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ClrTx/>
              <a:buNone/>
            </a:pPr>
            <a:r>
              <a:rPr lang="de-DE" sz="2000" b="1" dirty="0" smtClean="0"/>
              <a:t>Maßnahmen</a:t>
            </a:r>
            <a:endParaRPr lang="de-DE" sz="2000" dirty="0" smtClean="0"/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Alle direkte Flüge von und nach Italien sind verboten (vom 11.03 bis 25.03), ausgenommen </a:t>
            </a:r>
            <a:r>
              <a:rPr lang="de-DE" sz="1800" dirty="0"/>
              <a:t>Fracht-/humanitäre/medizinische Transportflüge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Alle Tagungen des Parlaments sind für eine Woche ausgesetzt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Madrid, </a:t>
            </a:r>
            <a:r>
              <a:rPr lang="de-DE" sz="1800" b="1" dirty="0" err="1"/>
              <a:t>Á</a:t>
            </a:r>
            <a:r>
              <a:rPr lang="de-DE" sz="1800" b="1" dirty="0" err="1" smtClean="0"/>
              <a:t>lava</a:t>
            </a:r>
            <a:r>
              <a:rPr lang="de-DE" sz="1800" b="1" dirty="0" smtClean="0"/>
              <a:t> Provinz</a:t>
            </a:r>
            <a:r>
              <a:rPr lang="de-DE" sz="1800" dirty="0" smtClean="0"/>
              <a:t>: Bildungseinrichtungen und Schulen sind vorübergehend geschlossen 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 smtClean="0"/>
              <a:t>Baskische Regierung: Bildungseinrichtungen </a:t>
            </a:r>
            <a:r>
              <a:rPr lang="de-DE" sz="1800" dirty="0"/>
              <a:t>und Schulen </a:t>
            </a:r>
            <a:r>
              <a:rPr lang="de-DE" sz="1800" dirty="0" smtClean="0"/>
              <a:t>bleiben 2 Wochen geschlossen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de-DE" sz="1800" dirty="0"/>
              <a:t>Seniorenreisen (Institut für Altenpflege und Pflegebedürftigkeit/ IMSERSO) werden für den nächsten Monat ausgesetzt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s-ES" sz="1800" dirty="0"/>
              <a:t>Alle großen nationalen und internationalen Sportereignisse finden ohne Zuschauer </a:t>
            </a:r>
            <a:r>
              <a:rPr lang="es-ES" sz="1800" dirty="0" smtClean="0"/>
              <a:t>statt</a:t>
            </a:r>
          </a:p>
          <a:p>
            <a:pPr>
              <a:spcBef>
                <a:spcPts val="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</a:pPr>
            <a:r>
              <a:rPr lang="es-ES" sz="1800" b="1" dirty="0" smtClean="0"/>
              <a:t>Landesweit werden </a:t>
            </a:r>
            <a:r>
              <a:rPr lang="es-ES" sz="1800" b="1" dirty="0"/>
              <a:t>alle Aktivitäten mit über 1.000 Personen in geschlossenen Räumen ausgesetzt</a:t>
            </a:r>
            <a:r>
              <a:rPr lang="es-ES" sz="1800" b="1" dirty="0" smtClean="0"/>
              <a:t>.</a:t>
            </a:r>
            <a:endParaRPr lang="de-DE" sz="1800" b="1" dirty="0" smtClean="0"/>
          </a:p>
        </p:txBody>
      </p:sp>
      <p:sp>
        <p:nvSpPr>
          <p:cNvPr id="9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Spanien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438581" y="1844824"/>
            <a:ext cx="8093859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USA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179512" y="1052736"/>
            <a:ext cx="612068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CDC: Insgesamt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938 Fälle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; 29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Todesfälle, Fallsterbequote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3,1%</a:t>
            </a:r>
          </a:p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New York Times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: 1,257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Fälle; 37 Todesfälle (29 in </a:t>
            </a:r>
            <a:r>
              <a:rPr lang="de-DE" sz="1400" b="1" dirty="0" err="1" smtClean="0">
                <a:solidFill>
                  <a:prstClr val="black"/>
                </a:solidFill>
                <a:latin typeface="ScalaSansPro-Bold" pitchFamily="50" charset="0"/>
              </a:rPr>
              <a:t>Wash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 4 in Kalif. Und 2 in Florida),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Fallsterbequote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2,9%</a:t>
            </a:r>
          </a:p>
          <a:p>
            <a:endParaRPr lang="de-DE" sz="1400" b="1" dirty="0" smtClean="0">
              <a:solidFill>
                <a:prstClr val="black"/>
              </a:solidFill>
              <a:latin typeface="ScalaSansPro-Bold" pitchFamily="50" charset="0"/>
            </a:endParaRPr>
          </a:p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 </a:t>
            </a:r>
            <a:r>
              <a:rPr lang="de-DE" sz="1400" b="1" dirty="0" err="1" smtClean="0">
                <a:solidFill>
                  <a:prstClr val="black"/>
                </a:solidFill>
                <a:latin typeface="ScalaSansPro-Bold" pitchFamily="50" charset="0"/>
              </a:rPr>
              <a:t>Wash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. 335 Fälle, 29 Todesfälle (8,6%) </a:t>
            </a:r>
            <a:r>
              <a:rPr lang="de-DE" sz="1400" dirty="0">
                <a:solidFill>
                  <a:srgbClr val="FF0000"/>
                </a:solidFill>
              </a:rPr>
              <a:t>~16,000 </a:t>
            </a:r>
            <a:r>
              <a:rPr lang="de-DE" sz="1400" dirty="0" err="1">
                <a:solidFill>
                  <a:srgbClr val="FF0000"/>
                </a:solidFill>
              </a:rPr>
              <a:t>true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coronavirus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r>
              <a:rPr lang="de-DE" sz="1400" dirty="0" err="1">
                <a:solidFill>
                  <a:srgbClr val="FF0000"/>
                </a:solidFill>
              </a:rPr>
              <a:t>cases</a:t>
            </a:r>
            <a:r>
              <a:rPr lang="de-DE" sz="1400" dirty="0">
                <a:solidFill>
                  <a:srgbClr val="FF0000"/>
                </a:solidFill>
              </a:rPr>
              <a:t> </a:t>
            </a:r>
            <a:endParaRPr lang="de-DE" sz="1400" b="1" dirty="0" smtClean="0">
              <a:solidFill>
                <a:srgbClr val="FF0000"/>
              </a:solidFill>
              <a:latin typeface="ScalaSansPro-Bold" pitchFamily="50" charset="0"/>
            </a:endParaRPr>
          </a:p>
          <a:p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 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6430"/>
            <a:ext cx="3925934" cy="1852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49080"/>
            <a:ext cx="4100254" cy="2448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51520" y="2492896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113 Fälle, Cluster in New Rochelle in NY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/>
              <a:t>57 Fälle, </a:t>
            </a:r>
            <a:r>
              <a:rPr lang="de-DE" dirty="0" err="1" smtClean="0"/>
              <a:t>cluster</a:t>
            </a:r>
            <a:r>
              <a:rPr lang="de-DE" dirty="0" smtClean="0"/>
              <a:t> in </a:t>
            </a:r>
            <a:r>
              <a:rPr lang="de-DE" dirty="0">
                <a:solidFill>
                  <a:prstClr val="black"/>
                </a:solidFill>
              </a:rPr>
              <a:t>einer </a:t>
            </a:r>
            <a:r>
              <a:rPr lang="de-DE" dirty="0" smtClean="0">
                <a:solidFill>
                  <a:prstClr val="black"/>
                </a:solidFill>
              </a:rPr>
              <a:t>Seniorenresidenz </a:t>
            </a:r>
            <a:r>
              <a:rPr lang="de-DE" dirty="0">
                <a:solidFill>
                  <a:prstClr val="black"/>
                </a:solidFill>
              </a:rPr>
              <a:t>in </a:t>
            </a:r>
            <a:r>
              <a:rPr lang="de-DE" dirty="0" err="1">
                <a:solidFill>
                  <a:prstClr val="black"/>
                </a:solidFill>
              </a:rPr>
              <a:t>Kirkland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err="1">
                <a:solidFill>
                  <a:prstClr val="black"/>
                </a:solidFill>
              </a:rPr>
              <a:t>Wash</a:t>
            </a:r>
            <a:r>
              <a:rPr lang="de-DE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</a:rPr>
              <a:t>3 </a:t>
            </a:r>
            <a:r>
              <a:rPr lang="de-DE" dirty="0">
                <a:solidFill>
                  <a:prstClr val="black"/>
                </a:solidFill>
              </a:rPr>
              <a:t>Fälle </a:t>
            </a:r>
            <a:r>
              <a:rPr lang="de-DE" dirty="0" smtClean="0">
                <a:solidFill>
                  <a:prstClr val="black"/>
                </a:solidFill>
              </a:rPr>
              <a:t>, Cluster in </a:t>
            </a:r>
            <a:r>
              <a:rPr lang="de-DE" dirty="0">
                <a:solidFill>
                  <a:prstClr val="black"/>
                </a:solidFill>
              </a:rPr>
              <a:t>einer Seniorenresidenz in </a:t>
            </a:r>
            <a:r>
              <a:rPr lang="de-DE" dirty="0" err="1">
                <a:solidFill>
                  <a:prstClr val="black"/>
                </a:solidFill>
              </a:rPr>
              <a:t>Stanwood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err="1">
                <a:solidFill>
                  <a:prstClr val="black"/>
                </a:solidFill>
              </a:rPr>
              <a:t>Wash</a:t>
            </a:r>
            <a:r>
              <a:rPr lang="de-DE" dirty="0">
                <a:solidFill>
                  <a:prstClr val="black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</a:rPr>
              <a:t>40 </a:t>
            </a:r>
            <a:r>
              <a:rPr lang="de-DE" dirty="0">
                <a:solidFill>
                  <a:prstClr val="black"/>
                </a:solidFill>
              </a:rPr>
              <a:t>Fäll </a:t>
            </a:r>
            <a:r>
              <a:rPr lang="de-DE" dirty="0" smtClean="0">
                <a:solidFill>
                  <a:prstClr val="black"/>
                </a:solidFill>
              </a:rPr>
              <a:t>mit </a:t>
            </a:r>
            <a:r>
              <a:rPr lang="de-DE" dirty="0">
                <a:solidFill>
                  <a:prstClr val="black"/>
                </a:solidFill>
              </a:rPr>
              <a:t>Reiseanamnese in </a:t>
            </a:r>
            <a:r>
              <a:rPr lang="de-DE" dirty="0" smtClean="0">
                <a:solidFill>
                  <a:prstClr val="black"/>
                </a:solidFill>
              </a:rPr>
              <a:t>Ägypten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 smtClean="0">
                <a:solidFill>
                  <a:prstClr val="black"/>
                </a:solidFill>
              </a:rPr>
              <a:t>31 </a:t>
            </a:r>
            <a:r>
              <a:rPr lang="de-DE" dirty="0">
                <a:solidFill>
                  <a:prstClr val="black"/>
                </a:solidFill>
              </a:rPr>
              <a:t>Fäll in </a:t>
            </a:r>
            <a:r>
              <a:rPr lang="de-DE" dirty="0" smtClean="0">
                <a:solidFill>
                  <a:prstClr val="black"/>
                </a:solidFill>
              </a:rPr>
              <a:t>mit </a:t>
            </a:r>
            <a:r>
              <a:rPr lang="de-DE" dirty="0">
                <a:solidFill>
                  <a:prstClr val="black"/>
                </a:solidFill>
              </a:rPr>
              <a:t>Reiseanamnese in </a:t>
            </a:r>
            <a:r>
              <a:rPr lang="de-DE" dirty="0" smtClean="0">
                <a:solidFill>
                  <a:prstClr val="black"/>
                </a:solidFill>
              </a:rPr>
              <a:t>Italien</a:t>
            </a:r>
            <a:endParaRPr lang="de-DE" dirty="0">
              <a:solidFill>
                <a:prstClr val="black"/>
              </a:solidFill>
            </a:endParaRPr>
          </a:p>
          <a:p>
            <a:endParaRPr lang="de-DE" dirty="0">
              <a:solidFill>
                <a:prstClr val="black"/>
              </a:solidFill>
            </a:endParaRPr>
          </a:p>
          <a:p>
            <a:endParaRPr lang="de-DE" dirty="0" smtClean="0">
              <a:solidFill>
                <a:prstClr val="black"/>
              </a:solidFill>
            </a:endParaRPr>
          </a:p>
          <a:p>
            <a:endParaRPr lang="de-DE" dirty="0" smtClean="0">
              <a:solidFill>
                <a:prstClr val="black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496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11. </a:t>
            </a:r>
            <a:r>
              <a:rPr lang="de-DE" sz="2400" dirty="0">
                <a:latin typeface="ScalaSansPro-Bold" pitchFamily="50" charset="0"/>
              </a:rPr>
              <a:t>März 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11.03.2020</a:t>
            </a:r>
            <a:endParaRPr lang="de-DE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751571"/>
              </p:ext>
            </p:extLst>
          </p:nvPr>
        </p:nvGraphicFramePr>
        <p:xfrm>
          <a:off x="467544" y="1412776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5,68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114,8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+17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1,97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+2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+1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1,10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9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10.03.2020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96750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" y="578931"/>
            <a:ext cx="8998843" cy="610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56276" y="652941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10.03.2020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10.03.2020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859166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1115"/>
            <a:ext cx="8981560" cy="614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175949" y="652613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>
                <a:solidFill>
                  <a:prstClr val="black"/>
                </a:solidFill>
              </a:rPr>
              <a:t>Stand: </a:t>
            </a:r>
            <a:r>
              <a:rPr lang="de-DE" dirty="0" smtClean="0">
                <a:solidFill>
                  <a:prstClr val="black"/>
                </a:solidFill>
              </a:rPr>
              <a:t>10.03.2020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8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2000" y="1123200"/>
            <a:ext cx="8198246" cy="194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prstClr val="black"/>
                </a:solidFill>
              </a:rPr>
              <a:t>7.755 (+242); 60 </a:t>
            </a:r>
            <a:r>
              <a:rPr lang="de-DE" sz="2000" b="1" dirty="0">
                <a:solidFill>
                  <a:prstClr val="black"/>
                </a:solidFill>
              </a:rPr>
              <a:t>Todesfälle </a:t>
            </a:r>
            <a:r>
              <a:rPr lang="de-DE" sz="2000" b="1" dirty="0" smtClean="0">
                <a:solidFill>
                  <a:prstClr val="black"/>
                </a:solidFill>
              </a:rPr>
              <a:t>(+6); </a:t>
            </a:r>
            <a:r>
              <a:rPr lang="de-DE" sz="2000" b="1" dirty="0">
                <a:solidFill>
                  <a:prstClr val="black"/>
                </a:solidFill>
              </a:rPr>
              <a:t>Fall-Verstorbenen-Anteil</a:t>
            </a:r>
            <a:r>
              <a:rPr lang="de-DE" sz="2000" b="1" dirty="0" smtClean="0">
                <a:solidFill>
                  <a:prstClr val="black"/>
                </a:solidFill>
              </a:rPr>
              <a:t> 0,8%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1400" dirty="0">
                <a:solidFill>
                  <a:prstClr val="black"/>
                </a:solidFill>
              </a:rPr>
              <a:t>(BNO News: Stand </a:t>
            </a:r>
            <a:r>
              <a:rPr lang="de-DE" sz="1400" dirty="0" smtClean="0">
                <a:solidFill>
                  <a:prstClr val="black"/>
                </a:solidFill>
              </a:rPr>
              <a:t>11.03., 0700)</a:t>
            </a:r>
            <a:endParaRPr lang="de-DE" sz="1400" dirty="0">
              <a:solidFill>
                <a:prstClr val="black"/>
              </a:solidFill>
            </a:endParaRP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</a:rPr>
              <a:t>Neue Cluster seit 08.03: Call </a:t>
            </a:r>
            <a:r>
              <a:rPr lang="de-DE" sz="2000" dirty="0" err="1">
                <a:solidFill>
                  <a:prstClr val="black"/>
                </a:solidFill>
              </a:rPr>
              <a:t>Centre</a:t>
            </a:r>
            <a:r>
              <a:rPr lang="de-DE" sz="2000" dirty="0">
                <a:solidFill>
                  <a:prstClr val="black"/>
                </a:solidFill>
              </a:rPr>
              <a:t> in Seoul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</a:rPr>
              <a:t>93 positiv auf SARS-CoV-2 getestet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</a:rPr>
              <a:t>553 Mitarbeiter sind unter  Selbst-Quarantäne</a:t>
            </a:r>
          </a:p>
          <a:p>
            <a:pPr marL="800100" lvl="1" indent="-342900">
              <a:spcAft>
                <a:spcPts val="200"/>
              </a:spcAft>
              <a:buFont typeface="Symbol" panose="05050102010706020507" pitchFamily="18" charset="2"/>
              <a:buChar char="-"/>
            </a:pPr>
            <a:r>
              <a:rPr lang="de-DE" sz="2000" dirty="0">
                <a:solidFill>
                  <a:prstClr val="black"/>
                </a:solidFill>
              </a:rPr>
              <a:t>Einige Angestellte sind aus </a:t>
            </a:r>
            <a:r>
              <a:rPr lang="de-DE" sz="2000" dirty="0" err="1" smtClean="0">
                <a:solidFill>
                  <a:prstClr val="black"/>
                </a:solidFill>
              </a:rPr>
              <a:t>Gyeonggi</a:t>
            </a:r>
            <a:r>
              <a:rPr lang="de-DE" sz="2000" dirty="0" smtClean="0">
                <a:solidFill>
                  <a:prstClr val="black"/>
                </a:solidFill>
              </a:rPr>
              <a:t> </a:t>
            </a:r>
            <a:r>
              <a:rPr lang="de-DE" sz="2000" dirty="0">
                <a:solidFill>
                  <a:prstClr val="black"/>
                </a:solidFill>
              </a:rPr>
              <a:t>und </a:t>
            </a:r>
            <a:r>
              <a:rPr lang="de-DE" sz="2000" dirty="0" err="1">
                <a:solidFill>
                  <a:prstClr val="black"/>
                </a:solidFill>
              </a:rPr>
              <a:t>Incheon</a:t>
            </a:r>
            <a:endParaRPr lang="de-DE" sz="2000" dirty="0">
              <a:solidFill>
                <a:prstClr val="black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58254" y="6185335"/>
            <a:ext cx="509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black"/>
                </a:solidFill>
              </a:rPr>
              <a:t>Stand 10.03</a:t>
            </a:r>
          </a:p>
          <a:p>
            <a:r>
              <a:rPr lang="de-DE" sz="1100" dirty="0" smtClean="0">
                <a:solidFill>
                  <a:prstClr val="black"/>
                </a:solidFill>
              </a:rPr>
              <a:t>Quelle:  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https</a:t>
            </a:r>
            <a:r>
              <a:rPr lang="de-DE" sz="1100" dirty="0">
                <a:solidFill>
                  <a:prstClr val="black"/>
                </a:solidFill>
                <a:hlinkClick r:id="rId3"/>
              </a:rPr>
              <a:t>://</a:t>
            </a:r>
            <a:r>
              <a:rPr lang="de-DE" sz="1100" dirty="0" smtClean="0">
                <a:solidFill>
                  <a:prstClr val="black"/>
                </a:solidFill>
                <a:hlinkClick r:id="rId3"/>
              </a:rPr>
              <a:t>en.wikipedia.org/wiki/2020_coronavirus_outbreak_in_South_Korea</a:t>
            </a:r>
            <a:endParaRPr lang="de-DE" sz="1100" dirty="0">
              <a:solidFill>
                <a:prstClr val="black"/>
              </a:solidFill>
            </a:endParaRPr>
          </a:p>
        </p:txBody>
      </p:sp>
      <p:sp>
        <p:nvSpPr>
          <p:cNvPr id="11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Südkorea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54" y="3212976"/>
            <a:ext cx="5264129" cy="277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uppieren 13"/>
          <p:cNvGrpSpPr/>
          <p:nvPr/>
        </p:nvGrpSpPr>
        <p:grpSpPr>
          <a:xfrm>
            <a:off x="6156176" y="3021155"/>
            <a:ext cx="2591941" cy="2784537"/>
            <a:chOff x="4825718" y="2820144"/>
            <a:chExt cx="3922399" cy="344805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5718" y="4941168"/>
              <a:ext cx="1474473" cy="132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820144"/>
              <a:ext cx="2447925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9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940064" y="6372036"/>
            <a:ext cx="273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Stand: 10.03., Quelle, KCDC</a:t>
            </a: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8" y="712043"/>
            <a:ext cx="8400905" cy="574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 flipV="1">
            <a:off x="7956376" y="4509120"/>
            <a:ext cx="216024" cy="383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/>
          <p:cNvCxnSpPr/>
          <p:nvPr/>
        </p:nvCxnSpPr>
        <p:spPr>
          <a:xfrm flipH="1" flipV="1">
            <a:off x="3275856" y="4005065"/>
            <a:ext cx="4680520" cy="8876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6804248" y="489270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prstClr val="black"/>
                </a:solidFill>
              </a:rPr>
              <a:t>Call </a:t>
            </a:r>
            <a:r>
              <a:rPr lang="de-DE" dirty="0" err="1" smtClean="0">
                <a:solidFill>
                  <a:prstClr val="black"/>
                </a:solidFill>
              </a:rPr>
              <a:t>Centre</a:t>
            </a:r>
            <a:r>
              <a:rPr lang="de-DE" dirty="0" smtClean="0">
                <a:solidFill>
                  <a:prstClr val="black"/>
                </a:solidFill>
              </a:rPr>
              <a:t> Cluster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1908</Words>
  <Application>Microsoft Office PowerPoint</Application>
  <PresentationFormat>Bildschirmpräsentation (4:3)</PresentationFormat>
  <Paragraphs>375</Paragraphs>
  <Slides>24</Slides>
  <Notes>22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Update zu COVID-19, 11. März 2020</vt:lpstr>
      <vt:lpstr>Update zu COVID-19, 11. März 2020</vt:lpstr>
      <vt:lpstr>Update zu COVID-19, 11. März 2020</vt:lpstr>
      <vt:lpstr>PowerPoint-Präsentation</vt:lpstr>
      <vt:lpstr>PowerPoint-Präsentation</vt:lpstr>
      <vt:lpstr>PowerPoint-Präsentation</vt:lpstr>
      <vt:lpstr>PowerPoint-Präsentation</vt:lpstr>
      <vt:lpstr>COVID-19/ Südkorea</vt:lpstr>
      <vt:lpstr>PowerPoint-Präsentation</vt:lpstr>
      <vt:lpstr>COVID-19/ Südkorea</vt:lpstr>
      <vt:lpstr>COVID-19/ Südkorea – lessons learned</vt:lpstr>
      <vt:lpstr>COVID-19/ Südkorea - </vt:lpstr>
      <vt:lpstr>COVID-19/ Japan</vt:lpstr>
      <vt:lpstr>COVID-19/ Japan</vt:lpstr>
      <vt:lpstr>COVID-19/ Iran</vt:lpstr>
      <vt:lpstr>COVID-19/ Iran</vt:lpstr>
      <vt:lpstr>COVID-19/ Italien </vt:lpstr>
      <vt:lpstr>COVID-19/ Italien</vt:lpstr>
      <vt:lpstr>COVID-19/ Frankreich</vt:lpstr>
      <vt:lpstr>COVID-19/ Frankreich</vt:lpstr>
      <vt:lpstr>COVID-19/ Spanien</vt:lpstr>
      <vt:lpstr>COVID-19/ Spanien</vt:lpstr>
      <vt:lpstr>COVID-19/ Spanien</vt:lpstr>
      <vt:lpstr>COVID-19/ USA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Karo, Basel</cp:lastModifiedBy>
  <cp:revision>443</cp:revision>
  <cp:lastPrinted>2020-02-21T11:12:50Z</cp:lastPrinted>
  <dcterms:created xsi:type="dcterms:W3CDTF">2020-02-03T08:44:15Z</dcterms:created>
  <dcterms:modified xsi:type="dcterms:W3CDTF">2020-03-12T09:41:01Z</dcterms:modified>
</cp:coreProperties>
</file>