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'Anteil Symp'!$A$4</c:f>
              <c:strCache>
                <c:ptCount val="1"/>
                <c:pt idx="0">
                  <c:v>Anzahl männlich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dLbls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'Anteil Symp'!$B$1:$H$1</c:f>
              <c:strCache>
                <c:ptCount val="7"/>
                <c:pt idx="0">
                  <c:v>Fieber</c:v>
                </c:pt>
                <c:pt idx="1">
                  <c:v>Schnupfen</c:v>
                </c:pt>
                <c:pt idx="2">
                  <c:v>Husten</c:v>
                </c:pt>
                <c:pt idx="3">
                  <c:v>Dyspnoe</c:v>
                </c:pt>
                <c:pt idx="4">
                  <c:v>Pneumonie</c:v>
                </c:pt>
                <c:pt idx="5">
                  <c:v>Halsschmerzen</c:v>
                </c:pt>
                <c:pt idx="6">
                  <c:v>Schmerz (divers)</c:v>
                </c:pt>
              </c:strCache>
            </c:strRef>
          </c:cat>
          <c:val>
            <c:numRef>
              <c:f>'Anteil Symp'!$B$4:$H$4</c:f>
              <c:numCache>
                <c:formatCode>General</c:formatCode>
                <c:ptCount val="7"/>
                <c:pt idx="0">
                  <c:v>169</c:v>
                </c:pt>
                <c:pt idx="1">
                  <c:v>129</c:v>
                </c:pt>
                <c:pt idx="2">
                  <c:v>233</c:v>
                </c:pt>
                <c:pt idx="3">
                  <c:v>12</c:v>
                </c:pt>
                <c:pt idx="4">
                  <c:v>8</c:v>
                </c:pt>
                <c:pt idx="5">
                  <c:v>92</c:v>
                </c:pt>
                <c:pt idx="6">
                  <c:v>112</c:v>
                </c:pt>
              </c:numCache>
            </c:numRef>
          </c:val>
        </c:ser>
        <c:ser>
          <c:idx val="4"/>
          <c:order val="1"/>
          <c:tx>
            <c:strRef>
              <c:f>'Anteil Symp'!$A$6</c:f>
              <c:strCache>
                <c:ptCount val="1"/>
                <c:pt idx="0">
                  <c:v>Anzahl weiblich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dLbls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'Anteil Symp'!$B$1:$H$1</c:f>
              <c:strCache>
                <c:ptCount val="7"/>
                <c:pt idx="0">
                  <c:v>Fieber</c:v>
                </c:pt>
                <c:pt idx="1">
                  <c:v>Schnupfen</c:v>
                </c:pt>
                <c:pt idx="2">
                  <c:v>Husten</c:v>
                </c:pt>
                <c:pt idx="3">
                  <c:v>Dyspnoe</c:v>
                </c:pt>
                <c:pt idx="4">
                  <c:v>Pneumonie</c:v>
                </c:pt>
                <c:pt idx="5">
                  <c:v>Halsschmerzen</c:v>
                </c:pt>
                <c:pt idx="6">
                  <c:v>Schmerz (divers)</c:v>
                </c:pt>
              </c:strCache>
            </c:strRef>
          </c:cat>
          <c:val>
            <c:numRef>
              <c:f>'Anteil Symp'!$B$6:$H$6</c:f>
              <c:numCache>
                <c:formatCode>General</c:formatCode>
                <c:ptCount val="7"/>
                <c:pt idx="0">
                  <c:v>121</c:v>
                </c:pt>
                <c:pt idx="1">
                  <c:v>114</c:v>
                </c:pt>
                <c:pt idx="2">
                  <c:v>178</c:v>
                </c:pt>
                <c:pt idx="3">
                  <c:v>15</c:v>
                </c:pt>
                <c:pt idx="4">
                  <c:v>4</c:v>
                </c:pt>
                <c:pt idx="5">
                  <c:v>80</c:v>
                </c:pt>
                <c:pt idx="6">
                  <c:v>104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651328"/>
        <c:axId val="159652864"/>
      </c:barChart>
      <c:catAx>
        <c:axId val="159651328"/>
        <c:scaling>
          <c:orientation val="minMax"/>
        </c:scaling>
        <c:delete val="0"/>
        <c:axPos val="l"/>
        <c:majorTickMark val="out"/>
        <c:minorTickMark val="none"/>
        <c:tickLblPos val="nextTo"/>
        <c:crossAx val="159652864"/>
        <c:crosses val="autoZero"/>
        <c:auto val="1"/>
        <c:lblAlgn val="ctr"/>
        <c:lblOffset val="100"/>
        <c:noMultiLvlLbl val="0"/>
      </c:catAx>
      <c:valAx>
        <c:axId val="15965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651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4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AFB-3668-4495-AF60-D7A2FA411010}" type="datetime1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4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800" dirty="0" smtClean="0"/>
              <a:t>COVID-19/SARS-</a:t>
            </a:r>
            <a:r>
              <a:rPr lang="de-DE" sz="4800" dirty="0" err="1" smtClean="0"/>
              <a:t>CoV</a:t>
            </a:r>
            <a:r>
              <a:rPr lang="de-DE" sz="4800" dirty="0" smtClean="0"/>
              <a:t> 2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7983" y="3886200"/>
            <a:ext cx="7171617" cy="17526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Informationen zu bestätigten und in SurvNet übermittelten Fällen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774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8116"/>
            <a:ext cx="7983646" cy="874368"/>
          </a:xfrm>
        </p:spPr>
        <p:txBody>
          <a:bodyPr/>
          <a:lstStyle/>
          <a:p>
            <a:r>
              <a:rPr lang="de-DE" dirty="0" smtClean="0"/>
              <a:t>Datengrundlage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SurvNet übermittelte und validierte Fälle</a:t>
            </a:r>
          </a:p>
          <a:p>
            <a:r>
              <a:rPr lang="de-DE" dirty="0" smtClean="0"/>
              <a:t>Datenstand: 11.03.2020, 11:00Uhr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88" y="503669"/>
            <a:ext cx="7983646" cy="599657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Klinische Informationen: Symptomatik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6238192"/>
              </p:ext>
            </p:extLst>
          </p:nvPr>
        </p:nvGraphicFramePr>
        <p:xfrm>
          <a:off x="456088" y="1211783"/>
          <a:ext cx="8264719" cy="3511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141"/>
                <a:gridCol w="616339"/>
                <a:gridCol w="750536"/>
                <a:gridCol w="569731"/>
                <a:gridCol w="683034"/>
                <a:gridCol w="777856"/>
                <a:gridCol w="817232"/>
                <a:gridCol w="797140"/>
                <a:gridCol w="1200534"/>
                <a:gridCol w="940176"/>
              </a:tblGrid>
              <a:tr h="719357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effectLst/>
                          <a:latin typeface="Scala Sans OT"/>
                        </a:rPr>
                        <a:t>Symptome</a:t>
                      </a:r>
                      <a:endParaRPr lang="de-DE" sz="1100" dirty="0">
                        <a:effectLst/>
                        <a:latin typeface="Scala Sans OT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Fieber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Schnupfen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Husten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Dyspnoe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Pneumonie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Hals-schmerzen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Schmerz (divers)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keine klinischen Informationen verfügbar 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Symptomatik nicht erhoben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/>
                </a:tc>
              </a:tr>
              <a:tr h="2397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 gesamt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290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239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411</a:t>
                      </a:r>
                      <a:endParaRPr lang="de-DE" sz="1000" b="1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27</a:t>
                      </a:r>
                      <a:endParaRPr lang="de-DE" sz="1000" b="1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12</a:t>
                      </a:r>
                      <a:endParaRPr lang="de-DE" sz="1000" b="1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172</a:t>
                      </a:r>
                      <a:endParaRPr lang="de-DE" sz="1000" b="1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216</a:t>
                      </a:r>
                      <a:endParaRPr lang="de-DE" sz="1000" b="1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44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308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</a:tr>
              <a:tr h="53671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Anteil (n</a:t>
                      </a:r>
                      <a:r>
                        <a:rPr lang="de-DE" sz="1000" baseline="0" dirty="0" smtClean="0">
                          <a:effectLst/>
                        </a:rPr>
                        <a:t> = 737)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39,35%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32,43%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55,77%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3,66%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1,63%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23,34%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29,31%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</a:tr>
              <a:tr h="47103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männlich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169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129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233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12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8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92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112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27</a:t>
                      </a:r>
                      <a:endParaRPr lang="de-DE" sz="1000" b="1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150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</a:tr>
              <a:tr h="53671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Anteil </a:t>
                      </a:r>
                      <a:r>
                        <a:rPr lang="de-DE" sz="1000" dirty="0" smtClean="0">
                          <a:effectLst/>
                        </a:rPr>
                        <a:t>männlich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(n = 418)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40,43%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30,86%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55,74%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2,87%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1,91%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22,01%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26,79%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</a:tr>
              <a:tr h="47103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weiblich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121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114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178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15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4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80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104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17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smtClean="0">
                          <a:effectLst/>
                        </a:rPr>
                        <a:t>158</a:t>
                      </a:r>
                      <a:endParaRPr lang="de-DE" sz="1000" b="1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</a:tr>
              <a:tr h="53671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Anteil </a:t>
                      </a:r>
                      <a:r>
                        <a:rPr lang="de-DE" sz="1000" dirty="0" smtClean="0">
                          <a:effectLst/>
                        </a:rPr>
                        <a:t>weiblich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(n = 319)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37,93%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35,74%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55,80%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4,70%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25,08%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32,60%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7999" marR="67999" marT="0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55988" y="4809139"/>
            <a:ext cx="8264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v</a:t>
            </a:r>
            <a:r>
              <a:rPr lang="de-DE" sz="1600" dirty="0" smtClean="0"/>
              <a:t>on allen bestätigten Fällen (1089) lag </a:t>
            </a:r>
            <a:r>
              <a:rPr lang="de-DE" sz="1600" dirty="0"/>
              <a:t>f</a:t>
            </a:r>
            <a:r>
              <a:rPr lang="de-DE" sz="1600" dirty="0" smtClean="0"/>
              <a:t>ür </a:t>
            </a:r>
            <a:r>
              <a:rPr lang="de-DE" sz="1600" dirty="0"/>
              <a:t>737 (68%) </a:t>
            </a:r>
            <a:r>
              <a:rPr lang="de-DE" sz="1600" dirty="0" smtClean="0"/>
              <a:t>bestätigte </a:t>
            </a:r>
            <a:r>
              <a:rPr lang="de-DE" sz="1600" dirty="0"/>
              <a:t>Fälle </a:t>
            </a:r>
            <a:r>
              <a:rPr lang="de-DE" sz="1600" dirty="0" smtClean="0"/>
              <a:t>Angaben </a:t>
            </a:r>
            <a:r>
              <a:rPr lang="de-DE" sz="1600" dirty="0"/>
              <a:t>zu Symptomen </a:t>
            </a:r>
            <a:r>
              <a:rPr lang="de-DE" sz="1600" dirty="0" smtClean="0"/>
              <a:t>vor (418 </a:t>
            </a:r>
            <a:r>
              <a:rPr lang="de-DE" sz="1600" dirty="0" err="1" smtClean="0"/>
              <a:t>männl</a:t>
            </a:r>
            <a:r>
              <a:rPr lang="de-DE" sz="1600" dirty="0" smtClean="0"/>
              <a:t>., 319 </a:t>
            </a:r>
            <a:r>
              <a:rPr lang="de-DE" sz="1600" dirty="0" err="1" smtClean="0"/>
              <a:t>weibl</a:t>
            </a:r>
            <a:r>
              <a:rPr lang="de-DE" sz="1600" dirty="0" smtClean="0"/>
              <a:t>.)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Angabe [ja], [ja mit Bedeutung für die Erkrankung], [ja ohne Bedeutung für die Erkrankung]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bei </a:t>
            </a:r>
            <a:r>
              <a:rPr lang="de-DE" sz="1600" dirty="0"/>
              <a:t>49 bestätigten Fällen waren sie laut SurvNet-Angabe </a:t>
            </a:r>
            <a:r>
              <a:rPr lang="de-DE" sz="1600" dirty="0" smtClean="0"/>
              <a:t>„</a:t>
            </a:r>
            <a:r>
              <a:rPr lang="de-DE" sz="1600" dirty="0"/>
              <a:t>nicht bedeutend für die Erkrankung</a:t>
            </a:r>
            <a:r>
              <a:rPr lang="de-DE" sz="1600" dirty="0" smtClean="0"/>
              <a:t>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b</a:t>
            </a:r>
            <a:r>
              <a:rPr lang="de-DE" sz="1600" dirty="0" smtClean="0"/>
              <a:t>ei </a:t>
            </a:r>
            <a:r>
              <a:rPr lang="de-DE" sz="1600" dirty="0"/>
              <a:t>352 bestätigten Fällen waren sie entweder nicht erhoben/nicht ermittelbar (308) oder es waren „keine klinischen Informationen verfügbar“ (44</a:t>
            </a:r>
            <a:r>
              <a:rPr lang="de-DE" sz="1600" dirty="0" smtClean="0"/>
              <a:t>)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020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8116"/>
            <a:ext cx="7983646" cy="874368"/>
          </a:xfrm>
        </p:spPr>
        <p:txBody>
          <a:bodyPr>
            <a:normAutofit/>
          </a:bodyPr>
          <a:lstStyle/>
          <a:p>
            <a:r>
              <a:rPr lang="de-DE" dirty="0" smtClean="0"/>
              <a:t>Klinische Informationen: Symptomatik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5344668"/>
              </p:ext>
            </p:extLst>
          </p:nvPr>
        </p:nvGraphicFramePr>
        <p:xfrm>
          <a:off x="323528" y="1125997"/>
          <a:ext cx="8496944" cy="381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292253" y="5032717"/>
            <a:ext cx="586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Darstellung der in SurvNet angegebenen Symptome nach Geschlecht (n = 219, Mehrfachnennungen möglich)</a:t>
            </a:r>
          </a:p>
        </p:txBody>
      </p:sp>
    </p:spTree>
    <p:extLst>
      <p:ext uri="{BB962C8B-B14F-4D97-AF65-F5344CB8AC3E}">
        <p14:creationId xmlns:p14="http://schemas.microsoft.com/office/powerpoint/2010/main" val="33298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134" y="539134"/>
            <a:ext cx="8229600" cy="549078"/>
          </a:xfrm>
        </p:spPr>
        <p:txBody>
          <a:bodyPr anchor="t">
            <a:normAutofit/>
          </a:bodyPr>
          <a:lstStyle/>
          <a:p>
            <a:pPr algn="l"/>
            <a:r>
              <a:rPr lang="de-DE" dirty="0" smtClean="0"/>
              <a:t>Klinische Informationen: Hospitalisierung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4184957"/>
              </p:ext>
            </p:extLst>
          </p:nvPr>
        </p:nvGraphicFramePr>
        <p:xfrm>
          <a:off x="230824" y="1088212"/>
          <a:ext cx="8663792" cy="3850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35"/>
                <a:gridCol w="619155"/>
                <a:gridCol w="744209"/>
                <a:gridCol w="743335"/>
                <a:gridCol w="996944"/>
                <a:gridCol w="996944"/>
                <a:gridCol w="744209"/>
                <a:gridCol w="867517"/>
                <a:gridCol w="996944"/>
              </a:tblGrid>
              <a:tr h="25662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Hospitalisierung</a:t>
                      </a:r>
                      <a:endParaRPr lang="de-DE" sz="14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gesamt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0 - 4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5 - 14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15 - 34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35 - 59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60 - 79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80+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unbekannt</a:t>
                      </a:r>
                      <a:endParaRPr lang="de-DE" sz="11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42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ja</a:t>
                      </a:r>
                      <a:endParaRPr lang="de-DE" sz="105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33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81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30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942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nein</a:t>
                      </a:r>
                      <a:endParaRPr lang="de-DE" sz="105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565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176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292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64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942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unbekannt</a:t>
                      </a:r>
                      <a:endParaRPr lang="de-DE" sz="105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365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48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81726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Gesamtanzahl der Fälle mit Angabe zum Hospitalisierungsstatus (ja, nein)</a:t>
                      </a:r>
                      <a:endParaRPr lang="de-DE" sz="105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724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373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94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08459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Anteil der </a:t>
                      </a:r>
                      <a:r>
                        <a:rPr lang="de-DE" sz="900" b="0" dirty="0" err="1">
                          <a:effectLst/>
                        </a:rPr>
                        <a:t>Hosp</a:t>
                      </a:r>
                      <a:r>
                        <a:rPr lang="de-DE" sz="900" b="0" dirty="0">
                          <a:effectLst/>
                        </a:rPr>
                        <a:t>. pro AG verglichen mit allen </a:t>
                      </a:r>
                      <a:r>
                        <a:rPr lang="de-DE" sz="900" b="0" dirty="0" err="1">
                          <a:effectLst/>
                        </a:rPr>
                        <a:t>Hosp</a:t>
                      </a:r>
                      <a:r>
                        <a:rPr lang="de-DE" sz="900" b="0" dirty="0">
                          <a:effectLst/>
                        </a:rPr>
                        <a:t>. </a:t>
                      </a:r>
                      <a:r>
                        <a:rPr lang="de-DE" sz="900" b="0" dirty="0" smtClean="0">
                          <a:effectLst/>
                        </a:rPr>
                        <a:t>In</a:t>
                      </a:r>
                      <a:r>
                        <a:rPr lang="de-DE" sz="900" b="0" baseline="0" dirty="0" smtClean="0">
                          <a:effectLst/>
                        </a:rPr>
                        <a:t> </a:t>
                      </a:r>
                      <a:r>
                        <a:rPr lang="de-DE" sz="900" b="0" dirty="0" smtClean="0">
                          <a:effectLst/>
                        </a:rPr>
                        <a:t>%</a:t>
                      </a:r>
                      <a:endParaRPr lang="de-DE" sz="1050" b="0" dirty="0">
                        <a:effectLst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</a:rPr>
                        <a:t>Wie sind die AG unter den </a:t>
                      </a:r>
                      <a:r>
                        <a:rPr lang="de-DE" sz="1000" dirty="0">
                          <a:effectLst/>
                        </a:rPr>
                        <a:t>Hospitalisierten (bestätigte Fälle mit Hospitalisierung [ja]) verteilt?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2,52%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2,52%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20,75%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50,94%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18,87%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3,77%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0,00%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49356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Anteil der </a:t>
                      </a:r>
                      <a:r>
                        <a:rPr lang="de-DE" sz="900" b="0" dirty="0" err="1">
                          <a:effectLst/>
                        </a:rPr>
                        <a:t>Hosp</a:t>
                      </a:r>
                      <a:r>
                        <a:rPr lang="de-DE" sz="900" b="0" dirty="0">
                          <a:effectLst/>
                        </a:rPr>
                        <a:t>. pro AG verglichen mit Gesamtzahl der Fälle mit Hospitalisierungsangabe in der jeweiligen AG </a:t>
                      </a:r>
                      <a:r>
                        <a:rPr lang="de-DE" sz="900" b="0" dirty="0" smtClean="0">
                          <a:effectLst/>
                        </a:rPr>
                        <a:t>in %</a:t>
                      </a:r>
                      <a:endParaRPr lang="de-DE" sz="1050" b="0" dirty="0">
                        <a:effectLst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Wie viele sind in der AG hospitalisiert bezogen auf die Anzahl derjenigen mit Info zum </a:t>
                      </a:r>
                      <a:r>
                        <a:rPr lang="de-DE" sz="1000" dirty="0" smtClean="0">
                          <a:effectLst/>
                        </a:rPr>
                        <a:t>Hospitalisierungsstatus</a:t>
                      </a:r>
                      <a:r>
                        <a:rPr lang="de-DE" sz="1000" dirty="0">
                          <a:effectLst/>
                        </a:rPr>
                        <a:t>?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44,44%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17,39%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15,79%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21,72%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31,91%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75,00%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0,00%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0824" y="5070675"/>
            <a:ext cx="866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159 bestätigten </a:t>
            </a:r>
            <a:r>
              <a:rPr lang="de-DE" dirty="0" smtClean="0"/>
              <a:t>Fällen </a:t>
            </a:r>
            <a:r>
              <a:rPr lang="de-DE" dirty="0"/>
              <a:t>wurde angegeben, dass sie hospitalisiert wurden. Das sind 14,6% unter allen bisher bestätigten und validierten Fällen (n = 1089) und 22% von allen Fällen, bei denen eine Angabe zum Hospitalisierungsstatus vorhanden war (n = 724). </a:t>
            </a:r>
            <a:r>
              <a:rPr lang="de-DE" dirty="0" smtClean="0"/>
              <a:t>Angaben zum Aufenthalt auf einer Intensivstation liegen derzeit in SurvNet noch nicht vor.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0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3669"/>
            <a:ext cx="7983646" cy="705455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Klinische Informationen: Pneumonie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4769131"/>
              </p:ext>
            </p:extLst>
          </p:nvPr>
        </p:nvGraphicFramePr>
        <p:xfrm>
          <a:off x="457200" y="1477658"/>
          <a:ext cx="7931223" cy="2451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483"/>
                <a:gridCol w="751088"/>
                <a:gridCol w="910182"/>
                <a:gridCol w="712571"/>
                <a:gridCol w="830635"/>
                <a:gridCol w="711733"/>
                <a:gridCol w="831472"/>
                <a:gridCol w="711733"/>
                <a:gridCol w="845707"/>
                <a:gridCol w="697498"/>
                <a:gridCol w="339121"/>
              </a:tblGrid>
              <a:tr h="1173986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Datum (2020) 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Fälle mit Pneumonie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darunter mit Vorerkrankung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 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Pneumonie mit Ausbruchs-ID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  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Pneumonie hospitalisiert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Pneumonie beatmet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Pneumonie verstorben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  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9005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10.03.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22,22%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66,67%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66,67%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k. A. 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9005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11.03.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25%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50%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75%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k. A. 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0%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7584" y="41490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Angaben zur Pneumonie (11.03.2020; 11Uhr):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/>
              <a:t>Pneumonie [ja]: 12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/>
              <a:t>Pneumonie [nein]: 1075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/>
              <a:t>Pneumonie [leer]: 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786" y="600787"/>
            <a:ext cx="7983646" cy="874368"/>
          </a:xfrm>
        </p:spPr>
        <p:txBody>
          <a:bodyPr anchor="t"/>
          <a:lstStyle/>
          <a:p>
            <a:r>
              <a:rPr lang="de-DE" dirty="0" smtClean="0"/>
              <a:t>Exposition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6026397"/>
              </p:ext>
            </p:extLst>
          </p:nvPr>
        </p:nvGraphicFramePr>
        <p:xfrm>
          <a:off x="476786" y="1509423"/>
          <a:ext cx="7760370" cy="2261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512"/>
                <a:gridCol w="1967015"/>
                <a:gridCol w="1967015"/>
                <a:gridCol w="1905828"/>
              </a:tblGrid>
              <a:tr h="58065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Exposition</a:t>
                      </a:r>
                      <a:endParaRPr lang="de-DE" sz="12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Anzahl</a:t>
                      </a:r>
                      <a:endParaRPr lang="de-DE" sz="12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% (Anteil bezogen auf 1089 bestätigte Fälle in SurvNet)</a:t>
                      </a:r>
                      <a:endParaRPr lang="de-DE" sz="12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Anmerkungen</a:t>
                      </a:r>
                      <a:endParaRPr lang="de-DE" sz="12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257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med. Einrichtung </a:t>
                      </a:r>
                      <a:endParaRPr lang="de-DE" sz="12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37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3,40%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Scala Sans OT"/>
                      </a:endParaRPr>
                    </a:p>
                  </a:txBody>
                  <a:tcPr marL="44450" marR="44450" marT="0" marB="0" anchor="b"/>
                </a:tc>
              </a:tr>
              <a:tr h="27257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med. Heilberuf</a:t>
                      </a:r>
                      <a:endParaRPr lang="de-DE" sz="12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34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3,12%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Scala Sans OT"/>
                      </a:endParaRPr>
                    </a:p>
                  </a:txBody>
                  <a:tcPr marL="44450" marR="44450" marT="0" marB="0" anchor="b"/>
                </a:tc>
              </a:tr>
              <a:tr h="113573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LK Heinsberg</a:t>
                      </a:r>
                      <a:endParaRPr lang="de-DE" sz="12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220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20,20%</a:t>
                      </a:r>
                      <a:endParaRPr lang="de-DE" sz="100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davon</a:t>
                      </a:r>
                      <a:br>
                        <a:rPr lang="de-DE" sz="1000" dirty="0">
                          <a:effectLst/>
                        </a:rPr>
                      </a:br>
                      <a:r>
                        <a:rPr lang="de-DE" sz="1000" dirty="0">
                          <a:effectLst/>
                        </a:rPr>
                        <a:t>1 aus BW</a:t>
                      </a:r>
                      <a:br>
                        <a:rPr lang="de-DE" sz="1000" dirty="0">
                          <a:effectLst/>
                        </a:rPr>
                      </a:br>
                      <a:r>
                        <a:rPr lang="de-DE" sz="1000" dirty="0">
                          <a:effectLst/>
                        </a:rPr>
                        <a:t>5 aus HE </a:t>
                      </a:r>
                      <a:br>
                        <a:rPr lang="de-DE" sz="1000" dirty="0">
                          <a:effectLst/>
                        </a:rPr>
                      </a:br>
                      <a:r>
                        <a:rPr lang="de-DE" sz="1000" dirty="0">
                          <a:effectLst/>
                        </a:rPr>
                        <a:t>213 aus NRW</a:t>
                      </a:r>
                      <a:br>
                        <a:rPr lang="de-DE" sz="1000" dirty="0">
                          <a:effectLst/>
                        </a:rPr>
                      </a:br>
                      <a:r>
                        <a:rPr lang="de-DE" sz="1000" dirty="0">
                          <a:effectLst/>
                        </a:rPr>
                        <a:t>1 aus SH</a:t>
                      </a:r>
                      <a:endParaRPr lang="de-DE" sz="1000" dirty="0">
                        <a:effectLst/>
                        <a:latin typeface="ScalaSans-Regular"/>
                        <a:ea typeface="Scala Sans O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76786" y="3933056"/>
            <a:ext cx="776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</a:t>
            </a:r>
            <a:r>
              <a:rPr lang="de-DE" dirty="0" smtClean="0"/>
              <a:t>ed. Einrichtung: Angabe, ob sich der Fall innerhalb der letzten 14 Tage in einer medizinischen Einrichtung aufgehalten hat. Hier keine Unterscheidung zwischen Personal, Patienten oder Besuchern.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med. Heilberuf: Angabe, ob </a:t>
            </a:r>
            <a:r>
              <a:rPr lang="de-DE" dirty="0"/>
              <a:t>der Fall einen medizinischen Heilberuf </a:t>
            </a:r>
            <a:r>
              <a:rPr lang="de-DE" dirty="0" smtClean="0"/>
              <a:t>ausübt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100E-08F6-4A0B-8DFD-E2B4F20183D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Bildschirmpräsentation (4:3)</PresentationFormat>
  <Paragraphs>206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COVID-19/SARS-CoV 2</vt:lpstr>
      <vt:lpstr>Datengrundlage</vt:lpstr>
      <vt:lpstr>Klinische Informationen: Symptomatik</vt:lpstr>
      <vt:lpstr>Klinische Informationen: Symptomatik</vt:lpstr>
      <vt:lpstr>Klinische Informationen: Hospitalisierung</vt:lpstr>
      <vt:lpstr>Klinische Informationen: Pneumonie</vt:lpstr>
      <vt:lpstr>Exposition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Schilling, Julia</cp:lastModifiedBy>
  <cp:revision>58</cp:revision>
  <cp:lastPrinted>2020-03-12T09:55:45Z</cp:lastPrinted>
  <dcterms:created xsi:type="dcterms:W3CDTF">2015-11-02T12:29:13Z</dcterms:created>
  <dcterms:modified xsi:type="dcterms:W3CDTF">2020-03-12T09:56:24Z</dcterms:modified>
</cp:coreProperties>
</file>