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4" r:id="rId2"/>
    <p:sldId id="356" r:id="rId3"/>
    <p:sldId id="355" r:id="rId4"/>
    <p:sldId id="373" r:id="rId5"/>
    <p:sldId id="345" r:id="rId6"/>
    <p:sldId id="378" r:id="rId7"/>
    <p:sldId id="380" r:id="rId8"/>
    <p:sldId id="348" r:id="rId9"/>
    <p:sldId id="349" r:id="rId10"/>
    <p:sldId id="362" r:id="rId11"/>
    <p:sldId id="363" r:id="rId12"/>
    <p:sldId id="370" r:id="rId13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06EC7"/>
    <a:srgbClr val="66A8DD"/>
    <a:srgbClr val="0DE3A1"/>
    <a:srgbClr val="4D8AD2"/>
    <a:srgbClr val="80A5DC"/>
    <a:srgbClr val="689CCA"/>
    <a:srgbClr val="338BD2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9" autoAdjust="0"/>
    <p:restoredTop sz="98089" autoAdjust="0"/>
  </p:normalViewPr>
  <p:slideViewPr>
    <p:cSldViewPr snapToGrid="0" snapToObjects="1">
      <p:cViewPr>
        <p:scale>
          <a:sx n="120" d="100"/>
          <a:sy n="120" d="100"/>
        </p:scale>
        <p:origin x="-157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1.Lagemanagement\1.3.Besprechungen_TKs\1.Lage_AG\2020-03-12_Lage_AG\Kopie%20von%20Covid19_Liste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RKI_nCoV-Lage\3.Kommunikation\3.7.Lageberichte\2020-03-11\Kopie%20von%20Covid19_Liste_20200311.xlsm" TargetMode="Externa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Tabelle2!$B$33</c:f>
              <c:strCache>
                <c:ptCount val="1"/>
                <c:pt idx="0">
                  <c:v>Übermittelte Fälle</c:v>
                </c:pt>
              </c:strCache>
            </c:strRef>
          </c:tx>
          <c:cat>
            <c:numRef>
              <c:f>Tabelle2!$A$43:$A$57</c:f>
              <c:numCache>
                <c:formatCode>m/d/yyyy</c:formatCode>
                <c:ptCount val="15"/>
                <c:pt idx="0">
                  <c:v>43886</c:v>
                </c:pt>
                <c:pt idx="1">
                  <c:v>43887</c:v>
                </c:pt>
                <c:pt idx="2">
                  <c:v>43888</c:v>
                </c:pt>
                <c:pt idx="3">
                  <c:v>43889</c:v>
                </c:pt>
                <c:pt idx="4">
                  <c:v>43890</c:v>
                </c:pt>
                <c:pt idx="5">
                  <c:v>43891</c:v>
                </c:pt>
                <c:pt idx="6">
                  <c:v>43892</c:v>
                </c:pt>
                <c:pt idx="7">
                  <c:v>43893</c:v>
                </c:pt>
                <c:pt idx="8">
                  <c:v>43894</c:v>
                </c:pt>
                <c:pt idx="9">
                  <c:v>43895</c:v>
                </c:pt>
                <c:pt idx="10">
                  <c:v>43896</c:v>
                </c:pt>
                <c:pt idx="11">
                  <c:v>43897</c:v>
                </c:pt>
                <c:pt idx="12">
                  <c:v>43898</c:v>
                </c:pt>
                <c:pt idx="13">
                  <c:v>43899</c:v>
                </c:pt>
                <c:pt idx="14">
                  <c:v>43900</c:v>
                </c:pt>
              </c:numCache>
            </c:numRef>
          </c:cat>
          <c:val>
            <c:numRef>
              <c:f>Tabelle2!$B$43:$B$57</c:f>
              <c:numCache>
                <c:formatCode>General</c:formatCode>
                <c:ptCount val="15"/>
                <c:pt idx="0">
                  <c:v>18</c:v>
                </c:pt>
                <c:pt idx="1">
                  <c:v>26</c:v>
                </c:pt>
                <c:pt idx="2">
                  <c:v>46</c:v>
                </c:pt>
                <c:pt idx="3">
                  <c:v>85</c:v>
                </c:pt>
                <c:pt idx="4">
                  <c:v>104</c:v>
                </c:pt>
                <c:pt idx="5">
                  <c:v>132</c:v>
                </c:pt>
                <c:pt idx="6">
                  <c:v>166</c:v>
                </c:pt>
                <c:pt idx="7">
                  <c:v>217</c:v>
                </c:pt>
                <c:pt idx="8">
                  <c:v>306</c:v>
                </c:pt>
                <c:pt idx="9">
                  <c:v>427</c:v>
                </c:pt>
                <c:pt idx="10">
                  <c:v>544</c:v>
                </c:pt>
                <c:pt idx="11">
                  <c:v>641</c:v>
                </c:pt>
                <c:pt idx="12">
                  <c:v>703</c:v>
                </c:pt>
                <c:pt idx="13">
                  <c:v>898</c:v>
                </c:pt>
                <c:pt idx="14">
                  <c:v>1088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43072"/>
        <c:axId val="66644608"/>
      </c:lineChart>
      <c:dateAx>
        <c:axId val="666430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66644608"/>
        <c:crosses val="autoZero"/>
        <c:auto val="1"/>
        <c:lblOffset val="100"/>
        <c:baseTimeUnit val="days"/>
      </c:dateAx>
      <c:valAx>
        <c:axId val="6664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64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74409549679514E-2"/>
          <c:y val="9.437804484965695E-2"/>
          <c:w val="0.88422921898874896"/>
          <c:h val="0.69176433099121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'Alter-Geschlecht'!$A$6</c:f>
              <c:strCache>
                <c:ptCount val="1"/>
                <c:pt idx="0">
                  <c:v>männlich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'Alter-Geschlecht'!$C$5:$H$5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'Alter-Geschlecht'!$C$6:$H$6</c:f>
              <c:numCache>
                <c:formatCode>General</c:formatCode>
                <c:ptCount val="6"/>
                <c:pt idx="0">
                  <c:v>9</c:v>
                </c:pt>
                <c:pt idx="1">
                  <c:v>14</c:v>
                </c:pt>
                <c:pt idx="2">
                  <c:v>167</c:v>
                </c:pt>
                <c:pt idx="3">
                  <c:v>315</c:v>
                </c:pt>
                <c:pt idx="4">
                  <c:v>84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'Alter-Geschlecht'!$A$7</c:f>
              <c:strCache>
                <c:ptCount val="1"/>
                <c:pt idx="0">
                  <c:v>weiblich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'Alter-Geschlecht'!$C$5:$H$5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'Alter-Geschlecht'!$C$7:$H$7</c:f>
              <c:numCache>
                <c:formatCode>General</c:formatCode>
                <c:ptCount val="6"/>
                <c:pt idx="0">
                  <c:v>6</c:v>
                </c:pt>
                <c:pt idx="1">
                  <c:v>14</c:v>
                </c:pt>
                <c:pt idx="2">
                  <c:v>172</c:v>
                </c:pt>
                <c:pt idx="3">
                  <c:v>237</c:v>
                </c:pt>
                <c:pt idx="4">
                  <c:v>58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axId val="110059904"/>
        <c:axId val="110061824"/>
      </c:barChart>
      <c:catAx>
        <c:axId val="110059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Altersgruppen (Jahre)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0061824"/>
        <c:crosses val="autoZero"/>
        <c:auto val="1"/>
        <c:lblAlgn val="ctr"/>
        <c:lblOffset val="100"/>
        <c:noMultiLvlLbl val="0"/>
      </c:catAx>
      <c:valAx>
        <c:axId val="1100618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Anzahl übermittelter Fälle</a:t>
                </a:r>
              </a:p>
            </c:rich>
          </c:tx>
          <c:layout>
            <c:manualLayout>
              <c:xMode val="edge"/>
              <c:yMode val="edge"/>
              <c:x val="1.747956980499208E-2"/>
              <c:y val="0.140260256941566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0059904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77353504775034176"/>
          <c:y val="0.18036160598928175"/>
          <c:w val="0.12159605799643433"/>
          <c:h val="0.19184601924759404"/>
        </c:manualLayout>
      </c:layout>
      <c:overlay val="1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3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11.03.2020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11 .03.2020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ewebapp05.rki.local/covid19sit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57200" y="1155700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Anzahl</a:t>
            </a:r>
          </a:p>
          <a:p>
            <a:r>
              <a:rPr lang="de-DE" dirty="0" smtClean="0"/>
              <a:t>Laborbestätigte </a:t>
            </a:r>
            <a:r>
              <a:rPr lang="de-DE" dirty="0"/>
              <a:t>SARS-CoV-2 </a:t>
            </a:r>
            <a:r>
              <a:rPr lang="de-DE" dirty="0" smtClean="0"/>
              <a:t>Infektionen:	</a:t>
            </a:r>
            <a:r>
              <a:rPr lang="de-DE" b="1" dirty="0" smtClean="0"/>
              <a:t>1.567</a:t>
            </a:r>
          </a:p>
          <a:p>
            <a:pPr lvl="1"/>
            <a:r>
              <a:rPr lang="de-DE" sz="1400" dirty="0" smtClean="0"/>
              <a:t>+271; 17% mehr als am Vortrag</a:t>
            </a:r>
            <a:endParaRPr lang="de-DE" sz="1400" dirty="0"/>
          </a:p>
          <a:p>
            <a:pPr>
              <a:spcBef>
                <a:spcPts val="600"/>
              </a:spcBef>
            </a:pPr>
            <a:r>
              <a:rPr lang="de-DE" dirty="0" smtClean="0"/>
              <a:t>Todesfälle: 								    </a:t>
            </a:r>
            <a:r>
              <a:rPr lang="de-DE" b="1" dirty="0" smtClean="0"/>
              <a:t>3</a:t>
            </a:r>
            <a:r>
              <a:rPr lang="de-DE" dirty="0" smtClean="0"/>
              <a:t>		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Betroffene Bundesländer:				  </a:t>
            </a:r>
            <a:r>
              <a:rPr lang="de-DE" b="1" dirty="0" smtClean="0"/>
              <a:t>16</a:t>
            </a:r>
            <a:r>
              <a:rPr lang="de-DE" dirty="0" smtClean="0"/>
              <a:t> 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de-DE" dirty="0" smtClean="0"/>
              <a:t>Betroffene Landkreise:					</a:t>
            </a:r>
            <a:r>
              <a:rPr lang="de-DE" b="1" dirty="0" smtClean="0"/>
              <a:t>198 </a:t>
            </a:r>
            <a:r>
              <a:rPr lang="de-DE" sz="1900" dirty="0" smtClean="0"/>
              <a:t>(elektronisch übermittelt)</a:t>
            </a:r>
            <a:endParaRPr lang="de-DE" sz="1900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de-DE" sz="1400" dirty="0" smtClean="0"/>
              <a:t>+72; 36% mehr als am Vortrag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b="1" dirty="0" smtClean="0"/>
              <a:t>Inzidenz </a:t>
            </a:r>
            <a:endParaRPr lang="de-DE" b="1" dirty="0" smtClean="0"/>
          </a:p>
          <a:p>
            <a:pPr>
              <a:spcBef>
                <a:spcPts val="600"/>
              </a:spcBef>
            </a:pPr>
            <a:r>
              <a:rPr lang="de-DE" dirty="0"/>
              <a:t>B</a:t>
            </a:r>
            <a:r>
              <a:rPr lang="de-DE" dirty="0" smtClean="0"/>
              <a:t>undesweit</a:t>
            </a:r>
            <a:r>
              <a:rPr lang="de-DE" dirty="0"/>
              <a:t>: </a:t>
            </a:r>
            <a:r>
              <a:rPr lang="de-DE" dirty="0" smtClean="0"/>
              <a:t>ca</a:t>
            </a:r>
            <a:r>
              <a:rPr lang="de-DE" dirty="0" smtClean="0"/>
              <a:t>. </a:t>
            </a:r>
            <a:r>
              <a:rPr lang="de-DE" b="1" dirty="0" smtClean="0"/>
              <a:t>1,6 / </a:t>
            </a:r>
            <a:r>
              <a:rPr lang="de-DE" b="1" dirty="0" smtClean="0"/>
              <a:t>100.000 Einwohner </a:t>
            </a:r>
            <a:r>
              <a:rPr lang="de-DE" sz="1400" dirty="0" smtClean="0"/>
              <a:t>(</a:t>
            </a:r>
            <a:r>
              <a:rPr lang="de-DE" sz="1400" dirty="0" smtClean="0"/>
              <a:t>Vortag </a:t>
            </a:r>
            <a:r>
              <a:rPr lang="de-DE" sz="1400" dirty="0" smtClean="0"/>
              <a:t>1,6/100.000</a:t>
            </a:r>
            <a:r>
              <a:rPr lang="de-DE" sz="1400" dirty="0" smtClean="0"/>
              <a:t>)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NRW</a:t>
            </a:r>
            <a:r>
              <a:rPr lang="de-DE" dirty="0"/>
              <a:t>:  </a:t>
            </a:r>
            <a:r>
              <a:rPr lang="de-DE" dirty="0" smtClean="0"/>
              <a:t>ca</a:t>
            </a:r>
            <a:r>
              <a:rPr lang="de-DE" dirty="0" smtClean="0"/>
              <a:t>. </a:t>
            </a:r>
            <a:r>
              <a:rPr lang="de-DE" b="1" dirty="0" smtClean="0"/>
              <a:t>3.1 </a:t>
            </a:r>
            <a:r>
              <a:rPr lang="de-DE" b="1" dirty="0" smtClean="0"/>
              <a:t>/ 100.000 </a:t>
            </a:r>
            <a:r>
              <a:rPr lang="de-DE" b="1" dirty="0" smtClean="0"/>
              <a:t>Einwohner </a:t>
            </a:r>
            <a:r>
              <a:rPr lang="de-DE" sz="1400" dirty="0" smtClean="0"/>
              <a:t>(</a:t>
            </a:r>
            <a:r>
              <a:rPr lang="de-DE" sz="1400" dirty="0" smtClean="0"/>
              <a:t>Vortag </a:t>
            </a:r>
            <a:r>
              <a:rPr lang="de-DE" sz="1400" dirty="0" smtClean="0"/>
              <a:t>2,7</a:t>
            </a:r>
            <a:r>
              <a:rPr lang="de-DE" sz="1400" dirty="0" smtClean="0"/>
              <a:t>/100.000</a:t>
            </a:r>
            <a:r>
              <a:rPr lang="de-DE" sz="14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Heinsberg</a:t>
            </a:r>
            <a:r>
              <a:rPr lang="de-DE" dirty="0"/>
              <a:t>: </a:t>
            </a:r>
            <a:r>
              <a:rPr lang="de-DE" dirty="0" smtClean="0"/>
              <a:t>ca</a:t>
            </a:r>
            <a:r>
              <a:rPr lang="de-DE" dirty="0" smtClean="0"/>
              <a:t>.	</a:t>
            </a:r>
            <a:r>
              <a:rPr lang="de-DE" b="1" dirty="0" smtClean="0"/>
              <a:t>114/ </a:t>
            </a:r>
            <a:r>
              <a:rPr lang="de-DE" b="1" dirty="0" smtClean="0"/>
              <a:t>100.000 </a:t>
            </a:r>
            <a:r>
              <a:rPr lang="de-DE" b="1" dirty="0" smtClean="0"/>
              <a:t>Einwohner </a:t>
            </a:r>
            <a:r>
              <a:rPr lang="de-DE" dirty="0" smtClean="0"/>
              <a:t> </a:t>
            </a:r>
            <a:r>
              <a:rPr lang="de-DE" sz="1400" dirty="0" smtClean="0"/>
              <a:t>(Vortag </a:t>
            </a:r>
            <a:r>
              <a:rPr lang="de-DE" sz="1400" dirty="0" smtClean="0"/>
              <a:t>98</a:t>
            </a:r>
            <a:r>
              <a:rPr lang="de-DE" sz="1400" dirty="0" smtClean="0"/>
              <a:t>/ </a:t>
            </a:r>
            <a:r>
              <a:rPr lang="de-DE" sz="1400" dirty="0"/>
              <a:t>100.000 </a:t>
            </a:r>
            <a:r>
              <a:rPr lang="de-DE" sz="1400" dirty="0" smtClean="0"/>
              <a:t>Einwohner</a:t>
            </a:r>
            <a:r>
              <a:rPr lang="de-DE" sz="14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de-DE" dirty="0"/>
              <a:t>Baden-Württemberg: </a:t>
            </a:r>
            <a:r>
              <a:rPr lang="de-DE" b="1" dirty="0"/>
              <a:t>ca. </a:t>
            </a:r>
            <a:r>
              <a:rPr lang="de-DE" b="1" dirty="0"/>
              <a:t>2.5 </a:t>
            </a:r>
            <a:r>
              <a:rPr lang="de-DE" b="1" dirty="0"/>
              <a:t>/ 100.000 Einwohner </a:t>
            </a:r>
            <a:r>
              <a:rPr lang="de-DE" sz="1400" dirty="0"/>
              <a:t>(Vortag </a:t>
            </a:r>
            <a:r>
              <a:rPr lang="de-DE" sz="1400" dirty="0"/>
              <a:t>2.1/100.000)</a:t>
            </a:r>
          </a:p>
          <a:p>
            <a:pPr>
              <a:spcBef>
                <a:spcPts val="600"/>
              </a:spcBef>
            </a:pPr>
            <a:r>
              <a:rPr lang="de-DE" dirty="0"/>
              <a:t>Bayern: ca. </a:t>
            </a:r>
            <a:r>
              <a:rPr lang="de-DE" b="1" dirty="0"/>
              <a:t>3.3 </a:t>
            </a:r>
            <a:r>
              <a:rPr lang="de-DE" b="1" dirty="0" err="1"/>
              <a:t>Erkr</a:t>
            </a:r>
            <a:r>
              <a:rPr lang="de-DE" b="1" dirty="0"/>
              <a:t>./100.000 </a:t>
            </a:r>
            <a:r>
              <a:rPr lang="de-DE" b="1" dirty="0" err="1"/>
              <a:t>Einw</a:t>
            </a:r>
            <a:r>
              <a:rPr lang="de-DE" b="1" dirty="0"/>
              <a:t>. </a:t>
            </a:r>
            <a:r>
              <a:rPr lang="de-DE" sz="1400" dirty="0"/>
              <a:t>(Vortag </a:t>
            </a:r>
            <a:r>
              <a:rPr lang="de-DE" sz="1400" dirty="0" smtClean="0"/>
              <a:t>2.4/100.000)</a:t>
            </a:r>
            <a:endParaRPr lang="de-DE" sz="1400" dirty="0"/>
          </a:p>
          <a:p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 </a:t>
            </a:r>
            <a:r>
              <a:rPr lang="de-DE" sz="2000" dirty="0" smtClean="0"/>
              <a:t>(Stand 11.3.2020, 15:00)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921715"/>
            <a:ext cx="8092593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Über 159 Cluster (Auswahl)</a:t>
            </a:r>
          </a:p>
          <a:p>
            <a:pPr lvl="1"/>
            <a:r>
              <a:rPr lang="de-DE" dirty="0" smtClean="0"/>
              <a:t>Bayern – Webasto</a:t>
            </a:r>
          </a:p>
          <a:p>
            <a:pPr lvl="1"/>
            <a:r>
              <a:rPr lang="de-DE" dirty="0" smtClean="0"/>
              <a:t>Bayern – </a:t>
            </a:r>
            <a:r>
              <a:rPr lang="de-DE" dirty="0" err="1" smtClean="0"/>
              <a:t>Thermo</a:t>
            </a:r>
            <a:r>
              <a:rPr lang="de-DE" dirty="0" smtClean="0"/>
              <a:t> Fischer</a:t>
            </a:r>
          </a:p>
          <a:p>
            <a:pPr lvl="1"/>
            <a:r>
              <a:rPr lang="de-DE" dirty="0" smtClean="0"/>
              <a:t>Heinsberg - Karneval</a:t>
            </a:r>
          </a:p>
          <a:p>
            <a:pPr lvl="1"/>
            <a:r>
              <a:rPr lang="de-DE" dirty="0" smtClean="0"/>
              <a:t>Freising – Ableger Karneval</a:t>
            </a:r>
          </a:p>
          <a:p>
            <a:pPr lvl="1"/>
            <a:r>
              <a:rPr lang="de-DE" dirty="0" smtClean="0"/>
              <a:t>Spanien – Teneriffa</a:t>
            </a:r>
          </a:p>
          <a:p>
            <a:pPr lvl="1"/>
            <a:r>
              <a:rPr lang="de-DE" dirty="0" smtClean="0"/>
              <a:t>Berlin </a:t>
            </a:r>
            <a:r>
              <a:rPr lang="de-DE" dirty="0" smtClean="0"/>
              <a:t>– Berlin Großraumbüro; Club „Trompete“</a:t>
            </a:r>
          </a:p>
          <a:p>
            <a:pPr lvl="1"/>
            <a:r>
              <a:rPr lang="de-DE" dirty="0" smtClean="0"/>
              <a:t>Rückkehrer Tel </a:t>
            </a:r>
            <a:r>
              <a:rPr lang="de-DE" dirty="0" smtClean="0"/>
              <a:t>Aviv - 19/44 positiv; umfangreiche Kontaktermittlung der für </a:t>
            </a:r>
            <a:r>
              <a:rPr lang="de-DE" dirty="0" smtClean="0"/>
              <a:t>Zielflughäfen </a:t>
            </a:r>
            <a:r>
              <a:rPr lang="de-DE" dirty="0" smtClean="0"/>
              <a:t>zuständigen GÄ Frankfurt und München</a:t>
            </a:r>
            <a:endParaRPr lang="de-DE" dirty="0" smtClean="0"/>
          </a:p>
          <a:p>
            <a:pPr lvl="1"/>
            <a:r>
              <a:rPr lang="de-DE" dirty="0"/>
              <a:t>Busreise von Südtirol nach Wilhelmshafen – 11 Reisende aus Deutschland SARS-CoV-2-positiv</a:t>
            </a:r>
          </a:p>
          <a:p>
            <a:pPr lvl="1"/>
            <a:r>
              <a:rPr lang="de-DE" dirty="0" smtClean="0"/>
              <a:t>Nil-Kreuzfahrtschiff </a:t>
            </a:r>
            <a:r>
              <a:rPr lang="de-DE" dirty="0" smtClean="0"/>
              <a:t>Monarch – 4 Deutsche </a:t>
            </a:r>
            <a:r>
              <a:rPr lang="de-DE" dirty="0" smtClean="0"/>
              <a:t>SARS-CoV-2-positiv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1363" y="354142"/>
            <a:ext cx="8092592" cy="338554"/>
          </a:xfrm>
        </p:spPr>
        <p:txBody>
          <a:bodyPr/>
          <a:lstStyle/>
          <a:p>
            <a:r>
              <a:rPr lang="de-DE" dirty="0" smtClean="0"/>
              <a:t>Cluster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109741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/>
          </a:bodyPr>
          <a:lstStyle/>
          <a:p>
            <a:r>
              <a:rPr lang="de-DE" b="1" dirty="0" smtClean="0"/>
              <a:t>Berlin</a:t>
            </a:r>
            <a:r>
              <a:rPr lang="de-DE" dirty="0" smtClean="0"/>
              <a:t> (07.03.2020)</a:t>
            </a:r>
          </a:p>
          <a:p>
            <a:pPr marL="742950" lvl="2" indent="-342900"/>
            <a:r>
              <a:rPr lang="de-DE" sz="2000" dirty="0"/>
              <a:t>Unterstützung bei Kontaktpersonennachverfolgung </a:t>
            </a:r>
            <a:r>
              <a:rPr lang="de-DE" sz="2000" dirty="0" smtClean="0"/>
              <a:t>von 2 Clustern: Großraumbüro</a:t>
            </a:r>
            <a:r>
              <a:rPr lang="de-DE" sz="2000" dirty="0"/>
              <a:t>; Club „Trompete“</a:t>
            </a:r>
          </a:p>
          <a:p>
            <a:pPr lvl="1"/>
            <a:r>
              <a:rPr lang="de-DE" dirty="0" smtClean="0"/>
              <a:t>Entsendung von Nadine Muller (seit 09.03.2020)</a:t>
            </a:r>
          </a:p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(seit </a:t>
            </a:r>
            <a:r>
              <a:rPr lang="de-DE" dirty="0" smtClean="0"/>
              <a:t>10.03.2020)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</a:t>
            </a:r>
            <a:r>
              <a:rPr lang="de-DE" dirty="0" smtClean="0"/>
              <a:t>vorgesehen</a:t>
            </a:r>
          </a:p>
          <a:p>
            <a:r>
              <a:rPr lang="de-DE" b="1" dirty="0" smtClean="0"/>
              <a:t>LK Spree-Neiße-Kreis (11.03.2020)</a:t>
            </a:r>
            <a:r>
              <a:rPr lang="de-DE" dirty="0" smtClean="0"/>
              <a:t> zur Unterstützung </a:t>
            </a:r>
            <a:r>
              <a:rPr lang="de-DE" dirty="0" err="1" smtClean="0"/>
              <a:t>v.A.</a:t>
            </a:r>
            <a:r>
              <a:rPr lang="de-DE" dirty="0" smtClean="0"/>
              <a:t> bei </a:t>
            </a:r>
            <a:r>
              <a:rPr lang="de-DE" dirty="0" err="1" smtClean="0"/>
              <a:t>KoNa</a:t>
            </a:r>
            <a:r>
              <a:rPr lang="de-DE" dirty="0" smtClean="0"/>
              <a:t> (Entscheidung steht noch aus)</a:t>
            </a:r>
            <a:endParaRPr lang="de-DE" dirty="0"/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/>
              <a:t>E</a:t>
            </a:r>
            <a:r>
              <a:rPr lang="de-DE" dirty="0" smtClean="0"/>
              <a:t>pidemiologischen </a:t>
            </a:r>
            <a:r>
              <a:rPr lang="de-DE" dirty="0"/>
              <a:t>Auswertungen nur noch aus </a:t>
            </a:r>
            <a:r>
              <a:rPr lang="de-DE" dirty="0" err="1" smtClean="0"/>
              <a:t>SurvNet</a:t>
            </a:r>
            <a:r>
              <a:rPr lang="de-DE" dirty="0" smtClean="0"/>
              <a:t>-Daten</a:t>
            </a:r>
          </a:p>
          <a:p>
            <a:pPr>
              <a:spcBef>
                <a:spcPts val="600"/>
              </a:spcBef>
            </a:pPr>
            <a:r>
              <a:rPr lang="de-DE" dirty="0"/>
              <a:t>RKI Dashboard  </a:t>
            </a:r>
            <a:r>
              <a:rPr lang="de-DE" u="sng" dirty="0">
                <a:hlinkClick r:id="rId2"/>
              </a:rPr>
              <a:t>https://sewebapp05.rki.local/covid19site</a:t>
            </a:r>
            <a:r>
              <a:rPr lang="de-DE" u="sng" dirty="0" smtClean="0">
                <a:hlinkClick r:id="rId2"/>
              </a:rPr>
              <a:t>/</a:t>
            </a:r>
            <a:endParaRPr lang="de-DE" u="sng" dirty="0" smtClean="0"/>
          </a:p>
          <a:p>
            <a:pPr>
              <a:spcBef>
                <a:spcPts val="600"/>
              </a:spcBef>
            </a:pPr>
            <a:r>
              <a:rPr lang="de-DE" dirty="0"/>
              <a:t>§ 12 IfSG </a:t>
            </a:r>
            <a:r>
              <a:rPr lang="de-DE" dirty="0" smtClean="0"/>
              <a:t>Übermittlungen nur noch Informationen </a:t>
            </a:r>
            <a:r>
              <a:rPr lang="de-DE" dirty="0"/>
              <a:t>zu </a:t>
            </a:r>
            <a:endParaRPr lang="de-DE" dirty="0" smtClean="0"/>
          </a:p>
          <a:p>
            <a:pPr lvl="1">
              <a:spcBef>
                <a:spcPts val="600"/>
              </a:spcBef>
            </a:pPr>
            <a:r>
              <a:rPr lang="de-DE" dirty="0" smtClean="0"/>
              <a:t>Todesfällen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klinisch </a:t>
            </a:r>
            <a:r>
              <a:rPr lang="de-DE" dirty="0"/>
              <a:t>schwere </a:t>
            </a:r>
            <a:r>
              <a:rPr lang="de-DE" dirty="0" smtClean="0"/>
              <a:t>Verläufe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besondere Cluster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Fälle </a:t>
            </a:r>
            <a:r>
              <a:rPr lang="de-DE" dirty="0"/>
              <a:t>mit Bedarf für Informationsweitergabe an Behörden im Ausland und internationale </a:t>
            </a:r>
            <a:r>
              <a:rPr lang="de-DE" dirty="0" smtClean="0"/>
              <a:t>Kontaktpersonennachverfolgung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besondere </a:t>
            </a:r>
            <a:r>
              <a:rPr lang="de-DE" dirty="0"/>
              <a:t>Maßnahmen, die ergriffen </a:t>
            </a:r>
            <a:r>
              <a:rPr lang="de-DE" dirty="0" smtClean="0"/>
              <a:t>wurden</a:t>
            </a: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314077" y="171537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COVID-19: Fälle in Deutschland </a:t>
            </a:r>
            <a:r>
              <a:rPr lang="de-DE" dirty="0" smtClean="0"/>
              <a:t>(Stand </a:t>
            </a:r>
            <a:r>
              <a:rPr lang="de-DE" dirty="0" smtClean="0"/>
              <a:t>11.03.2020, 15 Uhr)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80405"/>
              </p:ext>
            </p:extLst>
          </p:nvPr>
        </p:nvGraphicFramePr>
        <p:xfrm>
          <a:off x="314082" y="564212"/>
          <a:ext cx="7780143" cy="59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7832"/>
                <a:gridCol w="1580349"/>
                <a:gridCol w="1834132"/>
                <a:gridCol w="1967830"/>
              </a:tblGrid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Bundesland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Vorabmeldung bestätigter Fälle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Davon elektronisch übermittelte Fälle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Besonders betroffene </a:t>
                      </a:r>
                      <a:r>
                        <a:rPr lang="de-DE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Kreise</a:t>
                      </a:r>
                      <a:endParaRPr lang="de-DE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277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190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Esslingen (22)</a:t>
                      </a:r>
                      <a:b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Stuttgart (21)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366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207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München (60) </a:t>
                      </a:r>
                    </a:p>
                    <a:p>
                      <a:pPr marL="0" indent="0" algn="ct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Freising (37)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90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24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Bremen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21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Hamburg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48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48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Mecklenburg-Vorpommern</a:t>
                      </a:r>
                      <a:endParaRPr lang="de-DE" sz="140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17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5270" algn="ct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de-DE" sz="16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75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5270" algn="ct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484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5270" algn="ct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384</a:t>
                      </a: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Heinsberg (N=290)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25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14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26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15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27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10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  <a:latin typeface="ScalaSans-Regular"/>
                          <a:ea typeface="MS Mincho"/>
                          <a:cs typeface="Times New Roman"/>
                        </a:rPr>
                        <a:t>Gesamt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365F91"/>
                          </a:solidFill>
                          <a:effectLst/>
                          <a:latin typeface="ScalaSans-Regular"/>
                          <a:ea typeface="MS Mincho"/>
                          <a:cs typeface="Times New Roman"/>
                        </a:rPr>
                        <a:t>1.567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365F91"/>
                          </a:solidFill>
                          <a:effectLst/>
                          <a:latin typeface="ScalaSans-Regular"/>
                          <a:ea typeface="MS Mincho"/>
                          <a:cs typeface="Times New Roman"/>
                        </a:rPr>
                        <a:t>1.089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15553"/>
          </a:xfrm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sz="1800" dirty="0" smtClean="0"/>
              <a:t>(Stand 11.03.2020, 15:00)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1858061"/>
            <a:ext cx="8220607" cy="3255264"/>
          </a:xfrm>
          <a:prstGeom prst="rect">
            <a:avLst/>
          </a:prstGeom>
          <a:noFill/>
        </p:spPr>
      </p:pic>
      <p:sp>
        <p:nvSpPr>
          <p:cNvPr id="2" name="Rechteck 1"/>
          <p:cNvSpPr/>
          <p:nvPr/>
        </p:nvSpPr>
        <p:spPr>
          <a:xfrm>
            <a:off x="329185" y="5432859"/>
            <a:ext cx="819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1.089 übermittelten COVID-19-Fälle in Deutschland nach Erkrankungsdatum- bzw. nach Meldedatum. </a:t>
            </a:r>
          </a:p>
        </p:txBody>
      </p:sp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Kumulative Fallzahlen </a:t>
            </a:r>
            <a:r>
              <a:rPr lang="de-DE" dirty="0" smtClean="0"/>
              <a:t>elektronisch übermittelter bestätigter COVID-19-Fälle </a:t>
            </a:r>
            <a:r>
              <a:rPr lang="de-DE" dirty="0"/>
              <a:t>seit 25.02.2020 </a:t>
            </a:r>
            <a:r>
              <a:rPr lang="de-DE" sz="1600" dirty="0"/>
              <a:t>(Datenstand jeweils </a:t>
            </a:r>
            <a:r>
              <a:rPr lang="de-DE" sz="1600" dirty="0" smtClean="0"/>
              <a:t>11:00</a:t>
            </a:r>
            <a:r>
              <a:rPr lang="de-DE" sz="1600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841894"/>
              </p:ext>
            </p:extLst>
          </p:nvPr>
        </p:nvGraphicFramePr>
        <p:xfrm>
          <a:off x="472592" y="1794343"/>
          <a:ext cx="8077200" cy="435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3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68337"/>
            <a:ext cx="8092592" cy="615553"/>
          </a:xfrm>
        </p:spPr>
        <p:txBody>
          <a:bodyPr/>
          <a:lstStyle/>
          <a:p>
            <a:r>
              <a:rPr lang="de-DE" dirty="0" smtClean="0"/>
              <a:t>COVID-19: Regionale Verteilung in Deutschland </a:t>
            </a:r>
            <a:br>
              <a:rPr lang="de-DE" dirty="0" smtClean="0"/>
            </a:br>
            <a:r>
              <a:rPr lang="de-DE" sz="1800" dirty="0" smtClean="0"/>
              <a:t>(Stand 11.03.2020, 15:00) 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Grafik 6" descr="C:\Users\hellenbrandw\AppData\Local\Microsoft\Windows\INetCache\Content.Outlook\2ZSA7L89\Covid-19_LK_20200311 (2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8"/>
          <a:stretch/>
        </p:blipFill>
        <p:spPr bwMode="auto">
          <a:xfrm>
            <a:off x="863633" y="1308249"/>
            <a:ext cx="7189287" cy="5024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Bundesländer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>
                <a:solidFill>
                  <a:schemeClr val="tx1"/>
                </a:solidFill>
              </a:rPr>
              <a:t>(nach Erkrankungsdatum bzw. Meldedatum-Meldeverzug v. 5 Tagen)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8" y="889932"/>
            <a:ext cx="8110330" cy="573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7930" y="227853"/>
            <a:ext cx="8092592" cy="830997"/>
          </a:xfrm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br>
              <a:rPr lang="de-DE" dirty="0" smtClean="0"/>
            </a:br>
            <a:r>
              <a:rPr lang="de-DE" sz="1600" b="0" dirty="0" smtClean="0">
                <a:solidFill>
                  <a:schemeClr val="tx1"/>
                </a:solidFill>
              </a:rPr>
              <a:t>(</a:t>
            </a:r>
            <a:r>
              <a:rPr lang="de-DE" sz="1600" b="0" dirty="0">
                <a:solidFill>
                  <a:schemeClr val="tx1"/>
                </a:solidFill>
              </a:rPr>
              <a:t>nach Erkrankungsdatum bzw. Meldedatum-Meldeverzug v. 5 Tagen)</a:t>
            </a:r>
            <a:br>
              <a:rPr lang="de-DE" sz="1600" b="0" dirty="0">
                <a:solidFill>
                  <a:schemeClr val="tx1"/>
                </a:solidFill>
              </a:rPr>
            </a:b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6" y="938253"/>
            <a:ext cx="8038486" cy="570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Expositionsorte (Stand 11.03.2020, 15:00 Uhr)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1526061"/>
              </p:ext>
            </p:extLst>
          </p:nvPr>
        </p:nvGraphicFramePr>
        <p:xfrm>
          <a:off x="564825" y="1426464"/>
          <a:ext cx="7178934" cy="2255520"/>
        </p:xfrm>
        <a:graphic>
          <a:graphicData uri="http://schemas.openxmlformats.org/drawingml/2006/table">
            <a:tbl>
              <a:tblPr firstRow="1" firstCol="1" bandRow="1"/>
              <a:tblGrid>
                <a:gridCol w="2084070"/>
                <a:gridCol w="2084070"/>
                <a:gridCol w="3010794"/>
              </a:tblGrid>
              <a:tr h="29260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National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262 (davon 220 LK </a:t>
                      </a: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Heinsberg</a:t>
                      </a: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914400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357188" algn="l"/>
                        </a:tabLs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89 (davon 36 LK Freising, 10 SK</a:t>
                      </a:r>
                      <a:r>
                        <a:rPr lang="de-DE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de-DE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de-DE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ünchen, 11 LK Starnberg)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r>
                        <a:rPr lang="de-DE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(davon 5 LK Esslingen)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 (davon 29 Berlin Mitte)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200150" algn="l"/>
                        </a:tabLs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International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Italien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 </a:t>
                      </a:r>
                      <a:r>
                        <a:rPr lang="de-DE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(20 Südtirol*)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Iran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14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China, Hubei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2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626688" y="4490115"/>
            <a:ext cx="7053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Internationale Fälle mit bekanntem Expositionsort Deutschland: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Spanien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Polen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9736" y="3844701"/>
            <a:ext cx="8687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*Bei vielen Fällen mit Angabe von Südtirol als Exposition wurde im </a:t>
            </a:r>
            <a:r>
              <a:rPr lang="de-DE" sz="1600" dirty="0" err="1" smtClean="0"/>
              <a:t>SurvNet</a:t>
            </a:r>
            <a:r>
              <a:rPr lang="de-DE" sz="1600" dirty="0" smtClean="0"/>
              <a:t>-Feld nur Italien angegeben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5638" y="334887"/>
            <a:ext cx="8092592" cy="984885"/>
          </a:xfrm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br>
              <a:rPr lang="de-DE" dirty="0" smtClean="0"/>
            </a:br>
            <a:r>
              <a:rPr lang="de-DE" sz="1800" dirty="0" smtClean="0"/>
              <a:t>(</a:t>
            </a:r>
            <a:r>
              <a:rPr lang="de-DE" sz="1800" dirty="0"/>
              <a:t>Stand 11.3.2020, </a:t>
            </a:r>
            <a:r>
              <a:rPr lang="de-DE" sz="1800" dirty="0" smtClean="0"/>
              <a:t>15:00, N=1.089)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73323" y="3115958"/>
            <a:ext cx="6244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45AA6"/>
                </a:solidFill>
              </a:rPr>
              <a:t>Ü</a:t>
            </a:r>
            <a:r>
              <a:rPr lang="de-DE" sz="1600" b="1" dirty="0" smtClean="0">
                <a:solidFill>
                  <a:srgbClr val="045AA6"/>
                </a:solidFill>
              </a:rPr>
              <a:t>bermittelte </a:t>
            </a:r>
            <a:r>
              <a:rPr lang="de-DE" sz="1600" b="1" dirty="0">
                <a:solidFill>
                  <a:srgbClr val="045AA6"/>
                </a:solidFill>
              </a:rPr>
              <a:t>COVID-19-Fälle in Deutschland nach Altersgruppe und </a:t>
            </a:r>
            <a:r>
              <a:rPr lang="de-DE" sz="1600" b="1" dirty="0" smtClean="0">
                <a:solidFill>
                  <a:srgbClr val="045AA6"/>
                </a:solidFill>
              </a:rPr>
              <a:t>Geschlecht (N=1.089, Datenstand 11.03.2020, 11:00).</a:t>
            </a:r>
            <a:endParaRPr lang="de-DE" sz="1600" b="1" dirty="0">
              <a:solidFill>
                <a:srgbClr val="045AA6"/>
              </a:solidFill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693070"/>
              </p:ext>
            </p:extLst>
          </p:nvPr>
        </p:nvGraphicFramePr>
        <p:xfrm>
          <a:off x="564825" y="3542416"/>
          <a:ext cx="6686549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57200" y="1240579"/>
            <a:ext cx="4797660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Alter	 0 - 87 Jahre </a:t>
            </a:r>
            <a:r>
              <a:rPr lang="de-DE" sz="2200" dirty="0"/>
              <a:t>(</a:t>
            </a:r>
            <a:r>
              <a:rPr lang="de-DE" sz="2200" dirty="0" smtClean="0"/>
              <a:t>N=1.087)</a:t>
            </a:r>
            <a:endParaRPr lang="de-DE" sz="2200" dirty="0"/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Median 43 </a:t>
            </a:r>
            <a:r>
              <a:rPr lang="de-DE" dirty="0"/>
              <a:t>Jahre;  Mittelwert </a:t>
            </a:r>
            <a:r>
              <a:rPr lang="de-DE" dirty="0"/>
              <a:t>42 </a:t>
            </a:r>
            <a:r>
              <a:rPr lang="de-DE" dirty="0"/>
              <a:t>Jahre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Geschlecht (N=1.089)</a:t>
            </a:r>
            <a:endParaRPr lang="de-DE" sz="2200" dirty="0"/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595 (54%) </a:t>
            </a:r>
            <a:r>
              <a:rPr lang="de-DE" dirty="0"/>
              <a:t>männlich;  494 </a:t>
            </a:r>
            <a:r>
              <a:rPr lang="de-DE" dirty="0"/>
              <a:t>(46%) weiblich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2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Bildschirmpräsentation (4:3)</PresentationFormat>
  <Paragraphs>185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PowerPoint-Präsentation</vt:lpstr>
      <vt:lpstr>PowerPoint-Präsentation</vt:lpstr>
      <vt:lpstr>COVID-19: Epidemiologische Kurve in Deutschland  (Stand 11.03.2020, 15:00)</vt:lpstr>
      <vt:lpstr>Kumulative Fallzahlen elektronisch übermittelter bestätigter COVID-19-Fälle seit 25.02.2020 (Datenstand jeweils 11:00)</vt:lpstr>
      <vt:lpstr>COVID-19: Regionale Verteilung in Deutschland  (Stand 11.03.2020, 15:00) </vt:lpstr>
      <vt:lpstr>PowerPoint-Präsentation</vt:lpstr>
      <vt:lpstr>Trendanalysen der Kreise mit den meisten Fällen  (nach Erkrankungsdatum bzw. Meldedatum-Meldeverzug v. 5 Tagen) </vt:lpstr>
      <vt:lpstr>Expositionsorte (Stand 11.03.2020, 15:00 Uhr)</vt:lpstr>
      <vt:lpstr>COVID-19: Alters- und Geschlechtsverteilung in Deutschland  (Stand 11.3.2020, 15:00, N=1.089) </vt:lpstr>
      <vt:lpstr>Cluster</vt:lpstr>
      <vt:lpstr>Amtshilfeersuchen</vt:lpstr>
      <vt:lpstr>Neue Vorgehen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Hellenbrand, Wiebke</cp:lastModifiedBy>
  <cp:revision>482</cp:revision>
  <cp:lastPrinted>2020-03-12T08:18:43Z</cp:lastPrinted>
  <dcterms:created xsi:type="dcterms:W3CDTF">2015-11-02T12:29:13Z</dcterms:created>
  <dcterms:modified xsi:type="dcterms:W3CDTF">2020-03-12T09:37:23Z</dcterms:modified>
</cp:coreProperties>
</file>