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85" r:id="rId20"/>
    <p:sldId id="274" r:id="rId21"/>
    <p:sldId id="275" r:id="rId22"/>
    <p:sldId id="277" r:id="rId23"/>
    <p:sldId id="278" r:id="rId24"/>
    <p:sldId id="279" r:id="rId25"/>
    <p:sldId id="273" r:id="rId26"/>
    <p:sldId id="276" r:id="rId27"/>
    <p:sldId id="286" r:id="rId28"/>
    <p:sldId id="280" r:id="rId29"/>
    <p:sldId id="281" r:id="rId30"/>
    <p:sldId id="283" r:id="rId31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2555" autoAdjust="0"/>
  </p:normalViewPr>
  <p:slideViewPr>
    <p:cSldViewPr>
      <p:cViewPr>
        <p:scale>
          <a:sx n="120" d="100"/>
          <a:sy n="120" d="100"/>
        </p:scale>
        <p:origin x="-654" y="360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egel.de/wirtschaft/unternehmen/coronavirus-italien-schliesst-alle-geschaefte-und-restaurants-a-7007d55b-1056-496d-86d3-552c804dde75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39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50 Provinzen in Spanien</a:t>
            </a:r>
          </a:p>
          <a:p>
            <a:r>
              <a:rPr lang="de-DE" dirty="0" smtClean="0"/>
              <a:t>La Rioja: eine Provinz und autonome Gemeinschaft im Norden Spaniens mit der Hauptstadt Logroño</a:t>
            </a:r>
          </a:p>
          <a:p>
            <a:r>
              <a:rPr lang="de-DE" dirty="0" smtClean="0"/>
              <a:t>Pais</a:t>
            </a:r>
            <a:r>
              <a:rPr lang="de-DE" baseline="0" dirty="0" smtClean="0"/>
              <a:t> Vasco (Baskenland): Autonome Gemeinschaft </a:t>
            </a:r>
            <a:r>
              <a:rPr lang="de-DE" dirty="0" smtClean="0"/>
              <a:t>aus 3 Provinzen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Gipuzkoa</a:t>
            </a:r>
            <a:r>
              <a:rPr lang="de-DE" baseline="0" dirty="0" smtClean="0"/>
              <a:t>, Biskaya, </a:t>
            </a:r>
            <a:r>
              <a:rPr lang="de-DE" baseline="0" dirty="0" err="1" smtClean="0"/>
              <a:t>Alava</a:t>
            </a:r>
            <a:r>
              <a:rPr lang="de-DE" baseline="0" dirty="0" smtClean="0"/>
              <a:t>) </a:t>
            </a:r>
            <a:r>
              <a:rPr lang="de-DE" dirty="0" smtClean="0"/>
              <a:t> 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9 Bundesländer in Österreich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9 Bundesländer in Österreich</a:t>
            </a:r>
          </a:p>
          <a:p>
            <a:r>
              <a:rPr lang="de-DE" dirty="0" smtClean="0"/>
              <a:t>Nö=Niederösterreich</a:t>
            </a:r>
          </a:p>
          <a:p>
            <a:r>
              <a:rPr lang="de-DE" dirty="0" smtClean="0"/>
              <a:t>W</a:t>
            </a:r>
            <a:r>
              <a:rPr lang="de-DE" baseline="0" dirty="0" smtClean="0"/>
              <a:t>=Wien</a:t>
            </a:r>
          </a:p>
          <a:p>
            <a:r>
              <a:rPr lang="de-DE" baseline="0" dirty="0" smtClean="0"/>
              <a:t>St=Steiermark</a:t>
            </a:r>
          </a:p>
          <a:p>
            <a:r>
              <a:rPr lang="de-DE" baseline="0" dirty="0" smtClean="0"/>
              <a:t>T=Tirol</a:t>
            </a:r>
          </a:p>
          <a:p>
            <a:r>
              <a:rPr lang="de-DE" baseline="0" dirty="0" err="1" smtClean="0"/>
              <a:t>Oö</a:t>
            </a:r>
            <a:r>
              <a:rPr lang="de-DE" baseline="0" dirty="0" smtClean="0"/>
              <a:t>=Oberösterreich</a:t>
            </a:r>
          </a:p>
          <a:p>
            <a:r>
              <a:rPr lang="de-DE" baseline="0" dirty="0" smtClean="0"/>
              <a:t>S=Salzburg</a:t>
            </a:r>
          </a:p>
          <a:p>
            <a:r>
              <a:rPr lang="de-DE" baseline="0" dirty="0" smtClean="0"/>
              <a:t>B=Burgenland</a:t>
            </a:r>
          </a:p>
          <a:p>
            <a:r>
              <a:rPr lang="de-DE" baseline="0" dirty="0" smtClean="0"/>
              <a:t>V=</a:t>
            </a:r>
            <a:r>
              <a:rPr lang="de-DE" baseline="0" dirty="0" err="1" smtClean="0"/>
              <a:t>Voralberg</a:t>
            </a:r>
            <a:endParaRPr lang="de-DE" baseline="0" dirty="0" smtClean="0"/>
          </a:p>
          <a:p>
            <a:r>
              <a:rPr lang="de-DE" baseline="0" dirty="0" smtClean="0"/>
              <a:t>K=Kärnten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9 Bundesländer in Österreich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ARS Grand </a:t>
            </a:r>
            <a:r>
              <a:rPr lang="de-DE" dirty="0" err="1" smtClean="0"/>
              <a:t>Est</a:t>
            </a:r>
            <a:r>
              <a:rPr lang="de-DE" dirty="0" smtClean="0"/>
              <a:t>: https://www.grand-est.ars.sante.fr/coronavirus-covid-19-en-grand-est-point-de-situation-1</a:t>
            </a:r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  <a:p>
            <a:r>
              <a:rPr lang="de-DE" dirty="0" smtClean="0"/>
              <a:t>https://www.gouvernement.fr/info-coronavirus</a:t>
            </a:r>
          </a:p>
          <a:p>
            <a:r>
              <a:rPr lang="de-DE" dirty="0" smtClean="0"/>
              <a:t>https://www.occitanie.ars.sante.fr/28-nouveaux-cas-de-coronavirus-en-occitanie</a:t>
            </a:r>
          </a:p>
          <a:p>
            <a:r>
              <a:rPr lang="de-DE" dirty="0" smtClean="0"/>
              <a:t>https://www.auvergne-rhone-alpes.ars.sante.fr/covid-19-point-de-situation-mercredi-11-mars-15-h</a:t>
            </a:r>
          </a:p>
          <a:p>
            <a:r>
              <a:rPr lang="de-DE" dirty="0" smtClean="0"/>
              <a:t>https://www.hauts-de-france.ars.sante.fr/coronavirus-covid-19-point-de-situation-dans-les-hauts-de-france</a:t>
            </a:r>
          </a:p>
          <a:p>
            <a:endParaRPr lang="de-DE" dirty="0" smtClean="0"/>
          </a:p>
          <a:p>
            <a:r>
              <a:rPr lang="de-DE" baseline="0" dirty="0" smtClean="0"/>
              <a:t>In der Region Auvergne-Rhone-Alpes haben viele Fälle einen epidemiologischen Zusammenhang mit dem Geschehen in Haut-Rhin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Bevölkerung: </a:t>
            </a:r>
          </a:p>
          <a:p>
            <a:r>
              <a:rPr lang="de-DE" baseline="0" dirty="0" smtClean="0"/>
              <a:t>Ile de France: 12.213.364</a:t>
            </a:r>
          </a:p>
          <a:p>
            <a:r>
              <a:rPr lang="de-DE" baseline="0" dirty="0" smtClean="0"/>
              <a:t>Grand </a:t>
            </a:r>
            <a:r>
              <a:rPr lang="de-DE" baseline="0" dirty="0" err="1" smtClean="0"/>
              <a:t>Est</a:t>
            </a:r>
            <a:r>
              <a:rPr lang="de-DE" baseline="0" dirty="0" smtClean="0"/>
              <a:t>: </a:t>
            </a:r>
            <a:r>
              <a:rPr lang="de-DE" dirty="0" smtClean="0"/>
              <a:t>5 559 051</a:t>
            </a:r>
          </a:p>
          <a:p>
            <a:r>
              <a:rPr lang="de-DE" dirty="0" err="1" smtClean="0"/>
              <a:t>Hauts</a:t>
            </a:r>
            <a:r>
              <a:rPr lang="de-DE" dirty="0" smtClean="0"/>
              <a:t> de France:</a:t>
            </a:r>
            <a:r>
              <a:rPr lang="de-DE" baseline="0" dirty="0" smtClean="0"/>
              <a:t> 6.006.156 (2014) -&gt; 5.8/100.000</a:t>
            </a:r>
          </a:p>
          <a:p>
            <a:r>
              <a:rPr lang="de-DE" baseline="0" dirty="0" smtClean="0"/>
              <a:t>Auvergne Rhone Alpes: 8 026 685</a:t>
            </a:r>
          </a:p>
          <a:p>
            <a:r>
              <a:rPr lang="de-DE" baseline="0" dirty="0" smtClean="0"/>
              <a:t>Bourgogne </a:t>
            </a:r>
            <a:r>
              <a:rPr lang="de-DE" baseline="0" dirty="0" err="1" smtClean="0"/>
              <a:t>Franche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Comté</a:t>
            </a:r>
            <a:r>
              <a:rPr lang="de-DE" baseline="0" dirty="0" smtClean="0"/>
              <a:t>: 2.811.000</a:t>
            </a:r>
          </a:p>
          <a:p>
            <a:r>
              <a:rPr lang="de-DE" baseline="0" dirty="0" smtClean="0"/>
              <a:t>Provence </a:t>
            </a:r>
            <a:r>
              <a:rPr lang="de-DE" baseline="0" dirty="0" err="1" smtClean="0"/>
              <a:t>alpes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d‘azur</a:t>
            </a:r>
            <a:r>
              <a:rPr lang="de-DE" baseline="0" dirty="0" smtClean="0"/>
              <a:t>: 4.500.000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https://www.gouvernement.fr/info-coronavirus</a:t>
            </a:r>
          </a:p>
          <a:p>
            <a:r>
              <a:rPr lang="de-DE" dirty="0" smtClean="0"/>
              <a:t>https://www.normandie.ars.sante.fr/calvados-cas-groupe-de-de-personnes-porteuses-du-covid-19-bieville-beuville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 wir ggf. die</a:t>
            </a:r>
            <a:r>
              <a:rPr lang="de-DE" baseline="0" dirty="0" smtClean="0"/>
              <a:t> Trendfolie </a:t>
            </a:r>
            <a:r>
              <a:rPr lang="de-DE" baseline="0" dirty="0" err="1" smtClean="0"/>
              <a:t>enfügen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 wir ggf. die</a:t>
            </a:r>
            <a:r>
              <a:rPr lang="de-DE" baseline="0" dirty="0" smtClean="0"/>
              <a:t> Trendfolie </a:t>
            </a:r>
            <a:r>
              <a:rPr lang="de-DE" baseline="0" dirty="0" err="1" smtClean="0"/>
              <a:t>enfügen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Aichi</a:t>
            </a:r>
            <a:r>
              <a:rPr lang="de-DE" dirty="0" smtClean="0"/>
              <a:t>:</a:t>
            </a:r>
            <a:r>
              <a:rPr lang="de-DE" baseline="0" dirty="0" smtClean="0"/>
              <a:t> Präfektur in der Region </a:t>
            </a:r>
            <a:r>
              <a:rPr lang="de-DE" baseline="0" dirty="0" err="1" smtClean="0"/>
              <a:t>Chubu</a:t>
            </a:r>
            <a:r>
              <a:rPr lang="de-DE" baseline="0" dirty="0" smtClean="0"/>
              <a:t> auf der Insel </a:t>
            </a:r>
            <a:r>
              <a:rPr lang="de-DE" baseline="0" dirty="0" err="1" smtClean="0"/>
              <a:t>Honshu</a:t>
            </a:r>
            <a:endParaRPr lang="de-DE" baseline="0" dirty="0" smtClean="0"/>
          </a:p>
          <a:p>
            <a:r>
              <a:rPr lang="de-DE" baseline="0" dirty="0" smtClean="0"/>
              <a:t>Osaka: Millionenstadt (Westjapan)</a:t>
            </a:r>
          </a:p>
          <a:p>
            <a:r>
              <a:rPr lang="de-DE" baseline="0" dirty="0" err="1" smtClean="0"/>
              <a:t>Kanagawa</a:t>
            </a:r>
            <a:r>
              <a:rPr lang="de-DE" baseline="0" dirty="0" smtClean="0"/>
              <a:t>: Präfektur in der Region </a:t>
            </a:r>
            <a:r>
              <a:rPr lang="de-DE" baseline="0" dirty="0" err="1" smtClean="0"/>
              <a:t>Kanto</a:t>
            </a:r>
            <a:r>
              <a:rPr lang="de-DE" baseline="0" dirty="0" smtClean="0"/>
              <a:t> auf der Insel </a:t>
            </a:r>
            <a:r>
              <a:rPr lang="de-DE" baseline="0" dirty="0" err="1" smtClean="0"/>
              <a:t>Honshu</a:t>
            </a:r>
            <a:endParaRPr lang="de-DE" baseline="0" dirty="0" smtClean="0"/>
          </a:p>
          <a:p>
            <a:r>
              <a:rPr lang="de-DE" baseline="0" dirty="0" err="1" smtClean="0"/>
              <a:t>Hokkaido</a:t>
            </a:r>
            <a:r>
              <a:rPr lang="de-DE" baseline="0" dirty="0" smtClean="0"/>
              <a:t>: nördlichste Insel Japans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 wir ggf. die</a:t>
            </a:r>
            <a:r>
              <a:rPr lang="de-DE" baseline="0" dirty="0" smtClean="0"/>
              <a:t> Trendfolie </a:t>
            </a:r>
            <a:r>
              <a:rPr lang="de-DE" baseline="0" dirty="0" err="1" smtClean="0"/>
              <a:t>enfügen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Washington: https://www.doh.wa.gov/Emergencies/Coronavirus </a:t>
            </a:r>
          </a:p>
          <a:p>
            <a:r>
              <a:rPr lang="de-DE" dirty="0" smtClean="0"/>
              <a:t>New York Times: https://www.nytimes.com/interactive/2020/us/coronavirus-us-cases.html?te=1&amp;nl=morning-briefing&amp;emc=edit_MBE_p_20200304&amp;section=topNews&amp;campaign_id=51&amp;instance_id=16467&amp;segment_id=21847&amp;user_id=8b34d155cf5705931cf039f3134dd7b4&amp;regi_id=110526642tion=topNews </a:t>
            </a:r>
          </a:p>
          <a:p>
            <a:r>
              <a:rPr lang="de-DE" dirty="0" smtClean="0"/>
              <a:t>US CDC:</a:t>
            </a:r>
            <a:r>
              <a:rPr lang="de-DE" baseline="0" dirty="0" smtClean="0"/>
              <a:t> https://www.cdc.gov/coronavirus/2019-ncov/cases-in-us.html </a:t>
            </a:r>
          </a:p>
          <a:p>
            <a:r>
              <a:rPr lang="de-DE" baseline="0" dirty="0" smtClean="0"/>
              <a:t>Beschreibung der Fälle in </a:t>
            </a:r>
            <a:r>
              <a:rPr lang="de-DE" baseline="0" dirty="0" err="1" smtClean="0"/>
              <a:t>Seatllt+King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county</a:t>
            </a:r>
            <a:r>
              <a:rPr lang="de-DE" baseline="0" smtClean="0"/>
              <a:t>: Kalifornien</a:t>
            </a:r>
            <a:r>
              <a:rPr lang="de-DE" baseline="0" dirty="0" smtClean="0"/>
              <a:t>: https://www.cdph.ca.gov/Programs/CID/DCDC/Pages/Immunization/ncov2019.aspx</a:t>
            </a:r>
          </a:p>
          <a:p>
            <a:r>
              <a:rPr lang="de-DE" baseline="0" dirty="0" smtClean="0"/>
              <a:t>Oregon: https://www.oregon.gov/oha/PH/DISEASESCONDITIONS/DISEASESAZ/Pages/emerging-respiratory-infections.aspx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9 Bundesländer in Österreich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http://opendatadpc.maps.arcgis.com/apps/opsdashboard/index.html#/dae18c330e8e4093bb090ab0aa2b4892</a:t>
            </a:r>
          </a:p>
          <a:p>
            <a:r>
              <a:rPr lang="de-DE" dirty="0" smtClean="0"/>
              <a:t>https://en.wikipedia.org/wiki/2020_coronavirus_outbreak_in_Italy </a:t>
            </a:r>
          </a:p>
          <a:p>
            <a:r>
              <a:rPr lang="de-DE" dirty="0" smtClean="0"/>
              <a:t>https://de.wikipedia.org/wiki/COVID-19-Epidemie_in_Italien</a:t>
            </a:r>
          </a:p>
          <a:p>
            <a:r>
              <a:rPr lang="de-DE" dirty="0" smtClean="0"/>
              <a:t>https://www.epicentro.iss.it/coronavirus/aggiornamenti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https://www.spiegel.de/wirtschaft/unternehmen/coronavirus-italien-schliesst-alle-geschaefte-und-restaurants-a-7007d55b-1056-496d-86d3-552c804dde75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growth_2020-03-04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26 Kantone in der Schweiz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und &lt;50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7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13.03.2020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en.wikipedia.org/wiki/2020_coronavirus_outbreak_in_Spain" TargetMode="External"/><Relationship Id="rId4" Type="http://schemas.openxmlformats.org/officeDocument/2006/relationships/hyperlink" Target="https://www.mscbs.gob.es/profesionales/saludPublica/ccayes/alertasActual/nCov-China/documentos/Actualizacion_42_COVID-19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2_COVID-19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2_COVID-19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scbs.gob.es/profesionales/saludPublica/ccayes/alertasActual/nCov-China/areas.htm" TargetMode="External"/><Relationship Id="rId4" Type="http://schemas.openxmlformats.org/officeDocument/2006/relationships/hyperlink" Target="https://www.rtve.es/noticias/20200313/mapa-del-coronavirus-espana/2004681.s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independiente.com/politica/2020/03/09/el-gobierno-vasco-cierra-todos-los-colegios-universidades-y-guarderias-de-vitoria-durante-dos-semanas/" TargetMode="External"/><Relationship Id="rId3" Type="http://schemas.openxmlformats.org/officeDocument/2006/relationships/hyperlink" Target="https://www.economiadigital.es/politica-y-sociedad/coronavirus-igualada-barcelona-primer-pueblo-confinado-de-espana_20043045_102.html" TargetMode="External"/><Relationship Id="rId7" Type="http://schemas.openxmlformats.org/officeDocument/2006/relationships/hyperlink" Target="https://www.comunidad.madrid/noticias/2020/03/09/comunidad-madrid-aprueba-medidas-extraordinarias-coronavir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lpais.com/sociedad/2020-03-11/euskadi-suspende-las-clases-en-alva-por-la-expansion-de-la-enfermedad.html" TargetMode="External"/><Relationship Id="rId5" Type="http://schemas.openxmlformats.org/officeDocument/2006/relationships/hyperlink" Target="https://www.eldiario.es/catalunya/Catalunya-prohibe-eventos-personas-coronavirus_0_1004749678.html" TargetMode="External"/><Relationship Id="rId10" Type="http://schemas.openxmlformats.org/officeDocument/2006/relationships/hyperlink" Target="https://www.mscbs.gob.es/gabinete/notasPrensa.do?metodo=detalle&amp;id=4807" TargetMode="External"/><Relationship Id="rId4" Type="http://schemas.openxmlformats.org/officeDocument/2006/relationships/hyperlink" Target="https://www.theguardian.com/world/live/2020/mar/12/coronavirus-live-updates-who-declares-pandemic-as-italy-introduces-stricter-measures?page=with:block-5e6a0eb28f08c2df6d278219#block-5e6a0eb28f08c2df6d278219" TargetMode="External"/><Relationship Id="rId9" Type="http://schemas.openxmlformats.org/officeDocument/2006/relationships/hyperlink" Target="https://www.handelsblatt.com/dpa/wirtschaft-handel-und-finanzen-virus-spanien-verbietet-alle-italien-fluege-und-schliesst-das-parlament/25629514.html?ticket=ST-6922179-vbys4gjTWaOeGuSgjsth-ap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Informationen-zum-Coronavirus/Neuartiges-Coronavirus-(2019-nCov)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ac-lshtm.shinyapps.io/ncov_tracker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.wikipedia.org/wiki/COVID-19-F%C3%A4lle_in_%C3%96sterreic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Informationen-zum-Coronavirus/Neuartiges-Coronavirus-(2019-nCov)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rf.at/corona/stories/3157533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Informationen-zum-Coronavirus/Coronavirus---Aktuelle-Ma%C3%9Fnahmen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irol.at/informationen-coronaviru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en.wikipedia.org/wiki/2020_coronavirus_outbreak_in_Ira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ac-lshtm.shinyapps.io/ncov_tracker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hyperlink" Target="https://www.nippon.com/en/japan-data/h00657/coronavirus-cases-in-japan-by-prefecture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seisakunitsuite/bunya/newpage_00032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ac-lshtm.shinyapps.io/ncov_tracker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nnelnewsasia.com/news/asia/coronavirus-china-hubei-wuhan-lift-travel-restrictions-covid-19-125304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en.wikipedia.org/wiki/2020_coronavirus_pandemic_in_Switzerland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zz.ch/schweiz/coronavirus-in-der-schweiz-die-neusten-entwicklungen-ld.1542664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1_COVID-19.pdf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www.who.int/docs/default-source/coronaviruse/situation-reports/20200310-sitrep-50-covid-19.pdf?sfvrsn=55e904fb_2" TargetMode="External"/><Relationship Id="rId4" Type="http://schemas.openxmlformats.org/officeDocument/2006/relationships/hyperlink" Target="https://en.wikipedia.org/wiki/2020_coronavirus_outbreak_in_Sp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13. März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99435"/>
              </p:ext>
            </p:extLst>
          </p:nvPr>
        </p:nvGraphicFramePr>
        <p:xfrm>
          <a:off x="336259" y="1124744"/>
          <a:ext cx="8327465" cy="13886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8050"/>
                <a:gridCol w="771891"/>
                <a:gridCol w="1102908"/>
                <a:gridCol w="1100017"/>
                <a:gridCol w="1100017"/>
                <a:gridCol w="961251"/>
                <a:gridCol w="1059544"/>
                <a:gridCol w="933787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Fall-Ver.-Anteil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+6.926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128.020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5.649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68.122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4.713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3,7%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(inkl.</a:t>
                      </a:r>
                      <a:r>
                        <a:rPr lang="de-DE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HK, Macau)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80.933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4.263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62.858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3.171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3,9%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724128" y="6550223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i="1" dirty="0" smtClean="0">
                <a:solidFill>
                  <a:prstClr val="black"/>
                </a:solidFill>
              </a:rPr>
              <a:t>ECDC ; </a:t>
            </a:r>
            <a:r>
              <a:rPr lang="de-DE" sz="1000" b="1" i="1" dirty="0">
                <a:solidFill>
                  <a:prstClr val="black"/>
                </a:solidFill>
              </a:rPr>
              <a:t>Stand </a:t>
            </a:r>
            <a:r>
              <a:rPr lang="de-DE" sz="1000" b="1" i="1" dirty="0" smtClean="0">
                <a:solidFill>
                  <a:prstClr val="black"/>
                </a:solidFill>
              </a:rPr>
              <a:t>12.03.2020</a:t>
            </a:r>
            <a:endParaRPr lang="de-DE" sz="1000" b="1" i="1" dirty="0">
              <a:solidFill>
                <a:prstClr val="black"/>
              </a:solidFill>
            </a:endParaRPr>
          </a:p>
        </p:txBody>
      </p:sp>
      <p:pic>
        <p:nvPicPr>
          <p:cNvPr id="11" name="Grafi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2708920"/>
            <a:ext cx="8892480" cy="38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476308" y="1124744"/>
            <a:ext cx="819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2000" b="1" dirty="0" smtClean="0"/>
              <a:t>Regionale Verteilung</a:t>
            </a:r>
            <a:endParaRPr lang="de-DE" sz="20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851920" y="142380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Intensivstation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004048" y="142380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Verstorben</a:t>
            </a:r>
            <a:endParaRPr lang="de-DE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29" y="3717032"/>
            <a:ext cx="1743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5496" y="6241941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Quellen: </a:t>
            </a:r>
          </a:p>
          <a:p>
            <a:r>
              <a:rPr lang="de-DE" sz="1000" dirty="0" err="1"/>
              <a:t>MoH</a:t>
            </a:r>
            <a:r>
              <a:rPr lang="de-DE" sz="1000" dirty="0" smtClean="0"/>
              <a:t>: </a:t>
            </a:r>
            <a:r>
              <a:rPr lang="de-DE" sz="1000" dirty="0" smtClean="0">
                <a:hlinkClick r:id="rId4"/>
              </a:rPr>
              <a:t>https</a:t>
            </a:r>
            <a:r>
              <a:rPr lang="de-DE" sz="1000" dirty="0">
                <a:hlinkClick r:id="rId4"/>
              </a:rPr>
              <a:t>://</a:t>
            </a:r>
            <a:r>
              <a:rPr lang="de-DE" sz="1000" dirty="0" smtClean="0">
                <a:hlinkClick r:id="rId4"/>
              </a:rPr>
              <a:t>www.mscbs.gob.es/profesionales/saludPublica/ccayes/alertasActual/nCov-China/documentos/Actualizacion_42_COVID-19.pdf</a:t>
            </a:r>
            <a:endParaRPr lang="de-DE" sz="1000" dirty="0" smtClean="0"/>
          </a:p>
          <a:p>
            <a:r>
              <a:rPr lang="de-DE" sz="1000" dirty="0" smtClean="0"/>
              <a:t>Spain </a:t>
            </a:r>
            <a:r>
              <a:rPr lang="de-DE" sz="1000" dirty="0"/>
              <a:t>Wiki: </a:t>
            </a:r>
            <a:r>
              <a:rPr lang="de-DE" sz="1000" dirty="0">
                <a:hlinkClick r:id="rId5"/>
              </a:rPr>
              <a:t>https://</a:t>
            </a:r>
            <a:r>
              <a:rPr lang="de-DE" sz="1000" dirty="0" smtClean="0">
                <a:hlinkClick r:id="rId5"/>
              </a:rPr>
              <a:t>en.wikipedia.org/wiki/2020_coronavirus_outbreak_in_Spain</a:t>
            </a:r>
            <a:endParaRPr lang="de-DE" sz="1000" dirty="0"/>
          </a:p>
        </p:txBody>
      </p:sp>
      <p:sp>
        <p:nvSpPr>
          <p:cNvPr id="6" name="Textfeld 5"/>
          <p:cNvSpPr txBox="1"/>
          <p:nvPr/>
        </p:nvSpPr>
        <p:spPr>
          <a:xfrm>
            <a:off x="5868144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 12.03.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771800" y="142380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Kum</a:t>
            </a:r>
            <a:r>
              <a:rPr lang="de-DE" sz="1200" dirty="0" smtClean="0"/>
              <a:t>. Inzidenz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1763688" y="142380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Fälle gesamt</a:t>
            </a:r>
            <a:endParaRPr lang="de-DE" sz="12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259386" y="1633429"/>
            <a:ext cx="5622550" cy="4608512"/>
            <a:chOff x="259386" y="1633429"/>
            <a:chExt cx="5622550" cy="46085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86" y="1633429"/>
              <a:ext cx="5622550" cy="460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755576" y="4725144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619944" y="5589240"/>
              <a:ext cx="855712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15752" y="5798063"/>
              <a:ext cx="855712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042084" y="4725144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059832" y="5582039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070661" y="5766738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22" y="1789738"/>
            <a:ext cx="2993782" cy="21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476308" y="1124744"/>
            <a:ext cx="819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2000" b="1" dirty="0" smtClean="0"/>
              <a:t>Regionale Verteilung</a:t>
            </a:r>
            <a:endParaRPr lang="de-DE" sz="2000" dirty="0" smtClean="0"/>
          </a:p>
        </p:txBody>
      </p:sp>
      <p:sp>
        <p:nvSpPr>
          <p:cNvPr id="3" name="Rechteck 2"/>
          <p:cNvSpPr/>
          <p:nvPr/>
        </p:nvSpPr>
        <p:spPr>
          <a:xfrm>
            <a:off x="35496" y="6241941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Quellen: </a:t>
            </a:r>
          </a:p>
          <a:p>
            <a:r>
              <a:rPr lang="de-DE" sz="1000" dirty="0" err="1"/>
              <a:t>MoH</a:t>
            </a:r>
            <a:r>
              <a:rPr lang="de-DE" sz="1000" dirty="0" smtClean="0"/>
              <a:t>: </a:t>
            </a:r>
            <a:r>
              <a:rPr lang="de-DE" sz="1000" dirty="0" smtClean="0">
                <a:hlinkClick r:id="rId3"/>
              </a:rPr>
              <a:t>https</a:t>
            </a:r>
            <a:r>
              <a:rPr lang="de-DE" sz="1000" dirty="0">
                <a:hlinkClick r:id="rId3"/>
              </a:rPr>
              <a:t>://</a:t>
            </a:r>
            <a:r>
              <a:rPr lang="de-DE" sz="1000" dirty="0" smtClean="0">
                <a:hlinkClick r:id="rId3"/>
              </a:rPr>
              <a:t>www.mscbs.gob.es/profesionales/saludPublica/ccayes/alertasActual/nCov-China/documentos/Actualizacion_42_COVID-19.pdf</a:t>
            </a:r>
            <a:endParaRPr lang="de-DE" sz="1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484392" cy="43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9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2000" b="1" dirty="0" smtClean="0"/>
              <a:t>Madrid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 smtClean="0"/>
              <a:t>Madrid </a:t>
            </a:r>
            <a:r>
              <a:rPr lang="de-DE" sz="1800" dirty="0"/>
              <a:t>zurzeit </a:t>
            </a:r>
            <a:r>
              <a:rPr lang="de-DE" sz="1800" dirty="0" smtClean="0"/>
              <a:t>(Stand12.03) mit </a:t>
            </a:r>
            <a:r>
              <a:rPr lang="de-DE" sz="1800" dirty="0"/>
              <a:t>Abstand die höchste Zahle an Fällen (1.388), an intensiv behandelten Patienten (135) und an Verstorbenen (56) in </a:t>
            </a:r>
            <a:r>
              <a:rPr lang="de-DE" sz="1800" dirty="0" smtClean="0"/>
              <a:t>Spanien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/>
              <a:t>Neuere Angaben (13.3.2020) gehen von bis zu 2.000 Patienten </a:t>
            </a:r>
            <a:r>
              <a:rPr lang="de-DE" sz="1800" dirty="0" smtClean="0"/>
              <a:t>aus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/>
              <a:t>Die Autonome Gemeinschaft Madrid wird laut spanischem Gesundheitsministerium als eine der Regionen mit nachweislicher lokaler Übertragung </a:t>
            </a:r>
            <a:r>
              <a:rPr lang="de-DE" sz="1800" dirty="0" smtClean="0"/>
              <a:t>(„</a:t>
            </a:r>
            <a:r>
              <a:rPr lang="de-DE" sz="1800" dirty="0" err="1" smtClean="0"/>
              <a:t>community</a:t>
            </a:r>
            <a:r>
              <a:rPr lang="de-DE" sz="1800" dirty="0" smtClean="0"/>
              <a:t> </a:t>
            </a:r>
            <a:r>
              <a:rPr lang="de-DE" sz="1800" dirty="0" err="1"/>
              <a:t>transmission</a:t>
            </a:r>
            <a:r>
              <a:rPr lang="de-DE" sz="1800" dirty="0" smtClean="0"/>
              <a:t>)“ eingestuft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endParaRPr lang="de-DE" sz="1800" b="1" dirty="0"/>
          </a:p>
          <a:p>
            <a:pPr marL="0" indent="0">
              <a:spcBef>
                <a:spcPts val="0"/>
              </a:spcBef>
              <a:spcAft>
                <a:spcPts val="200"/>
              </a:spcAft>
              <a:buClrTx/>
              <a:buNone/>
            </a:pPr>
            <a:endParaRPr lang="de-DE" sz="1800" b="1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1095" y="587727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Quellen:</a:t>
            </a:r>
          </a:p>
          <a:p>
            <a:r>
              <a:rPr lang="de-DE" sz="1200" u="sng" dirty="0">
                <a:hlinkClick r:id="rId3"/>
              </a:rPr>
              <a:t>https://www.mscbs.gob.es/profesionales/saludPublica/ccayes/alertasActual/nCov-China/documentos/Actualizacion_42_COVID-19.pdf</a:t>
            </a:r>
            <a:endParaRPr lang="de-DE" sz="1200" dirty="0"/>
          </a:p>
          <a:p>
            <a:r>
              <a:rPr lang="de-DE" sz="1200" u="sng" dirty="0">
                <a:hlinkClick r:id="rId4"/>
              </a:rPr>
              <a:t>https://www.rtve.es/noticias/20200313/mapa-del-coronavirus-espana/2004681.shtml</a:t>
            </a:r>
            <a:endParaRPr lang="de-DE" sz="1200" dirty="0"/>
          </a:p>
          <a:p>
            <a:r>
              <a:rPr lang="de-DE" sz="1200" u="sng" dirty="0">
                <a:hlinkClick r:id="rId5"/>
              </a:rPr>
              <a:t>https://www.mscbs.gob.es/profesionales/saludPublica/ccayes/alertasActual/nCov-China/areas.htm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987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-3138" y="5242173"/>
            <a:ext cx="91789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900" u="sng" dirty="0">
                <a:hlinkClick r:id="rId3"/>
              </a:rPr>
              <a:t>https://www.economiadigital.es/politica-y-sociedad/coronavirus-igualada-barcelona-primer-pueblo-confinado-de-espana_20043045_102.html</a:t>
            </a:r>
            <a:endParaRPr lang="de-DE" sz="900" dirty="0"/>
          </a:p>
          <a:p>
            <a:r>
              <a:rPr lang="de-DE" sz="900" dirty="0" smtClean="0">
                <a:solidFill>
                  <a:prstClr val="black"/>
                </a:solidFill>
              </a:rPr>
              <a:t>Guardian: </a:t>
            </a:r>
            <a:r>
              <a:rPr lang="de-DE" sz="900" u="sng" dirty="0">
                <a:hlinkClick r:id="rId4"/>
              </a:rPr>
              <a:t>https://</a:t>
            </a:r>
            <a:r>
              <a:rPr lang="de-DE" sz="900" u="sng" dirty="0" smtClean="0">
                <a:hlinkClick r:id="rId4"/>
              </a:rPr>
              <a:t>www.theguardian.com/world/live/2020/mar/12/coronavirus-live-updates-who-declares-pandemic-as-italy-introduces-stricter-measures?page=with:block-5e6a0eb28f08c2df6d278219#block-5e6a0eb28f08c2df6d278219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err="1" smtClean="0">
                <a:solidFill>
                  <a:prstClr val="black"/>
                </a:solidFill>
              </a:rPr>
              <a:t>Catalunya</a:t>
            </a:r>
            <a:r>
              <a:rPr lang="de-DE" sz="900" dirty="0">
                <a:solidFill>
                  <a:prstClr val="black"/>
                </a:solidFill>
              </a:rPr>
              <a:t>:. </a:t>
            </a:r>
            <a:r>
              <a:rPr lang="de-DE" sz="9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5"/>
              </a:rPr>
              <a:t>www.eldiario.es/catalunya/Catalunya-prohibe-eventos-personas-coronavirus_0_1004749678.html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El </a:t>
            </a:r>
            <a:r>
              <a:rPr lang="de-DE" sz="900" dirty="0">
                <a:solidFill>
                  <a:prstClr val="black"/>
                </a:solidFill>
              </a:rPr>
              <a:t>Pais: </a:t>
            </a:r>
            <a:r>
              <a:rPr lang="de-DE" sz="9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6"/>
              </a:rPr>
              <a:t>elpais.com/sociedad/2020-03-11/euskadi-suspende-las-clases-en-alva-por-la-expansion-de-la-enfermedad.html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err="1" smtClean="0">
                <a:solidFill>
                  <a:prstClr val="black"/>
                </a:solidFill>
              </a:rPr>
              <a:t>Communida</a:t>
            </a:r>
            <a:r>
              <a:rPr lang="de-DE" sz="900" dirty="0" smtClean="0">
                <a:solidFill>
                  <a:prstClr val="black"/>
                </a:solidFill>
              </a:rPr>
              <a:t> </a:t>
            </a:r>
            <a:r>
              <a:rPr lang="de-DE" sz="900" dirty="0">
                <a:solidFill>
                  <a:prstClr val="black"/>
                </a:solidFill>
              </a:rPr>
              <a:t>de Madrid: </a:t>
            </a:r>
            <a:r>
              <a:rPr lang="de-DE" sz="9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7"/>
              </a:rPr>
              <a:t>www.comunidad.madrid/noticias/2020/03/09/comunidad-madrid-aprueba-medidas-extraordinarias-coronavirus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>
                <a:solidFill>
                  <a:prstClr val="black"/>
                </a:solidFill>
              </a:rPr>
              <a:t>El </a:t>
            </a:r>
            <a:r>
              <a:rPr lang="de-DE" sz="900" dirty="0" err="1">
                <a:solidFill>
                  <a:prstClr val="black"/>
                </a:solidFill>
              </a:rPr>
              <a:t>Independiente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8"/>
              </a:rPr>
              <a:t>https://www.elindependiente.com/politica/2020/03/09/el-gobierno-vasco-cierra-todos-los-colegios-universidades-y-guarderias-de-vitoria-durante-dos-semanas</a:t>
            </a:r>
            <a:r>
              <a:rPr lang="de-DE" sz="900" dirty="0" smtClean="0">
                <a:solidFill>
                  <a:prstClr val="black"/>
                </a:solidFill>
                <a:hlinkClick r:id="rId8"/>
              </a:rPr>
              <a:t>/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DPA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9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9"/>
              </a:rPr>
              <a:t>www.handelsblatt.com/dpa/wirtschaft-handel-und-finanzen-virus-spanien-verbietet-alle-italien-fluege-und-schliesst-das-parlament/25629514.html?ticket=ST-6922179-vbys4gjTWaOeGuSgjsth-ap1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err="1" smtClean="0">
                <a:solidFill>
                  <a:prstClr val="black"/>
                </a:solidFill>
              </a:rPr>
              <a:t>MoH</a:t>
            </a:r>
            <a:r>
              <a:rPr lang="de-DE" sz="900" dirty="0" smtClean="0">
                <a:solidFill>
                  <a:prstClr val="black"/>
                </a:solidFill>
              </a:rPr>
              <a:t>:  </a:t>
            </a:r>
            <a:r>
              <a:rPr lang="de-DE" sz="900" dirty="0">
                <a:solidFill>
                  <a:srgbClr val="FF0000"/>
                </a:solidFill>
                <a:hlinkClick r:id="rId10"/>
              </a:rPr>
              <a:t>https://</a:t>
            </a:r>
            <a:r>
              <a:rPr lang="de-DE" sz="900" dirty="0" smtClean="0">
                <a:solidFill>
                  <a:srgbClr val="FF0000"/>
                </a:solidFill>
                <a:hlinkClick r:id="rId10"/>
              </a:rPr>
              <a:t>www.mscbs.gob.es/gabinete/notasPrensa.do?metodo=detalle&amp;id=4807</a:t>
            </a:r>
            <a:endParaRPr lang="de-DE" sz="9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1400" b="1" dirty="0" smtClean="0"/>
              <a:t>Maßnahmen</a:t>
            </a:r>
            <a:endParaRPr lang="de-DE" sz="14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400" b="1" dirty="0"/>
              <a:t>In </a:t>
            </a:r>
            <a:r>
              <a:rPr lang="de-DE" sz="1400" b="1" dirty="0" err="1"/>
              <a:t>Katalunien</a:t>
            </a:r>
            <a:r>
              <a:rPr lang="de-DE" sz="1400" b="1" dirty="0"/>
              <a:t> sind seit gestern Mitternacht (13.3.) die Gemeinden </a:t>
            </a:r>
            <a:r>
              <a:rPr lang="de-DE" sz="1400" b="1" dirty="0" err="1"/>
              <a:t>Igualada</a:t>
            </a:r>
            <a:r>
              <a:rPr lang="de-DE" sz="1400" b="1" dirty="0"/>
              <a:t>, </a:t>
            </a:r>
            <a:r>
              <a:rPr lang="de-DE" sz="1400" b="1" dirty="0" err="1"/>
              <a:t>Vilanova</a:t>
            </a:r>
            <a:r>
              <a:rPr lang="de-DE" sz="1400" b="1" dirty="0"/>
              <a:t> del </a:t>
            </a:r>
            <a:r>
              <a:rPr lang="de-DE" sz="1400" b="1" dirty="0" err="1"/>
              <a:t>Camí</a:t>
            </a:r>
            <a:r>
              <a:rPr lang="de-DE" sz="1400" b="1" dirty="0"/>
              <a:t>, Santa Margarida de </a:t>
            </a:r>
            <a:r>
              <a:rPr lang="de-DE" sz="1400" b="1" dirty="0" err="1"/>
              <a:t>Montbui</a:t>
            </a:r>
            <a:r>
              <a:rPr lang="de-DE" sz="1400" b="1" dirty="0"/>
              <a:t> und </a:t>
            </a:r>
            <a:r>
              <a:rPr lang="de-DE" sz="1400" b="1" dirty="0" err="1"/>
              <a:t>Òdena</a:t>
            </a:r>
            <a:r>
              <a:rPr lang="de-DE" sz="1400" b="1" dirty="0"/>
              <a:t> geschlossen. Dies ist die erste Schließung in Spanien</a:t>
            </a:r>
            <a:r>
              <a:rPr lang="de-DE" sz="1400" b="1" dirty="0" smtClean="0"/>
              <a:t>.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de-DE" sz="1400" b="1" dirty="0"/>
              <a:t>Es stehen 70.000 Menschen unter Quarantäne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de-DE" sz="1400" b="1" dirty="0" smtClean="0"/>
              <a:t>Anlass ist ein Ausbruch in einer Klinik in </a:t>
            </a:r>
            <a:r>
              <a:rPr lang="de-DE" sz="1400" b="1" dirty="0" err="1" smtClean="0"/>
              <a:t>Igualada</a:t>
            </a:r>
            <a:r>
              <a:rPr lang="de-DE" sz="1400" b="1" dirty="0" smtClean="0"/>
              <a:t> mit 58 Infizierten und 3 Todesfällen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400" b="1" dirty="0" smtClean="0"/>
              <a:t>Jedes </a:t>
            </a:r>
            <a:r>
              <a:rPr lang="de-DE" sz="1400" b="1" dirty="0"/>
              <a:t>Mitglied des spanischen </a:t>
            </a:r>
            <a:r>
              <a:rPr lang="de-DE" sz="1400" b="1" dirty="0" smtClean="0"/>
              <a:t>Kabinetts wird </a:t>
            </a:r>
            <a:r>
              <a:rPr lang="de-DE" sz="1400" b="1" dirty="0"/>
              <a:t>auf SARS-CoV2 </a:t>
            </a:r>
            <a:r>
              <a:rPr lang="de-DE" sz="1400" b="1" dirty="0" smtClean="0"/>
              <a:t>getestet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400" dirty="0"/>
              <a:t>Alle Tagungen des Parlaments sind für eine Woche ausgesetzt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400" dirty="0" smtClean="0"/>
              <a:t>Alle direkte Flüge von und nach Italien sind verboten (vom 11.03 bis 25.03), ausgenommen </a:t>
            </a:r>
            <a:r>
              <a:rPr lang="de-DE" sz="1400" dirty="0"/>
              <a:t>Fracht-/humanitäre/medizinische Transportflüge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400" dirty="0" smtClean="0"/>
              <a:t>Madrid, </a:t>
            </a:r>
            <a:r>
              <a:rPr lang="de-DE" sz="1400" dirty="0" err="1"/>
              <a:t>Á</a:t>
            </a:r>
            <a:r>
              <a:rPr lang="de-DE" sz="1400" dirty="0" err="1" smtClean="0"/>
              <a:t>lava</a:t>
            </a:r>
            <a:r>
              <a:rPr lang="de-DE" sz="1400" dirty="0" smtClean="0"/>
              <a:t> Provinz: Bildungseinrichtungen und Schulen sind vorübergehend geschlossen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400" dirty="0" smtClean="0"/>
              <a:t>Madrid: Kulturelle und Sporteinrichtungen sind bis auf weiteres geschlossen 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400" dirty="0" smtClean="0"/>
              <a:t>Baskische Regierung: Bildungseinrichtungen </a:t>
            </a:r>
            <a:r>
              <a:rPr lang="de-DE" sz="1400" dirty="0"/>
              <a:t>und Schulen </a:t>
            </a:r>
            <a:r>
              <a:rPr lang="de-DE" sz="1400" dirty="0" smtClean="0"/>
              <a:t>bleiben 2 Wochen geschlossen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400" dirty="0"/>
              <a:t>Seniorenreisen (Institut für Altenpflege und Pflegebedürftigkeit/ IMSERSO) werden für den nächsten Monat ausgesetzt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es-ES" sz="1400" dirty="0"/>
              <a:t>Alle großen nationalen und internationalen Sportereignisse finden ohne Zuschauer </a:t>
            </a:r>
            <a:r>
              <a:rPr lang="es-ES" sz="1400" dirty="0" smtClean="0"/>
              <a:t>statt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es-ES" sz="1400" dirty="0" smtClean="0"/>
              <a:t>Landesweit werden </a:t>
            </a:r>
            <a:r>
              <a:rPr lang="es-ES" sz="1400" dirty="0"/>
              <a:t>alle Aktivitäten mit über 1.000 Personen in geschlossenen Räumen ausgesetzt</a:t>
            </a:r>
            <a:r>
              <a:rPr lang="es-ES" sz="1400" dirty="0" smtClean="0"/>
              <a:t>.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es-ES" sz="1400" dirty="0"/>
              <a:t>Andalusien kündigt ggf. Einstellung von mehr als 3000 Gesundheitsfachkräften an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endParaRPr lang="de-DE" sz="1400" b="1" dirty="0" smtClean="0"/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139952" y="1119867"/>
            <a:ext cx="399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200"/>
              </a:spcAft>
            </a:pPr>
            <a:r>
              <a:rPr lang="de-DE" dirty="0" smtClean="0"/>
              <a:t>WHO Transmissionsklassifizierung : „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“</a:t>
            </a:r>
            <a:endParaRPr lang="de-DE" sz="20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21353" y="2452826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linkClick r:id="rId3"/>
              </a:rPr>
              <a:t>https://www.sozialministerium.at/Informationen-zum-Coronavirus/Neuartiges-Coronavirus-(2019-nCov).</a:t>
            </a:r>
            <a:r>
              <a:rPr lang="de-DE" sz="1000" dirty="0" smtClean="0">
                <a:hlinkClick r:id="rId3"/>
              </a:rPr>
              <a:t>html</a:t>
            </a:r>
            <a:endParaRPr lang="de-DE" sz="1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5" y="1124744"/>
            <a:ext cx="3390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" y="2924944"/>
            <a:ext cx="8965654" cy="29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676845" y="5882561"/>
            <a:ext cx="137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Stand: 12.03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050441" y="6251892"/>
            <a:ext cx="309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6"/>
              </a:rPr>
              <a:t>https://vac-lshtm.shinyapps.io/ncov_tracker</a:t>
            </a:r>
            <a:r>
              <a:rPr lang="de-DE" sz="1200" dirty="0" smtClean="0">
                <a:hlinkClick r:id="rId6"/>
              </a:rPr>
              <a:t>/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32404" y="1596921"/>
            <a:ext cx="702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(+67)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538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65951" cy="46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536" y="6237312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>
                <a:hlinkClick r:id="rId4"/>
              </a:rPr>
              <a:t>https://de.wikipedia.org/wiki/COVID-19-F%C3%A4lle_in_%</a:t>
            </a:r>
            <a:r>
              <a:rPr lang="de-DE" sz="1200" dirty="0" smtClean="0">
                <a:hlinkClick r:id="rId4"/>
              </a:rPr>
              <a:t>C3%96sterreich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295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728326" y="174052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linkClick r:id="rId3"/>
              </a:rPr>
              <a:t>https://www.sozialministerium.at/Informationen-zum-Coronavirus/Neuartiges-Coronavirus-(2019-nCov).</a:t>
            </a:r>
            <a:r>
              <a:rPr lang="de-DE" sz="1000" dirty="0" smtClean="0">
                <a:hlinkClick r:id="rId3"/>
              </a:rPr>
              <a:t>html</a:t>
            </a:r>
            <a:endParaRPr lang="de-DE" sz="1000" dirty="0" smtClean="0"/>
          </a:p>
          <a:p>
            <a:endParaRPr lang="de-DE" sz="1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96752"/>
            <a:ext cx="7753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1" y="2004122"/>
            <a:ext cx="7538218" cy="41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868144" y="644714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hlinkClick r:id="rId6"/>
              </a:rPr>
              <a:t>https</a:t>
            </a:r>
            <a:r>
              <a:rPr lang="de-DE" sz="1200" dirty="0">
                <a:hlinkClick r:id="rId6"/>
              </a:rPr>
              <a:t>://orf.at/corona/stories/3157533</a:t>
            </a:r>
            <a:r>
              <a:rPr lang="de-DE" sz="1200" dirty="0" smtClean="0">
                <a:hlinkClick r:id="rId6"/>
              </a:rPr>
              <a:t>/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6935871" y="6112402"/>
            <a:ext cx="140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Stand: 13.03</a:t>
            </a:r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2699792" y="450912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4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0" y="6277962"/>
            <a:ext cx="826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prstClr val="black"/>
                </a:solidFill>
              </a:rPr>
              <a:t>Quelle:</a:t>
            </a:r>
          </a:p>
          <a:p>
            <a:r>
              <a:rPr lang="de-DE" sz="900" dirty="0">
                <a:solidFill>
                  <a:prstClr val="black"/>
                </a:solidFill>
                <a:hlinkClick r:id="rId3"/>
              </a:rPr>
              <a:t>https://www.sozialministerium.at/Informationen-zum-Coronavirus/Coronavirus---</a:t>
            </a:r>
            <a:r>
              <a:rPr lang="de-DE" sz="900" dirty="0" smtClean="0">
                <a:solidFill>
                  <a:prstClr val="black"/>
                </a:solidFill>
                <a:hlinkClick r:id="rId3"/>
              </a:rPr>
              <a:t>Aktuelle-Ma%C3%9Fnahmen.html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4"/>
              </a:rPr>
              <a:t>www.tirol.at/informationen-coronavirus</a:t>
            </a:r>
            <a:endParaRPr lang="de-DE" sz="900" dirty="0" smtClean="0">
              <a:solidFill>
                <a:prstClr val="black"/>
              </a:solidFill>
            </a:endParaRPr>
          </a:p>
          <a:p>
            <a:endParaRPr lang="de-DE" sz="9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1600" b="1" dirty="0" smtClean="0"/>
              <a:t>Maßnahmen</a:t>
            </a:r>
            <a:endParaRPr lang="de-DE" sz="16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Einreiseverbot Italien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de-DE" sz="1600" dirty="0"/>
              <a:t>Einreise aus Italien ist nur </a:t>
            </a:r>
            <a:r>
              <a:rPr lang="de-DE" sz="1600" dirty="0" smtClean="0"/>
              <a:t>gestattet</a:t>
            </a:r>
            <a:r>
              <a:rPr lang="de-DE" sz="1600" dirty="0"/>
              <a:t>, wenn ein ärztliches Gesundheitsattest </a:t>
            </a:r>
            <a:r>
              <a:rPr lang="de-DE" sz="1600" dirty="0" smtClean="0"/>
              <a:t>vorliegt. </a:t>
            </a:r>
            <a:r>
              <a:rPr lang="de-DE" sz="1600" dirty="0"/>
              <a:t>Eine Durchreise durch Österreich aus Italien kommend ist nur mehr gestattet, wenn kein Zwischenstopp in Österreich eingelegt wird</a:t>
            </a:r>
            <a:r>
              <a:rPr lang="de-DE" sz="1600" dirty="0" smtClean="0"/>
              <a:t>.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de-DE" sz="1600" dirty="0"/>
              <a:t>Österreicher, die sich in Italien befinden, werden zurückgeholt, müssen sich aber anschließend für zwei Wochen in häusliche Quarantäne begeben</a:t>
            </a:r>
            <a:r>
              <a:rPr lang="de-DE" sz="1600" dirty="0" smtClean="0"/>
              <a:t>.</a:t>
            </a:r>
            <a:endParaRPr lang="de-DE" sz="1600" dirty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Outdoor-Veranstaltungen </a:t>
            </a:r>
            <a:r>
              <a:rPr lang="de-DE" sz="1600" dirty="0"/>
              <a:t>mit über 500 Teilnehmern und </a:t>
            </a:r>
            <a:r>
              <a:rPr lang="de-DE" sz="1600" dirty="0" err="1"/>
              <a:t>Indoor</a:t>
            </a:r>
            <a:r>
              <a:rPr lang="de-DE" sz="1600" dirty="0"/>
              <a:t>-Veranstaltungen mit über 100 Teilnehmern werden bis Anfang April untersagt. </a:t>
            </a:r>
            <a:endParaRPr lang="de-DE" sz="16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Hochschulen werden geschlossen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de-DE" sz="1600" dirty="0" smtClean="0"/>
              <a:t>Ab </a:t>
            </a:r>
            <a:r>
              <a:rPr lang="de-DE" sz="1600" dirty="0"/>
              <a:t>spätestens Montag, 16. März, wird der Lehrbetrieb an allen Universitäten, Fach- und pädagogischen Hochschulen auf Fernlehre um- bzw. gänzlich eingestellt. </a:t>
            </a:r>
            <a:endParaRPr lang="de-DE" sz="16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/>
              <a:t>Einschränkungen bei Besuchen im </a:t>
            </a:r>
            <a:r>
              <a:rPr lang="de-DE" sz="1600" dirty="0" smtClean="0"/>
              <a:t>Krankenhaus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de-DE" sz="1600" dirty="0"/>
              <a:t>Angehörigen von Personen, die sich in einem stationären Aufenthalt in einem Krankenhaus befinden, werden ersucht, von Krankenbesuchen abzusehen oder diese auf ein Minimum zu </a:t>
            </a:r>
            <a:r>
              <a:rPr lang="de-DE" sz="1600" dirty="0" smtClean="0"/>
              <a:t>beschränken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Empfehlung: Soziale </a:t>
            </a:r>
            <a:r>
              <a:rPr lang="de-DE" sz="1600" dirty="0"/>
              <a:t>Kontakte </a:t>
            </a:r>
            <a:r>
              <a:rPr lang="de-DE" sz="1600" dirty="0" smtClean="0"/>
              <a:t>einschränken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Tx/>
              <a:buNone/>
            </a:pPr>
            <a:r>
              <a:rPr lang="de-DE" sz="1600" b="1" dirty="0" smtClean="0"/>
              <a:t>Tirol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Alle Seilbahnen werden ab 15.03 geschlossen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Alle Hotels, Apartments usw. werden ab 16.03 geschlossen</a:t>
            </a:r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64340" y="2204864"/>
            <a:ext cx="5879868" cy="445748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endParaRPr lang="de-DE" sz="1800" dirty="0" smtClean="0"/>
          </a:p>
          <a:p>
            <a:r>
              <a:rPr lang="de-DE" sz="1800" dirty="0" smtClean="0"/>
              <a:t>Besonders betroffene Gebiete sind in den Departements:</a:t>
            </a:r>
          </a:p>
          <a:p>
            <a:pPr lvl="2"/>
            <a:r>
              <a:rPr lang="fr-FR" dirty="0" smtClean="0"/>
              <a:t>Haut-Rhin: </a:t>
            </a:r>
            <a:r>
              <a:rPr lang="de-DE" dirty="0"/>
              <a:t>359 </a:t>
            </a:r>
            <a:r>
              <a:rPr lang="de-DE" dirty="0" smtClean="0"/>
              <a:t>Fälle (+</a:t>
            </a:r>
            <a:r>
              <a:rPr lang="de-DE" dirty="0"/>
              <a:t>99; </a:t>
            </a:r>
            <a:r>
              <a:rPr lang="fr-FR" dirty="0" err="1"/>
              <a:t>Inzidenz</a:t>
            </a:r>
            <a:r>
              <a:rPr lang="fr-FR" dirty="0"/>
              <a:t>: </a:t>
            </a:r>
            <a:r>
              <a:rPr lang="de-DE" dirty="0" smtClean="0"/>
              <a:t>47,1/100.000)</a:t>
            </a:r>
            <a:endParaRPr lang="fr-FR" dirty="0"/>
          </a:p>
          <a:p>
            <a:pPr lvl="2"/>
            <a:r>
              <a:rPr lang="fr-FR" b="1" dirty="0"/>
              <a:t>Corse du </a:t>
            </a:r>
            <a:r>
              <a:rPr lang="fr-FR" b="1" dirty="0" smtClean="0"/>
              <a:t>Sud: 44 </a:t>
            </a:r>
            <a:r>
              <a:rPr lang="fr-FR" b="1" dirty="0" err="1" smtClean="0"/>
              <a:t>Fälle</a:t>
            </a:r>
            <a:r>
              <a:rPr lang="fr-FR" b="1" dirty="0" smtClean="0"/>
              <a:t> (+8, 27,7/100.000</a:t>
            </a:r>
            <a:r>
              <a:rPr lang="fr-FR" dirty="0" smtClean="0"/>
              <a:t>) </a:t>
            </a:r>
          </a:p>
          <a:p>
            <a:pPr lvl="2"/>
            <a:r>
              <a:rPr lang="fr-FR" dirty="0"/>
              <a:t>Oise: 222 </a:t>
            </a:r>
            <a:r>
              <a:rPr lang="fr-FR" dirty="0" err="1" smtClean="0"/>
              <a:t>Fälle</a:t>
            </a:r>
            <a:r>
              <a:rPr lang="fr-FR" dirty="0" smtClean="0"/>
              <a:t> </a:t>
            </a:r>
            <a:r>
              <a:rPr lang="fr-FR" dirty="0"/>
              <a:t>(26,9/100.000</a:t>
            </a:r>
            <a:r>
              <a:rPr lang="fr-FR" dirty="0" smtClean="0"/>
              <a:t>) </a:t>
            </a:r>
            <a:r>
              <a:rPr lang="fr-FR" i="1" dirty="0" smtClean="0"/>
              <a:t>10.03.</a:t>
            </a:r>
            <a:endParaRPr lang="fr-FR" i="1" dirty="0"/>
          </a:p>
          <a:p>
            <a:pPr lvl="2"/>
            <a:r>
              <a:rPr lang="fr-FR" dirty="0" smtClean="0"/>
              <a:t>Morbihan</a:t>
            </a:r>
            <a:r>
              <a:rPr lang="fr-FR" dirty="0"/>
              <a:t>: 73 </a:t>
            </a:r>
            <a:r>
              <a:rPr lang="fr-FR" dirty="0" err="1"/>
              <a:t>Fälle</a:t>
            </a:r>
            <a:r>
              <a:rPr lang="fr-FR" dirty="0"/>
              <a:t> (+10; </a:t>
            </a:r>
            <a:r>
              <a:rPr lang="fr-FR" dirty="0" smtClean="0"/>
              <a:t>9,7/100.000</a:t>
            </a:r>
            <a:r>
              <a:rPr lang="fr-FR" dirty="0"/>
              <a:t>) </a:t>
            </a:r>
          </a:p>
          <a:p>
            <a:pPr lvl="2"/>
            <a:r>
              <a:rPr lang="fr-FR" dirty="0"/>
              <a:t>Haute-Savoie: 72 </a:t>
            </a:r>
            <a:r>
              <a:rPr lang="fr-FR" dirty="0" err="1"/>
              <a:t>Fälle</a:t>
            </a:r>
            <a:r>
              <a:rPr lang="fr-FR" dirty="0"/>
              <a:t> (+1; 8,7/100.000)</a:t>
            </a:r>
          </a:p>
          <a:p>
            <a:pPr lvl="2"/>
            <a:r>
              <a:rPr lang="fr-FR" dirty="0" smtClean="0"/>
              <a:t>Aude: 22 </a:t>
            </a:r>
            <a:r>
              <a:rPr lang="fr-FR" dirty="0" err="1" smtClean="0"/>
              <a:t>Fälle</a:t>
            </a:r>
            <a:r>
              <a:rPr lang="fr-FR" dirty="0" smtClean="0"/>
              <a:t> (5,98/100.000)</a:t>
            </a:r>
            <a:endParaRPr lang="fr-FR" dirty="0"/>
          </a:p>
          <a:p>
            <a:pPr lvl="2"/>
            <a:r>
              <a:rPr lang="fr-FR" b="1" dirty="0"/>
              <a:t>Hérault: 59 </a:t>
            </a:r>
            <a:r>
              <a:rPr lang="fr-FR" b="1" dirty="0" err="1"/>
              <a:t>Fälle</a:t>
            </a:r>
            <a:r>
              <a:rPr lang="fr-FR" b="1" dirty="0"/>
              <a:t> (5,1/100.000)</a:t>
            </a:r>
          </a:p>
          <a:p>
            <a:pPr lvl="2"/>
            <a:r>
              <a:rPr lang="fr-FR" b="1" dirty="0" smtClean="0"/>
              <a:t>Calvados: 15 </a:t>
            </a:r>
            <a:r>
              <a:rPr lang="fr-FR" b="1" dirty="0" err="1" smtClean="0"/>
              <a:t>Fälle</a:t>
            </a:r>
            <a:r>
              <a:rPr lang="fr-FR" b="1" dirty="0" smtClean="0"/>
              <a:t> (2,2/100.000)</a:t>
            </a:r>
          </a:p>
          <a:p>
            <a:r>
              <a:rPr lang="de-DE" sz="1800" dirty="0" smtClean="0"/>
              <a:t>Viele Fälle im Osten Frankreichs sind mit dem Geschehen in Haut-Rhin verbunden </a:t>
            </a:r>
          </a:p>
          <a:p>
            <a:r>
              <a:rPr lang="de-DE" sz="1800" dirty="0" smtClean="0"/>
              <a:t>&gt;</a:t>
            </a:r>
            <a:r>
              <a:rPr lang="de-DE" sz="1800" dirty="0"/>
              <a:t>1.200 Tests pro Tag</a:t>
            </a:r>
          </a:p>
          <a:p>
            <a:endParaRPr lang="de-DE" sz="18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8208912" cy="12311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latin typeface="ScalaSansPro-Bold" pitchFamily="50" charset="0"/>
              </a:rPr>
              <a:t>2.876 Fälle, 61 Todesfälle (Fall-Verstorbenen-Anteil: 2,1%, 105 Fälle in ICU) </a:t>
            </a:r>
            <a:r>
              <a:rPr lang="de-DE" sz="1200" dirty="0" smtClean="0">
                <a:latin typeface="ScalaSansPro-Bold" pitchFamily="50" charset="0"/>
              </a:rPr>
              <a:t>(Datenstand: 12.03.2020, 15:00)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200" dirty="0" smtClean="0">
                <a:latin typeface="ScalaSansPro-Bold" pitchFamily="50" charset="0"/>
              </a:rPr>
              <a:t>Grand </a:t>
            </a:r>
            <a:r>
              <a:rPr lang="de-DE" sz="1200" dirty="0" err="1" smtClean="0">
                <a:latin typeface="ScalaSansPro-Bold" pitchFamily="50" charset="0"/>
              </a:rPr>
              <a:t>Est</a:t>
            </a:r>
            <a:r>
              <a:rPr lang="de-DE" sz="1200" dirty="0" smtClean="0">
                <a:latin typeface="ScalaSansPro-Bold" pitchFamily="50" charset="0"/>
              </a:rPr>
              <a:t>: 12,6/100.000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200" dirty="0" smtClean="0">
                <a:latin typeface="ScalaSansPro-Bold" pitchFamily="50" charset="0"/>
              </a:rPr>
              <a:t>Bourgogne-</a:t>
            </a:r>
            <a:r>
              <a:rPr lang="de-DE" sz="1200" dirty="0" err="1" smtClean="0">
                <a:latin typeface="ScalaSansPro-Bold" pitchFamily="50" charset="0"/>
              </a:rPr>
              <a:t>Franche</a:t>
            </a:r>
            <a:r>
              <a:rPr lang="de-DE" sz="1200" dirty="0" smtClean="0">
                <a:latin typeface="ScalaSansPro-Bold" pitchFamily="50" charset="0"/>
              </a:rPr>
              <a:t>-</a:t>
            </a:r>
            <a:r>
              <a:rPr lang="de-DE" sz="1200" dirty="0" err="1" smtClean="0">
                <a:latin typeface="ScalaSansPro-Bold" pitchFamily="50" charset="0"/>
              </a:rPr>
              <a:t>Comté</a:t>
            </a:r>
            <a:r>
              <a:rPr lang="de-DE" sz="1200" dirty="0">
                <a:latin typeface="ScalaSansPro-Bold" pitchFamily="50" charset="0"/>
              </a:rPr>
              <a:t>: </a:t>
            </a:r>
            <a:r>
              <a:rPr lang="de-DE" sz="1200" dirty="0" smtClean="0">
                <a:latin typeface="ScalaSansPro-Bold" pitchFamily="50" charset="0"/>
              </a:rPr>
              <a:t>7,9/100.000</a:t>
            </a:r>
            <a:endParaRPr lang="de-DE" sz="1200" dirty="0">
              <a:latin typeface="ScalaSansPro-Bold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200" dirty="0" err="1" smtClean="0">
                <a:latin typeface="ScalaSansPro-Bold" pitchFamily="50" charset="0"/>
              </a:rPr>
              <a:t>Hauts</a:t>
            </a:r>
            <a:r>
              <a:rPr lang="de-DE" sz="1200" dirty="0" smtClean="0">
                <a:latin typeface="ScalaSansPro-Bold" pitchFamily="50" charset="0"/>
              </a:rPr>
              <a:t>-de-France</a:t>
            </a:r>
            <a:r>
              <a:rPr lang="de-DE" sz="1200" dirty="0">
                <a:latin typeface="ScalaSansPro-Bold" pitchFamily="50" charset="0"/>
              </a:rPr>
              <a:t>: </a:t>
            </a:r>
            <a:r>
              <a:rPr lang="de-DE" sz="1200" dirty="0" smtClean="0">
                <a:latin typeface="ScalaSansPro-Bold" pitchFamily="50" charset="0"/>
              </a:rPr>
              <a:t>5.8/100.000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200" dirty="0">
                <a:latin typeface="ScalaSansPro-Bold" pitchFamily="50" charset="0"/>
              </a:rPr>
              <a:t>Ile-de-France: </a:t>
            </a:r>
            <a:r>
              <a:rPr lang="de-DE" sz="1200" dirty="0" smtClean="0">
                <a:latin typeface="ScalaSansPro-Bold" pitchFamily="50" charset="0"/>
              </a:rPr>
              <a:t>4,7/100.000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200" dirty="0" smtClean="0">
                <a:latin typeface="ScalaSansPro-Bold" pitchFamily="50" charset="0"/>
              </a:rPr>
              <a:t>Auvergne-Rhône-Alpes: 4,1/100.000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6228184" y="3140968"/>
            <a:ext cx="2812354" cy="2592978"/>
            <a:chOff x="6156176" y="2564904"/>
            <a:chExt cx="2812354" cy="2592978"/>
          </a:xfrm>
        </p:grpSpPr>
        <p:sp>
          <p:nvSpPr>
            <p:cNvPr id="9" name="Textfeld 8"/>
            <p:cNvSpPr txBox="1"/>
            <p:nvPr/>
          </p:nvSpPr>
          <p:spPr>
            <a:xfrm>
              <a:off x="6898316" y="4896272"/>
              <a:ext cx="2070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100" dirty="0" smtClean="0"/>
                <a:t>Quelle: Wiki, 12.03.2020, 15:00</a:t>
              </a:r>
              <a:endParaRPr lang="de-DE" sz="1100" dirty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564904"/>
              <a:ext cx="2812354" cy="233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40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8267429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400" dirty="0" smtClean="0"/>
              <a:t>2. Stadium der Epidemie seit dem 28.02.2020 </a:t>
            </a:r>
            <a:r>
              <a:rPr lang="de-DE" sz="1400" dirty="0"/>
              <a:t>(Eindämmung der Ausbreitung des Virus auf dem </a:t>
            </a:r>
            <a:r>
              <a:rPr lang="de-DE" sz="1400" dirty="0" smtClean="0"/>
              <a:t>Territorium):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dirty="0" smtClean="0"/>
              <a:t>Keine Quarantäne für Reiserückkehrer aus Risikogebiete. </a:t>
            </a:r>
            <a:r>
              <a:rPr lang="de-DE" sz="1400" dirty="0"/>
              <a:t>Personen sollen sich selbst beobachten und ihre Bewegungen </a:t>
            </a:r>
            <a:r>
              <a:rPr lang="de-DE" sz="1400" dirty="0" smtClean="0"/>
              <a:t>einschränken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dirty="0" smtClean="0"/>
              <a:t>Aktive Fall- und Kontaktpersonenfindung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dirty="0" smtClean="0"/>
              <a:t>Zusatzmaßnahmen für besonders betroffene Gebiete </a:t>
            </a:r>
          </a:p>
          <a:p>
            <a:pPr lvl="2"/>
            <a:r>
              <a:rPr lang="de-DE" sz="1400" dirty="0" smtClean="0"/>
              <a:t>Einwohner sollen möglichst zu Hause bleiben</a:t>
            </a:r>
          </a:p>
          <a:p>
            <a:pPr lvl="2"/>
            <a:r>
              <a:rPr lang="de-DE" sz="1400" dirty="0"/>
              <a:t>Verbot von Versammlungen in geschlossenen Räumen &gt;50 </a:t>
            </a:r>
            <a:r>
              <a:rPr lang="de-DE" sz="1400" dirty="0" smtClean="0"/>
              <a:t>Teilnehmer</a:t>
            </a:r>
          </a:p>
          <a:p>
            <a:pPr marL="914400" lvl="2" indent="0">
              <a:buNone/>
            </a:pPr>
            <a:endParaRPr lang="de-DE" sz="1000" dirty="0" smtClean="0"/>
          </a:p>
          <a:p>
            <a:r>
              <a:rPr lang="de-DE" sz="1400" dirty="0" smtClean="0"/>
              <a:t>Einsatz von Public Health Reservisten („la </a:t>
            </a:r>
            <a:r>
              <a:rPr lang="de-DE" sz="1400" dirty="0" err="1" smtClean="0"/>
              <a:t>réserve</a:t>
            </a:r>
            <a:r>
              <a:rPr lang="de-DE" sz="1400" dirty="0" smtClean="0"/>
              <a:t> </a:t>
            </a:r>
            <a:r>
              <a:rPr lang="de-DE" sz="1400" dirty="0" err="1" smtClean="0"/>
              <a:t>sanitaire</a:t>
            </a:r>
            <a:r>
              <a:rPr lang="de-DE" sz="1400" dirty="0" smtClean="0"/>
              <a:t>“, haupts. Studenten und Rentner)</a:t>
            </a:r>
          </a:p>
          <a:p>
            <a:r>
              <a:rPr lang="de-DE" sz="1400" dirty="0" smtClean="0"/>
              <a:t>Seit dem 09.03.2020 Verbot von Veranstaltungen mit &gt;1.000 Teilnehmern</a:t>
            </a:r>
          </a:p>
          <a:p>
            <a:r>
              <a:rPr lang="de-DE" sz="1400" dirty="0" smtClean="0"/>
              <a:t>1 Referenzkrankenhaus pro Region für COVID-19</a:t>
            </a:r>
          </a:p>
          <a:p>
            <a:r>
              <a:rPr lang="de-DE" sz="1400" dirty="0" smtClean="0"/>
              <a:t>Preis der Desinfektionsmittel ist staatlich geregelt</a:t>
            </a:r>
          </a:p>
          <a:p>
            <a:r>
              <a:rPr lang="de-DE" sz="1400" dirty="0" smtClean="0"/>
              <a:t>Regierung beschlagnahmt FFP2 Masken für Krankenhäuser (bis zum 31.05.2020)</a:t>
            </a:r>
          </a:p>
          <a:p>
            <a:r>
              <a:rPr lang="de-DE" sz="1400" dirty="0" smtClean="0"/>
              <a:t>Starke Restriktionen für Besucher von Gesundheitseinrichtungen (</a:t>
            </a:r>
            <a:r>
              <a:rPr lang="de-DE" sz="1400" b="1" dirty="0" smtClean="0"/>
              <a:t>seit dem 11.03. Verbot der Besuche in Altersheime und Langzeitpflegestationen</a:t>
            </a:r>
            <a:r>
              <a:rPr lang="de-DE" sz="1400" dirty="0" smtClean="0"/>
              <a:t>)</a:t>
            </a:r>
          </a:p>
          <a:p>
            <a:r>
              <a:rPr lang="de-DE" sz="1400" dirty="0" smtClean="0"/>
              <a:t>Aktivierung von Krisenplänen in Krankenhäuser (Plan </a:t>
            </a:r>
            <a:r>
              <a:rPr lang="de-DE" sz="1400" dirty="0" err="1" smtClean="0"/>
              <a:t>blanc</a:t>
            </a:r>
            <a:r>
              <a:rPr lang="de-DE" sz="1400" dirty="0" smtClean="0"/>
              <a:t>) und Altersheime (Plan bleu)</a:t>
            </a:r>
            <a:endParaRPr lang="de-DE" sz="1400" dirty="0"/>
          </a:p>
          <a:p>
            <a:r>
              <a:rPr lang="de-DE" sz="1400" dirty="0" smtClean="0"/>
              <a:t>Haut-Rhein</a:t>
            </a:r>
            <a:r>
              <a:rPr lang="de-DE" sz="1400" dirty="0"/>
              <a:t>: Sportveranstaltungen finden ohne Zuschauer statt, Schließung der öfftl. </a:t>
            </a:r>
            <a:r>
              <a:rPr lang="de-DE" sz="1400" dirty="0" smtClean="0"/>
              <a:t>Schwimmbäder</a:t>
            </a:r>
          </a:p>
          <a:p>
            <a:r>
              <a:rPr lang="de-DE" sz="1400" dirty="0" smtClean="0"/>
              <a:t>Möglichkeit der Telemedizin</a:t>
            </a:r>
          </a:p>
          <a:p>
            <a:r>
              <a:rPr lang="de-DE" sz="1400" b="1" dirty="0" smtClean="0"/>
              <a:t>Ab dem 16.03.2020 bleiben Bildungseinrichtungen (von Krippe bis Uni) auf unbestimmte Zeit geschlossen</a:t>
            </a:r>
            <a:endParaRPr lang="de-DE" sz="1400" b="1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9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13.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8150366"/>
              </p:ext>
            </p:extLst>
          </p:nvPr>
        </p:nvGraphicFramePr>
        <p:xfrm>
          <a:off x="191576" y="1052736"/>
          <a:ext cx="8664900" cy="155259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7209"/>
                <a:gridCol w="792975"/>
                <a:gridCol w="1066641"/>
                <a:gridCol w="1143173"/>
                <a:gridCol w="1143173"/>
                <a:gridCol w="1028695"/>
                <a:gridCol w="1142367"/>
                <a:gridCol w="920667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</a:t>
                      </a:r>
                      <a:r>
                        <a:rPr lang="de-DE" sz="1400" dirty="0" smtClean="0">
                          <a:effectLst/>
                        </a:rPr>
                        <a:t>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r>
                        <a:rPr lang="de-DE" sz="1400" dirty="0" smtClean="0">
                          <a:effectLst/>
                        </a:rPr>
                        <a:t>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Fall-Ver.-Anteil</a:t>
                      </a:r>
                      <a:endParaRPr lang="de-DE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(&gt;114 </a:t>
                      </a:r>
                      <a:r>
                        <a:rPr lang="de-DE" sz="1400" dirty="0" smtClean="0">
                          <a:effectLst/>
                        </a:rPr>
                        <a:t>Länder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inkl. Taiwan)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+6.902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47.087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&gt;1.300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mind. 4.798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+337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1.542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3,3 %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WHO</a:t>
                      </a:r>
                      <a:r>
                        <a:rPr lang="de-DE" sz="1400" baseline="0" dirty="0" smtClean="0">
                          <a:effectLst/>
                        </a:rPr>
                        <a:t> EURO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+4.868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24.353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&gt;1.200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mind. 1.198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+237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3,9 %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55575" y="2780928"/>
            <a:ext cx="8736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*Todesfälle </a:t>
            </a:r>
            <a:r>
              <a:rPr lang="de-DE" sz="1200" dirty="0">
                <a:solidFill>
                  <a:prstClr val="black"/>
                </a:solidFill>
              </a:rPr>
              <a:t>kumulativ: </a:t>
            </a:r>
            <a:r>
              <a:rPr lang="de-DE" sz="1200" dirty="0" smtClean="0">
                <a:solidFill>
                  <a:prstClr val="black"/>
                </a:solidFill>
              </a:rPr>
              <a:t>Italien (827), </a:t>
            </a:r>
            <a:r>
              <a:rPr lang="de-DE" sz="1200" dirty="0">
                <a:solidFill>
                  <a:prstClr val="black"/>
                </a:solidFill>
              </a:rPr>
              <a:t>Iran </a:t>
            </a:r>
            <a:r>
              <a:rPr lang="de-DE" sz="1200" dirty="0" smtClean="0">
                <a:solidFill>
                  <a:prstClr val="black"/>
                </a:solidFill>
              </a:rPr>
              <a:t>(429), Südkorea (66), Spanien (55), Frankreich (48), </a:t>
            </a:r>
            <a:r>
              <a:rPr lang="de-DE" sz="1200" dirty="0">
                <a:solidFill>
                  <a:prstClr val="black"/>
                </a:solidFill>
              </a:rPr>
              <a:t>USA (</a:t>
            </a:r>
            <a:r>
              <a:rPr lang="de-DE" sz="1200" dirty="0" smtClean="0">
                <a:solidFill>
                  <a:prstClr val="black"/>
                </a:solidFill>
              </a:rPr>
              <a:t>36), Diamond </a:t>
            </a:r>
            <a:r>
              <a:rPr lang="de-DE" sz="1200" dirty="0" err="1">
                <a:solidFill>
                  <a:prstClr val="black"/>
                </a:solidFill>
              </a:rPr>
              <a:t>Princess</a:t>
            </a:r>
            <a:r>
              <a:rPr lang="de-DE" sz="1200" dirty="0">
                <a:solidFill>
                  <a:prstClr val="black"/>
                </a:solidFill>
              </a:rPr>
              <a:t> </a:t>
            </a:r>
            <a:r>
              <a:rPr lang="de-DE" sz="1200" dirty="0" smtClean="0">
                <a:solidFill>
                  <a:prstClr val="black"/>
                </a:solidFill>
              </a:rPr>
              <a:t>(7</a:t>
            </a:r>
            <a:r>
              <a:rPr lang="de-DE" sz="1200" dirty="0">
                <a:solidFill>
                  <a:prstClr val="black"/>
                </a:solidFill>
              </a:rPr>
              <a:t>), Japan </a:t>
            </a:r>
            <a:r>
              <a:rPr lang="de-DE" sz="1200" dirty="0" smtClean="0">
                <a:solidFill>
                  <a:prstClr val="black"/>
                </a:solidFill>
              </a:rPr>
              <a:t>(16), </a:t>
            </a:r>
            <a:r>
              <a:rPr lang="de-DE" sz="1200" dirty="0">
                <a:solidFill>
                  <a:prstClr val="black"/>
                </a:solidFill>
              </a:rPr>
              <a:t>Vereinigtes Königreich </a:t>
            </a:r>
            <a:r>
              <a:rPr lang="de-DE" sz="1200" dirty="0" smtClean="0">
                <a:solidFill>
                  <a:prstClr val="black"/>
                </a:solidFill>
              </a:rPr>
              <a:t>(8), </a:t>
            </a:r>
            <a:r>
              <a:rPr lang="de-DE" sz="1200" dirty="0">
                <a:solidFill>
                  <a:prstClr val="black"/>
                </a:solidFill>
              </a:rPr>
              <a:t>Irak </a:t>
            </a:r>
            <a:r>
              <a:rPr lang="de-DE" sz="1200" dirty="0" smtClean="0">
                <a:solidFill>
                  <a:prstClr val="black"/>
                </a:solidFill>
              </a:rPr>
              <a:t>(8), </a:t>
            </a:r>
            <a:r>
              <a:rPr lang="de-DE" sz="1200" dirty="0">
                <a:solidFill>
                  <a:prstClr val="black"/>
                </a:solidFill>
              </a:rPr>
              <a:t>Niederlande </a:t>
            </a:r>
            <a:r>
              <a:rPr lang="de-DE" sz="1200" dirty="0" smtClean="0">
                <a:solidFill>
                  <a:prstClr val="black"/>
                </a:solidFill>
              </a:rPr>
              <a:t>(5), </a:t>
            </a:r>
            <a:r>
              <a:rPr lang="de-DE" sz="1200" dirty="0">
                <a:solidFill>
                  <a:prstClr val="black"/>
                </a:solidFill>
              </a:rPr>
              <a:t>Australien </a:t>
            </a:r>
            <a:r>
              <a:rPr lang="de-DE" sz="1200" dirty="0" smtClean="0">
                <a:solidFill>
                  <a:prstClr val="black"/>
                </a:solidFill>
              </a:rPr>
              <a:t>(3), Schweiz (4), Deutschland (5), Belgien (3), Libanon (3), San </a:t>
            </a:r>
            <a:r>
              <a:rPr lang="de-DE" sz="1200" dirty="0">
                <a:solidFill>
                  <a:prstClr val="black"/>
                </a:solidFill>
              </a:rPr>
              <a:t>Marino (2), </a:t>
            </a:r>
            <a:r>
              <a:rPr lang="de-DE" sz="1200" dirty="0" smtClean="0">
                <a:solidFill>
                  <a:prstClr val="black"/>
                </a:solidFill>
              </a:rPr>
              <a:t>Ägypten (1), Albanien </a:t>
            </a:r>
            <a:r>
              <a:rPr lang="de-DE" sz="1200" dirty="0">
                <a:solidFill>
                  <a:prstClr val="black"/>
                </a:solidFill>
              </a:rPr>
              <a:t>(1), Algerien (1), </a:t>
            </a:r>
            <a:r>
              <a:rPr lang="de-DE" sz="1200" dirty="0" smtClean="0">
                <a:solidFill>
                  <a:prstClr val="black"/>
                </a:solidFill>
              </a:rPr>
              <a:t>Argentinien (1), Bulgarien </a:t>
            </a:r>
            <a:r>
              <a:rPr lang="de-DE" sz="1200" dirty="0">
                <a:solidFill>
                  <a:prstClr val="black"/>
                </a:solidFill>
              </a:rPr>
              <a:t>(1</a:t>
            </a:r>
            <a:r>
              <a:rPr lang="de-DE" sz="1200" dirty="0" smtClean="0">
                <a:solidFill>
                  <a:prstClr val="black"/>
                </a:solidFill>
              </a:rPr>
              <a:t>), </a:t>
            </a:r>
            <a:r>
              <a:rPr lang="de-DE" sz="1200" dirty="0">
                <a:solidFill>
                  <a:prstClr val="black"/>
                </a:solidFill>
              </a:rPr>
              <a:t>Griechenland (1), Irland (1), Indonesien (1), </a:t>
            </a:r>
            <a:r>
              <a:rPr lang="de-DE" sz="1200" dirty="0" smtClean="0">
                <a:solidFill>
                  <a:prstClr val="black"/>
                </a:solidFill>
              </a:rPr>
              <a:t>Kanada (1), Marokko (1</a:t>
            </a:r>
            <a:r>
              <a:rPr lang="de-DE" sz="1200" dirty="0">
                <a:solidFill>
                  <a:prstClr val="black"/>
                </a:solidFill>
              </a:rPr>
              <a:t>), Österreich (1), </a:t>
            </a:r>
            <a:r>
              <a:rPr lang="de-DE" sz="1200" dirty="0" smtClean="0">
                <a:solidFill>
                  <a:prstClr val="black"/>
                </a:solidFill>
              </a:rPr>
              <a:t>Panama (1), Philippines (2), Schweden (1), Taiwan (1), Thailand (1).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40152" y="6470164"/>
            <a:ext cx="3111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1" dirty="0">
                <a:solidFill>
                  <a:prstClr val="black"/>
                </a:solidFill>
              </a:rPr>
              <a:t>ECDC ; Stand </a:t>
            </a:r>
            <a:r>
              <a:rPr lang="de-DE" sz="1100" b="1" i="1" dirty="0" smtClean="0">
                <a:solidFill>
                  <a:prstClr val="black"/>
                </a:solidFill>
              </a:rPr>
              <a:t>12.03.2020</a:t>
            </a:r>
            <a:endParaRPr lang="de-DE" sz="1100" b="1" i="1" dirty="0">
              <a:solidFill>
                <a:prstClr val="black"/>
              </a:solidFill>
            </a:endParaRPr>
          </a:p>
        </p:txBody>
      </p:sp>
      <p:pic>
        <p:nvPicPr>
          <p:cNvPr id="12" name="Grafik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611925"/>
            <a:ext cx="8896474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70545"/>
            <a:ext cx="84486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2535" y="6309320"/>
            <a:ext cx="1977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Stand 12.03; Quelle:  KCDC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40064" y="6372036"/>
            <a:ext cx="273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Stand: 12.03., Quelle, KCDC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1" y="777999"/>
            <a:ext cx="8431538" cy="559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252000" y="1123200"/>
            <a:ext cx="8504262" cy="12976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10.075 (+1.075), Todesfälle 429 (+63</a:t>
            </a:r>
            <a:r>
              <a:rPr lang="de-DE" sz="2000" b="1" dirty="0"/>
              <a:t>); </a:t>
            </a:r>
            <a:r>
              <a:rPr lang="de-DE" sz="2000" b="1" dirty="0" smtClean="0"/>
              <a:t>Fall-Verstorbenen-Anteil: 4,3%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(BNO News: Stand 13.03, 0700)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Mehrheit der Fälle in Teheran (n=2.673</a:t>
            </a:r>
            <a:r>
              <a:rPr lang="de-DE" sz="2000" dirty="0"/>
              <a:t>), </a:t>
            </a:r>
            <a:r>
              <a:rPr lang="de-DE" sz="2000" dirty="0" err="1"/>
              <a:t>Mazandaran</a:t>
            </a:r>
            <a:r>
              <a:rPr lang="de-DE" sz="2000" dirty="0"/>
              <a:t> (</a:t>
            </a:r>
            <a:r>
              <a:rPr lang="de-DE" sz="2000" dirty="0" smtClean="0"/>
              <a:t>n=997), </a:t>
            </a:r>
            <a:r>
              <a:rPr lang="de-DE" sz="2000" dirty="0" err="1" smtClean="0"/>
              <a:t>Ghom</a:t>
            </a:r>
            <a:r>
              <a:rPr lang="de-DE" sz="2000" dirty="0" smtClean="0"/>
              <a:t> (n=846), </a:t>
            </a:r>
            <a:r>
              <a:rPr lang="de-DE" sz="2000" dirty="0"/>
              <a:t>I</a:t>
            </a:r>
            <a:r>
              <a:rPr lang="de-DE" sz="2000" dirty="0" smtClean="0"/>
              <a:t>sfahan (n=792), </a:t>
            </a:r>
            <a:r>
              <a:rPr lang="de-DE" sz="2000" dirty="0" err="1" smtClean="0"/>
              <a:t>Gilan</a:t>
            </a:r>
            <a:r>
              <a:rPr lang="de-DE" sz="2000" dirty="0" smtClean="0"/>
              <a:t> (n=613), </a:t>
            </a:r>
            <a:r>
              <a:rPr lang="de-DE" sz="2000" dirty="0" err="1" smtClean="0"/>
              <a:t>Markazi</a:t>
            </a:r>
            <a:r>
              <a:rPr lang="de-DE" sz="2000" dirty="0" smtClean="0"/>
              <a:t> (n=535)</a:t>
            </a:r>
          </a:p>
          <a:p>
            <a:pPr marL="0" indent="0">
              <a:buClrTx/>
              <a:buNone/>
            </a:pP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Iran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6" y="5157192"/>
            <a:ext cx="1714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55575" y="6248345"/>
            <a:ext cx="5056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>
                <a:hlinkClick r:id="rId4"/>
              </a:rPr>
              <a:t>https://</a:t>
            </a:r>
            <a:r>
              <a:rPr lang="de-DE" sz="1200" dirty="0" smtClean="0">
                <a:hlinkClick r:id="rId4"/>
              </a:rPr>
              <a:t>en.wikipedia.org/wiki/2020_coronavirus_outbreak_in_Iran</a:t>
            </a:r>
            <a:endParaRPr lang="de-DE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33595"/>
            <a:ext cx="4352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74588"/>
            <a:ext cx="2877178" cy="25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0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1" y="1268759"/>
            <a:ext cx="8208911" cy="129614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690 (+52), Todesfälle 19 (+3), </a:t>
            </a:r>
            <a:r>
              <a:rPr lang="de-DE" sz="2000" b="1" dirty="0"/>
              <a:t>Fall-Verstorbenen-Anteil</a:t>
            </a:r>
            <a:r>
              <a:rPr lang="de-DE" sz="2000" b="1" dirty="0" smtClean="0"/>
              <a:t> 2,8% </a:t>
            </a:r>
            <a:r>
              <a:rPr lang="de-DE" sz="1400" dirty="0" smtClean="0"/>
              <a:t>(BNO News: Stand 13.03., 0700)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Mehrheit der Fälle auf </a:t>
            </a:r>
            <a:r>
              <a:rPr lang="de-DE" sz="2000" b="1" dirty="0" err="1" smtClean="0"/>
              <a:t>Hokkaido</a:t>
            </a:r>
            <a:r>
              <a:rPr lang="de-DE" sz="2000" dirty="0" smtClean="0"/>
              <a:t> (n=128), gefolgt von </a:t>
            </a:r>
            <a:r>
              <a:rPr lang="de-DE" sz="2000" b="1" dirty="0" err="1"/>
              <a:t>Aichi</a:t>
            </a:r>
            <a:r>
              <a:rPr lang="de-DE" sz="2000" dirty="0"/>
              <a:t> (</a:t>
            </a:r>
            <a:r>
              <a:rPr lang="de-DE" sz="2000" dirty="0" smtClean="0"/>
              <a:t>n=102), Osaka (n=89), </a:t>
            </a:r>
            <a:r>
              <a:rPr lang="de-DE" sz="2000" b="1" dirty="0" smtClean="0"/>
              <a:t>Tokyo</a:t>
            </a:r>
            <a:r>
              <a:rPr lang="de-DE" sz="2000" dirty="0" smtClean="0"/>
              <a:t> (n=75), und </a:t>
            </a:r>
            <a:r>
              <a:rPr lang="de-DE" sz="2000" b="1" dirty="0" err="1" smtClean="0"/>
              <a:t>Kanagawa</a:t>
            </a:r>
            <a:r>
              <a:rPr lang="de-DE" sz="2000" dirty="0" smtClean="0"/>
              <a:t> (n=48) </a:t>
            </a:r>
            <a:r>
              <a:rPr lang="de-DE" sz="1400" dirty="0" smtClean="0"/>
              <a:t>(Stand 12.03)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de-DE" sz="2000" dirty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>
              <a:spcBef>
                <a:spcPts val="0"/>
              </a:spcBef>
              <a:spcAft>
                <a:spcPts val="200"/>
              </a:spcAft>
              <a:buClrTx/>
              <a:buNone/>
            </a:pPr>
            <a:endParaRPr lang="de-DE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0" y="5949280"/>
            <a:ext cx="57957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</a:t>
            </a:r>
          </a:p>
          <a:p>
            <a:r>
              <a:rPr lang="de-DE" sz="1000" dirty="0">
                <a:solidFill>
                  <a:prstClr val="black"/>
                </a:solidFill>
              </a:rPr>
              <a:t>LSHTM: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https://vac-lshtm.shinyapps.io/ncov_tracker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Nippon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www.nippon.com/en/japan-data/h00657/coronavirus-cases-in-japan-by-prefecture.html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Japan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7688957" y="5579948"/>
            <a:ext cx="141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 12.03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7" y="3113936"/>
            <a:ext cx="8909967" cy="283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5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Japan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79512" y="5908791"/>
            <a:ext cx="5726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</a:t>
            </a:r>
            <a:r>
              <a:rPr lang="de-DE" sz="1200" dirty="0"/>
              <a:t>: </a:t>
            </a:r>
            <a:r>
              <a:rPr lang="de-DE" sz="1200" dirty="0" err="1"/>
              <a:t>MoH</a:t>
            </a:r>
            <a:r>
              <a:rPr lang="de-DE" sz="1200" dirty="0"/>
              <a:t> </a:t>
            </a:r>
            <a:r>
              <a:rPr lang="de-DE" sz="1200" dirty="0">
                <a:hlinkClick r:id="rId3"/>
              </a:rPr>
              <a:t>https://</a:t>
            </a:r>
            <a:r>
              <a:rPr lang="de-DE" sz="1200" dirty="0" smtClean="0">
                <a:hlinkClick r:id="rId3"/>
              </a:rPr>
              <a:t>www.mhlw.go.jp/stf/seisakunitsuite/bunya/newpage_00032.html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7149877" y="59455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 12.03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338517" cy="490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7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2000" y="1123200"/>
            <a:ext cx="81982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prstClr val="black"/>
                </a:solidFill>
              </a:rPr>
              <a:t>7.979 (+110); 67 </a:t>
            </a:r>
            <a:r>
              <a:rPr lang="de-DE" sz="2000" b="1" dirty="0">
                <a:solidFill>
                  <a:prstClr val="black"/>
                </a:solidFill>
              </a:rPr>
              <a:t>Todesfälle </a:t>
            </a:r>
            <a:r>
              <a:rPr lang="de-DE" sz="2000" b="1" dirty="0" smtClean="0">
                <a:solidFill>
                  <a:prstClr val="black"/>
                </a:solidFill>
              </a:rPr>
              <a:t>(+1); </a:t>
            </a:r>
            <a:r>
              <a:rPr lang="de-DE" sz="2000" b="1" dirty="0">
                <a:solidFill>
                  <a:prstClr val="black"/>
                </a:solidFill>
              </a:rPr>
              <a:t>Fall-Verstorbenen-Anteil</a:t>
            </a:r>
            <a:r>
              <a:rPr lang="de-DE" sz="2000" b="1" dirty="0" smtClean="0">
                <a:solidFill>
                  <a:prstClr val="black"/>
                </a:solidFill>
              </a:rPr>
              <a:t> 0,8%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>
                <a:solidFill>
                  <a:prstClr val="black"/>
                </a:solidFill>
              </a:rPr>
              <a:t>(BNO News: Stand </a:t>
            </a:r>
            <a:r>
              <a:rPr lang="de-DE" sz="1400" dirty="0" smtClean="0">
                <a:solidFill>
                  <a:prstClr val="black"/>
                </a:solidFill>
              </a:rPr>
              <a:t>12.03., 0700)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18347" y="6185335"/>
            <a:ext cx="1977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Stand 12.03</a:t>
            </a:r>
          </a:p>
          <a:p>
            <a:r>
              <a:rPr lang="de-DE" sz="1100" dirty="0" smtClean="0">
                <a:solidFill>
                  <a:prstClr val="black"/>
                </a:solidFill>
              </a:rPr>
              <a:t>Stand 12.03; Quelle:  KCDC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Südkorea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7" y="2078084"/>
            <a:ext cx="8198246" cy="43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5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40064" y="6372036"/>
            <a:ext cx="273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Stand: 12.03; GOARN TK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303" y="1196753"/>
            <a:ext cx="811986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438581" y="1844824"/>
            <a:ext cx="8093859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USA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251520" y="1052736"/>
            <a:ext cx="813690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CDC: Insgesamt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1.215 Fälle; 36 Todesfälle, Fall-Verstorbenen-Anteil: 3,0%</a:t>
            </a:r>
          </a:p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New York Times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1.660 Fälle; 41 Todesfälle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,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Fall-Verstorbenen-Anteil: 2,5%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0698" y="1700808"/>
            <a:ext cx="4320480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ts val="432"/>
              </a:spcBef>
              <a:buClr>
                <a:srgbClr val="006EC7"/>
              </a:buClr>
              <a:buFont typeface="Wingdings" panose="05000000000000000000" pitchFamily="2" charset="2"/>
              <a:buChar char="Ø"/>
            </a:pPr>
            <a:r>
              <a:rPr lang="de-DE" sz="1400" dirty="0"/>
              <a:t>Washington: </a:t>
            </a:r>
            <a:r>
              <a:rPr lang="de-DE" sz="1400" dirty="0" smtClean="0"/>
              <a:t>457 </a:t>
            </a:r>
            <a:r>
              <a:rPr lang="de-DE" sz="1400" dirty="0"/>
              <a:t>Fälle, 31 Todesfälle (7,4%) </a:t>
            </a:r>
          </a:p>
          <a:p>
            <a:pPr marL="742950" lvl="1" indent="-285750" defTabSz="457200">
              <a:spcBef>
                <a:spcPts val="432"/>
              </a:spcBef>
              <a:buClr>
                <a:srgbClr val="006EC7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2 Cluster um Seniorenresidenzen (22 Todesfälle in Verbindung mit dem </a:t>
            </a:r>
            <a:r>
              <a:rPr lang="de-DE" sz="1400" dirty="0" err="1" smtClean="0"/>
              <a:t>LifeCareCenter</a:t>
            </a:r>
            <a:r>
              <a:rPr lang="de-DE" sz="1400" dirty="0" smtClean="0"/>
              <a:t> im King County)</a:t>
            </a:r>
            <a:endParaRPr lang="de-DE" sz="1400" dirty="0"/>
          </a:p>
          <a:p>
            <a:pPr marL="285750" indent="-285750" defTabSz="457200">
              <a:spcBef>
                <a:spcPts val="432"/>
              </a:spcBef>
              <a:buClr>
                <a:srgbClr val="006EC7"/>
              </a:buClr>
              <a:buFont typeface="Wingdings" panose="05000000000000000000" pitchFamily="2" charset="2"/>
              <a:buChar char="Ø"/>
            </a:pPr>
            <a:endParaRPr lang="de-DE" sz="1400" dirty="0"/>
          </a:p>
          <a:p>
            <a:pPr marL="285750" indent="-285750" defTabSz="457200">
              <a:spcBef>
                <a:spcPts val="432"/>
              </a:spcBef>
              <a:buClr>
                <a:srgbClr val="006EC7"/>
              </a:buClr>
              <a:buFont typeface="Wingdings" panose="05000000000000000000" pitchFamily="2" charset="2"/>
              <a:buChar char="Ø"/>
            </a:pPr>
            <a:r>
              <a:rPr lang="de-DE" sz="1400" dirty="0"/>
              <a:t>New York</a:t>
            </a:r>
            <a:r>
              <a:rPr lang="de-DE" sz="1400" smtClean="0"/>
              <a:t>: 325 Fälle (95 in NYC)</a:t>
            </a:r>
            <a:endParaRPr lang="de-DE" sz="1400" dirty="0"/>
          </a:p>
          <a:p>
            <a:pPr marL="742950" lvl="4" indent="-285750" defTabSz="457200">
              <a:spcBef>
                <a:spcPts val="432"/>
              </a:spcBef>
              <a:buClr>
                <a:srgbClr val="006EC7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113 Fälle, Cluster in New </a:t>
            </a:r>
            <a:r>
              <a:rPr lang="de-DE" sz="1400" dirty="0" smtClean="0"/>
              <a:t>Rochelle</a:t>
            </a:r>
          </a:p>
          <a:p>
            <a:pPr marL="457200" lvl="4" defTabSz="457200">
              <a:spcBef>
                <a:spcPts val="432"/>
              </a:spcBef>
              <a:buClr>
                <a:srgbClr val="006EC7"/>
              </a:buClr>
            </a:pPr>
            <a:endParaRPr lang="de-DE" sz="1400" dirty="0"/>
          </a:p>
          <a:p>
            <a:pPr marL="285750" indent="-285750" defTabSz="457200">
              <a:spcBef>
                <a:spcPts val="432"/>
              </a:spcBef>
              <a:buClr>
                <a:srgbClr val="006EC7"/>
              </a:buClr>
              <a:buFont typeface="Wingdings" panose="05000000000000000000" pitchFamily="2" charset="2"/>
              <a:buChar char="Ø"/>
            </a:pPr>
            <a:r>
              <a:rPr lang="de-DE" sz="1400" dirty="0" smtClean="0"/>
              <a:t>Kalifornien: 252 Fälle, 4 Todesfälle (1,6%)</a:t>
            </a:r>
            <a:endParaRPr lang="de-DE" sz="1400" dirty="0"/>
          </a:p>
          <a:p>
            <a:pPr marL="742950" lvl="1" indent="-285750" defTabSz="457200">
              <a:spcBef>
                <a:spcPts val="432"/>
              </a:spcBef>
              <a:buClr>
                <a:srgbClr val="006EC7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44 </a:t>
            </a:r>
            <a:r>
              <a:rPr lang="de-DE" sz="1400" dirty="0" err="1" smtClean="0"/>
              <a:t>community</a:t>
            </a:r>
            <a:r>
              <a:rPr lang="de-DE" sz="1400" dirty="0" smtClean="0"/>
              <a:t> </a:t>
            </a:r>
            <a:r>
              <a:rPr lang="de-DE" sz="1400" dirty="0" err="1" smtClean="0"/>
              <a:t>transmission</a:t>
            </a:r>
            <a:endParaRPr lang="de-DE" sz="1400" dirty="0" smtClean="0"/>
          </a:p>
          <a:p>
            <a:pPr marL="742950" lvl="1" indent="-285750" defTabSz="457200">
              <a:spcBef>
                <a:spcPts val="432"/>
              </a:spcBef>
              <a:buClr>
                <a:srgbClr val="006EC7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42 </a:t>
            </a:r>
            <a:r>
              <a:rPr lang="de-DE" sz="1400" dirty="0" err="1" smtClean="0"/>
              <a:t>person</a:t>
            </a:r>
            <a:r>
              <a:rPr lang="de-DE" sz="1400" dirty="0" smtClean="0"/>
              <a:t>-</a:t>
            </a:r>
            <a:r>
              <a:rPr lang="de-DE" sz="1400" dirty="0" err="1" smtClean="0"/>
              <a:t>to</a:t>
            </a:r>
            <a:r>
              <a:rPr lang="de-DE" sz="1400" dirty="0" smtClean="0"/>
              <a:t>-person</a:t>
            </a:r>
          </a:p>
          <a:p>
            <a:pPr lvl="1" defTabSz="457200">
              <a:spcBef>
                <a:spcPts val="432"/>
              </a:spcBef>
              <a:buClr>
                <a:srgbClr val="006EC7"/>
              </a:buClr>
            </a:pPr>
            <a:endParaRPr lang="de-DE" sz="1400" dirty="0"/>
          </a:p>
          <a:p>
            <a:pPr marL="285750" indent="-285750" defTabSz="457200">
              <a:spcBef>
                <a:spcPts val="432"/>
              </a:spcBef>
              <a:buClr>
                <a:srgbClr val="006EC7"/>
              </a:buClr>
              <a:buFont typeface="Wingdings" panose="05000000000000000000" pitchFamily="2" charset="2"/>
              <a:buChar char="Ø"/>
            </a:pPr>
            <a:r>
              <a:rPr lang="de-DE" sz="1400" dirty="0" smtClean="0"/>
              <a:t>45 Fälle </a:t>
            </a:r>
            <a:r>
              <a:rPr lang="de-DE" sz="1400" dirty="0"/>
              <a:t>mit Reiseanamnese in Ägypten</a:t>
            </a:r>
          </a:p>
          <a:p>
            <a:pPr marL="285750" indent="-285750" defTabSz="457200">
              <a:spcBef>
                <a:spcPts val="432"/>
              </a:spcBef>
              <a:buClr>
                <a:srgbClr val="006EC7"/>
              </a:buClr>
              <a:buFont typeface="Wingdings" panose="05000000000000000000" pitchFamily="2" charset="2"/>
              <a:buChar char="Ø"/>
            </a:pPr>
            <a:r>
              <a:rPr lang="de-DE" sz="1400" dirty="0"/>
              <a:t>34 </a:t>
            </a:r>
            <a:r>
              <a:rPr lang="de-DE" sz="1400" dirty="0" smtClean="0"/>
              <a:t>Fälle </a:t>
            </a:r>
            <a:r>
              <a:rPr lang="de-DE" sz="1400" dirty="0"/>
              <a:t>in mit Reiseanamnese in Italien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endParaRPr lang="de-DE" dirty="0" smtClean="0">
              <a:solidFill>
                <a:prstClr val="black"/>
              </a:solidFill>
            </a:endParaRPr>
          </a:p>
          <a:p>
            <a:endParaRPr lang="de-DE" dirty="0" smtClean="0">
              <a:solidFill>
                <a:prstClr val="black"/>
              </a:solidFill>
            </a:endParaRPr>
          </a:p>
          <a:p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856081"/>
            <a:ext cx="4551393" cy="22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49" y="4067145"/>
            <a:ext cx="4385437" cy="268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6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Dänemark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747413" y="3429000"/>
            <a:ext cx="137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Stand: 12.03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732240" y="3746044"/>
            <a:ext cx="2625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linkClick r:id="rId3"/>
              </a:rPr>
              <a:t>https://vac-lshtm.shinyapps.io/ncov_tracker</a:t>
            </a:r>
            <a:r>
              <a:rPr lang="de-DE" sz="1000" dirty="0" smtClean="0">
                <a:hlinkClick r:id="rId3"/>
              </a:rPr>
              <a:t>/</a:t>
            </a:r>
            <a:endParaRPr lang="de-D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2" y="2130147"/>
            <a:ext cx="6581289" cy="209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51520" y="1124744"/>
            <a:ext cx="8712968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/>
              <a:t>6760 (+160); 84 </a:t>
            </a:r>
            <a:r>
              <a:rPr lang="de-DE" sz="2000" b="1" dirty="0"/>
              <a:t>Todesfälle </a:t>
            </a:r>
            <a:r>
              <a:rPr lang="de-DE" sz="2000" b="1" dirty="0" smtClean="0"/>
              <a:t>(0) </a:t>
            </a:r>
            <a:r>
              <a:rPr lang="de-DE" sz="1400" dirty="0" smtClean="0"/>
              <a:t>(BNO News: Stand 13.03. 0700)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Starker Anstieg in den letzten Tagen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WHO Transmissionsklassifizierung : „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“</a:t>
            </a:r>
            <a:endParaRPr lang="de-DE" sz="20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282635" y="4509120"/>
            <a:ext cx="871296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b="1" dirty="0" smtClean="0"/>
              <a:t>Maßnahmen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Schulen </a:t>
            </a:r>
            <a:r>
              <a:rPr lang="de-DE" dirty="0"/>
              <a:t>und Universitäten ab dem 13.03.2020 und </a:t>
            </a:r>
            <a:r>
              <a:rPr lang="de-DE" dirty="0" err="1"/>
              <a:t>KiTas</a:t>
            </a:r>
            <a:r>
              <a:rPr lang="de-DE" dirty="0"/>
              <a:t> bzw. Krippen </a:t>
            </a:r>
            <a:r>
              <a:rPr lang="de-DE" dirty="0" smtClean="0"/>
              <a:t>werden ab </a:t>
            </a:r>
            <a:r>
              <a:rPr lang="de-DE" dirty="0"/>
              <a:t>dem 16.03.2020 für 14  Tage </a:t>
            </a:r>
            <a:r>
              <a:rPr lang="de-DE" dirty="0" smtClean="0"/>
              <a:t>geschlossen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dirty="0"/>
              <a:t>Versammlungen mit über 100 Teilnehmern sind verboten (Bars und Clubs sind mitbetroffen</a:t>
            </a:r>
            <a:r>
              <a:rPr lang="de-DE" dirty="0" smtClean="0"/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dirty="0"/>
              <a:t>Arbeitnehmer sollten möglichst von zu Hause arbeiten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40883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</a:t>
            </a:r>
            <a:r>
              <a:rPr lang="de-DE" sz="2400" smtClean="0">
                <a:latin typeface="ScalaSansPro-Bold" pitchFamily="50" charset="0"/>
              </a:rPr>
              <a:t>/ </a:t>
            </a:r>
            <a:r>
              <a:rPr lang="de-DE" sz="2800" smtClean="0">
                <a:latin typeface="ScalaSansPro-Bold" pitchFamily="50" charset="0"/>
              </a:rPr>
              <a:t>Italien 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79512" y="1196752"/>
            <a:ext cx="5328592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15,113 (+2.651) Fälle;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davon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8.725(58%)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Lombardei und 1.947 (13%) in Emilia-Romagna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1.016 (+189) 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Fall-Verstorbenen-Anteil: 6,7%)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1.258 sind genesen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12.839 sind aktuelle infiziert: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6.650 Hospitalisiert mit Symptomen (52%)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1.153 Intensivstation (9%)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6972"/>
            <a:ext cx="5328592" cy="272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1"/>
            <a:ext cx="3369741" cy="47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609329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Maßnahmen: </a:t>
            </a:r>
          </a:p>
          <a:p>
            <a:r>
              <a:rPr lang="de-DE" dirty="0" smtClean="0"/>
              <a:t>Italien </a:t>
            </a:r>
            <a:r>
              <a:rPr lang="de-DE" dirty="0"/>
              <a:t>schließt bis auf Apotheken und Supermärkte alle Geschäfte und Restaurants.</a:t>
            </a:r>
          </a:p>
        </p:txBody>
      </p:sp>
    </p:spTree>
    <p:extLst>
      <p:ext uri="{BB962C8B-B14F-4D97-AF65-F5344CB8AC3E}">
        <p14:creationId xmlns:p14="http://schemas.microsoft.com/office/powerpoint/2010/main" val="34841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13.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12.03.2020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15991"/>
              </p:ext>
            </p:extLst>
          </p:nvPr>
        </p:nvGraphicFramePr>
        <p:xfrm>
          <a:off x="614355" y="1196752"/>
          <a:ext cx="7937950" cy="4949393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5,70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114,8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+8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</a:t>
                      </a: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100" b="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1,97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2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5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(v.a. Shenzhen, Guangzhou)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5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14355" y="6156215"/>
            <a:ext cx="739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 smtClean="0"/>
              <a:t>Industrielle </a:t>
            </a:r>
            <a:r>
              <a:rPr lang="de-DE" sz="1200" dirty="0"/>
              <a:t>Produktion in Teilen der Hubei-Provinz (Städte: </a:t>
            </a:r>
            <a:r>
              <a:rPr lang="de-DE" sz="1200" dirty="0" err="1"/>
              <a:t>Qianjian</a:t>
            </a:r>
            <a:r>
              <a:rPr lang="de-DE" sz="1200" dirty="0"/>
              <a:t>, </a:t>
            </a:r>
            <a:r>
              <a:rPr lang="de-DE" sz="1200" dirty="0" err="1"/>
              <a:t>Shishou</a:t>
            </a:r>
            <a:r>
              <a:rPr lang="de-DE" sz="1200" dirty="0"/>
              <a:t>; Landkreise: </a:t>
            </a:r>
            <a:r>
              <a:rPr lang="de-DE" sz="1200" dirty="0" err="1"/>
              <a:t>Gongan</a:t>
            </a:r>
            <a:r>
              <a:rPr lang="de-DE" sz="1200" dirty="0"/>
              <a:t>, </a:t>
            </a:r>
            <a:r>
              <a:rPr lang="de-DE" sz="1200" dirty="0" err="1"/>
              <a:t>Zhuxi</a:t>
            </a:r>
            <a:r>
              <a:rPr lang="de-DE" sz="1200" dirty="0"/>
              <a:t>) wird wiederaufgenommen und einige verhängte Reisebeschränkungen werden gelockert. </a:t>
            </a:r>
            <a:endParaRPr lang="de-DE" sz="1200" dirty="0" smtClean="0"/>
          </a:p>
          <a:p>
            <a:r>
              <a:rPr lang="de-DE" sz="800" u="sng" dirty="0">
                <a:hlinkClick r:id="rId3"/>
              </a:rPr>
              <a:t>https://</a:t>
            </a:r>
            <a:r>
              <a:rPr lang="de-DE" sz="800" u="sng" dirty="0" smtClean="0">
                <a:hlinkClick r:id="rId3"/>
              </a:rPr>
              <a:t>www.channelnewsasia.com/news/asia/coronavirus-china-hubei-wuhan-lift-travel-restrictions-covid-19-12530498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408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Die Schweiz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51520" y="1124744"/>
            <a:ext cx="8712968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/>
              <a:t>854 (+212); 84 </a:t>
            </a:r>
            <a:r>
              <a:rPr lang="de-DE" sz="2000" b="1" dirty="0"/>
              <a:t>Todesfälle </a:t>
            </a:r>
            <a:r>
              <a:rPr lang="de-DE" sz="2000" b="1" dirty="0" smtClean="0"/>
              <a:t>7 (+) </a:t>
            </a:r>
            <a:r>
              <a:rPr lang="de-DE" sz="1400" dirty="0" smtClean="0"/>
              <a:t>(BNO News: Stand 13.03. 0700)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Starker Anstieg in den letzten Tagen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WHO Transmissionsklassifizierung : „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“</a:t>
            </a:r>
            <a:endParaRPr lang="de-DE" sz="20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284704" y="5877272"/>
            <a:ext cx="8712968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b="1" dirty="0" smtClean="0"/>
              <a:t>Maßnahmen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Kanton Tessin hat den Notstand ausgerufen (bis 29.03)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57885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9" y="3933056"/>
            <a:ext cx="1064208" cy="99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22250" y="4416323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Tessin</a:t>
            </a:r>
            <a:endParaRPr lang="de-DE" dirty="0"/>
          </a:p>
        </p:txBody>
      </p:sp>
      <p:cxnSp>
        <p:nvCxnSpPr>
          <p:cNvPr id="4" name="Gerade Verbindung mit Pfeil 3"/>
          <p:cNvCxnSpPr>
            <a:stCxn id="2" idx="0"/>
          </p:cNvCxnSpPr>
          <p:nvPr/>
        </p:nvCxnSpPr>
        <p:spPr>
          <a:xfrm flipV="1">
            <a:off x="7236296" y="4005064"/>
            <a:ext cx="144016" cy="411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1" y="2085997"/>
            <a:ext cx="4169347" cy="371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16016" y="5013176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Quellen:</a:t>
            </a:r>
          </a:p>
          <a:p>
            <a:r>
              <a:rPr lang="de-DE" sz="1000" dirty="0">
                <a:hlinkClick r:id="rId6"/>
              </a:rPr>
              <a:t>https://</a:t>
            </a:r>
            <a:r>
              <a:rPr lang="de-DE" sz="1000" dirty="0" smtClean="0">
                <a:hlinkClick r:id="rId6"/>
              </a:rPr>
              <a:t>www.nzz.ch/schweiz/coronavirus-in-der-schweiz-die-neusten-entwicklungen-ld.1542664</a:t>
            </a:r>
            <a:endParaRPr lang="de-DE" sz="1000" dirty="0" smtClean="0"/>
          </a:p>
          <a:p>
            <a:r>
              <a:rPr lang="de-DE" sz="1000" dirty="0">
                <a:hlinkClick r:id="rId7"/>
              </a:rPr>
              <a:t>https://</a:t>
            </a:r>
            <a:r>
              <a:rPr lang="de-DE" sz="1000" dirty="0" smtClean="0">
                <a:hlinkClick r:id="rId7"/>
              </a:rPr>
              <a:t>en.wikipedia.org/wiki/2020_coronavirus_pandemic_in_Switzerland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1595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12.03.2020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01286" cy="60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12.03.2020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72840" cy="599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56276" y="6529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12.03.2020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" y="394894"/>
            <a:ext cx="8954244" cy="610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1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12.03.2020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5" y="509458"/>
            <a:ext cx="893395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3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12.03.2020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6" y="510599"/>
            <a:ext cx="895426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51520" y="1124744"/>
            <a:ext cx="8712968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/>
              <a:t>2.950 (+822); 84 </a:t>
            </a:r>
            <a:r>
              <a:rPr lang="de-DE" sz="2000" b="1" dirty="0"/>
              <a:t>Todesfälle </a:t>
            </a:r>
            <a:r>
              <a:rPr lang="de-DE" sz="2000" b="1" dirty="0" smtClean="0"/>
              <a:t>(+37); </a:t>
            </a:r>
            <a:r>
              <a:rPr lang="de-DE" sz="2000" b="1" dirty="0"/>
              <a:t>Fall-Verstorbenen-Anteil</a:t>
            </a:r>
            <a:r>
              <a:rPr lang="de-DE" sz="2000" b="1" dirty="0" smtClean="0"/>
              <a:t> 2,8%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MoH</a:t>
            </a:r>
            <a:r>
              <a:rPr lang="de-DE" sz="1400" dirty="0" smtClean="0"/>
              <a:t>: Stand 12.03.)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WHO Transmissionsklassifizierung : „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“</a:t>
            </a:r>
            <a:endParaRPr lang="de-DE" sz="2000" dirty="0" smtClean="0"/>
          </a:p>
        </p:txBody>
      </p:sp>
      <p:sp>
        <p:nvSpPr>
          <p:cNvPr id="12" name="Rechteck 11"/>
          <p:cNvSpPr/>
          <p:nvPr/>
        </p:nvSpPr>
        <p:spPr>
          <a:xfrm>
            <a:off x="15109" y="627163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Quellen: </a:t>
            </a:r>
          </a:p>
          <a:p>
            <a:r>
              <a:rPr lang="de-DE" sz="800" dirty="0" err="1"/>
              <a:t>MoH</a:t>
            </a:r>
            <a:r>
              <a:rPr lang="de-DE" sz="800" dirty="0" smtClean="0"/>
              <a:t>: </a:t>
            </a:r>
            <a:r>
              <a:rPr lang="de-DE" sz="800" dirty="0" smtClean="0">
                <a:hlinkClick r:id="rId3"/>
              </a:rPr>
              <a:t>https</a:t>
            </a:r>
            <a:r>
              <a:rPr lang="de-DE" sz="800" dirty="0">
                <a:hlinkClick r:id="rId3"/>
              </a:rPr>
              <a:t>://</a:t>
            </a:r>
            <a:r>
              <a:rPr lang="de-DE" sz="800" dirty="0" smtClean="0">
                <a:hlinkClick r:id="rId3"/>
              </a:rPr>
              <a:t>www.mscbs.gob.es/profesionales/saludPublica/ccayes/alertasActual/nCov-China/documentos/Actualizacion_41_COVID-19.pdf</a:t>
            </a:r>
            <a:endParaRPr lang="de-DE" sz="800" dirty="0" smtClean="0"/>
          </a:p>
          <a:p>
            <a:r>
              <a:rPr lang="de-DE" sz="800" dirty="0" smtClean="0"/>
              <a:t>Spain </a:t>
            </a:r>
            <a:r>
              <a:rPr lang="de-DE" sz="800" dirty="0"/>
              <a:t>Wiki: </a:t>
            </a:r>
            <a:r>
              <a:rPr lang="de-DE" sz="800" dirty="0">
                <a:hlinkClick r:id="rId4"/>
              </a:rPr>
              <a:t>https://</a:t>
            </a:r>
            <a:r>
              <a:rPr lang="de-DE" sz="800" dirty="0" smtClean="0">
                <a:hlinkClick r:id="rId4"/>
              </a:rPr>
              <a:t>en.wikipedia.org/wiki/2020_coronavirus_outbreak_in_Spain</a:t>
            </a:r>
            <a:endParaRPr lang="de-DE" sz="800" dirty="0" smtClean="0"/>
          </a:p>
          <a:p>
            <a:r>
              <a:rPr lang="de-DE" sz="800" dirty="0"/>
              <a:t>WHO Situation Report: </a:t>
            </a:r>
            <a:r>
              <a:rPr lang="de-DE" sz="800" dirty="0">
                <a:hlinkClick r:id="rId5"/>
              </a:rPr>
              <a:t>https://</a:t>
            </a:r>
            <a:r>
              <a:rPr lang="de-DE" sz="800" dirty="0" smtClean="0">
                <a:hlinkClick r:id="rId5"/>
              </a:rPr>
              <a:t>www.who.int/docs/default-source/coronaviruse/situation-reports/20200310-sitrep-50-covid-19.pdf?sfvrsn=55e904fb_2</a:t>
            </a:r>
            <a:endParaRPr lang="de-DE" sz="8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988915" y="5900104"/>
            <a:ext cx="3024336" cy="281948"/>
            <a:chOff x="2555776" y="6171388"/>
            <a:chExt cx="3024336" cy="281948"/>
          </a:xfrm>
        </p:grpSpPr>
        <p:sp>
          <p:nvSpPr>
            <p:cNvPr id="2" name="Textfeld 1"/>
            <p:cNvSpPr txBox="1"/>
            <p:nvPr/>
          </p:nvSpPr>
          <p:spPr>
            <a:xfrm>
              <a:off x="4283968" y="6176337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Symptombeginn</a:t>
              </a:r>
              <a:endParaRPr lang="de-DE" sz="12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555776" y="6171388"/>
              <a:ext cx="14628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Datum der Diagnose</a:t>
              </a:r>
              <a:endParaRPr lang="de-DE" sz="12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8" y="2132856"/>
            <a:ext cx="75533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86" y="2246998"/>
            <a:ext cx="5814710" cy="17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2255</Words>
  <Application>Microsoft Office PowerPoint</Application>
  <PresentationFormat>Bildschirmpräsentation (4:3)</PresentationFormat>
  <Paragraphs>454</Paragraphs>
  <Slides>30</Slides>
  <Notes>30</Notes>
  <HiddenSlides>12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Office-Design</vt:lpstr>
      <vt:lpstr>Update zu COVID-19, 13. März 2020</vt:lpstr>
      <vt:lpstr>Update zu COVID-19, 13. März 2020</vt:lpstr>
      <vt:lpstr>Update zu COVID-19, 13. März 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Spanien</vt:lpstr>
      <vt:lpstr>COVID-19/ Spanien</vt:lpstr>
      <vt:lpstr>COVID-19/ Spanien</vt:lpstr>
      <vt:lpstr>COVID-19/ Spanien</vt:lpstr>
      <vt:lpstr>COVID-19/ Spanien</vt:lpstr>
      <vt:lpstr>COVID-19/ Österreich</vt:lpstr>
      <vt:lpstr>COVID-19/ Österreich</vt:lpstr>
      <vt:lpstr>COVID-19/ Österreich</vt:lpstr>
      <vt:lpstr>COVID-19/ Österreich</vt:lpstr>
      <vt:lpstr>COVID-19/ Frankreich</vt:lpstr>
      <vt:lpstr>COVID-19/ Frankreich</vt:lpstr>
      <vt:lpstr>PowerPoint-Präsentation</vt:lpstr>
      <vt:lpstr>PowerPoint-Präsentation</vt:lpstr>
      <vt:lpstr>COVID-19/ Iran</vt:lpstr>
      <vt:lpstr>COVID-19/ Japan</vt:lpstr>
      <vt:lpstr>COVID-19/ Japan</vt:lpstr>
      <vt:lpstr>COVID-19/ Südkorea</vt:lpstr>
      <vt:lpstr>PowerPoint-Präsentation</vt:lpstr>
      <vt:lpstr>COVID-19/ USA</vt:lpstr>
      <vt:lpstr>COVID-19/ Dänemark</vt:lpstr>
      <vt:lpstr>COVID-19/ Italien </vt:lpstr>
      <vt:lpstr>COVID-19/ Die Schweiz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Rexroth, Ute</cp:lastModifiedBy>
  <cp:revision>462</cp:revision>
  <cp:lastPrinted>2020-02-21T11:12:50Z</cp:lastPrinted>
  <dcterms:created xsi:type="dcterms:W3CDTF">2020-02-03T08:44:15Z</dcterms:created>
  <dcterms:modified xsi:type="dcterms:W3CDTF">2020-03-13T18:54:45Z</dcterms:modified>
</cp:coreProperties>
</file>