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4" r:id="rId2"/>
    <p:sldId id="356" r:id="rId3"/>
    <p:sldId id="355" r:id="rId4"/>
    <p:sldId id="345" r:id="rId5"/>
    <p:sldId id="378" r:id="rId6"/>
    <p:sldId id="380" r:id="rId7"/>
    <p:sldId id="348" r:id="rId8"/>
    <p:sldId id="381" r:id="rId9"/>
    <p:sldId id="349" r:id="rId10"/>
    <p:sldId id="362" r:id="rId11"/>
    <p:sldId id="363" r:id="rId12"/>
    <p:sldId id="370" r:id="rId13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06EC7"/>
    <a:srgbClr val="66A8DD"/>
    <a:srgbClr val="0DE3A1"/>
    <a:srgbClr val="4D8AD2"/>
    <a:srgbClr val="80A5DC"/>
    <a:srgbClr val="689CCA"/>
    <a:srgbClr val="338BD2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9" autoAdjust="0"/>
    <p:restoredTop sz="98089" autoAdjust="0"/>
  </p:normalViewPr>
  <p:slideViewPr>
    <p:cSldViewPr snapToGrid="0" snapToObjects="1">
      <p:cViewPr>
        <p:scale>
          <a:sx n="100" d="100"/>
          <a:sy n="100" d="100"/>
        </p:scale>
        <p:origin x="-137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13.03.2020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 smtClean="0"/>
              <a:t>13.03.2020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13.03.2020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smtClean="0"/>
              <a:t>13.03.2020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ewebapp05.rki.local/covid19site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57200" y="1155700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Anzahl</a:t>
            </a:r>
          </a:p>
          <a:p>
            <a:r>
              <a:rPr lang="de-DE" dirty="0" smtClean="0"/>
              <a:t>Laborbestätigte </a:t>
            </a:r>
            <a:r>
              <a:rPr lang="de-DE" dirty="0"/>
              <a:t>SARS-CoV-2 </a:t>
            </a:r>
            <a:r>
              <a:rPr lang="de-DE" dirty="0" smtClean="0"/>
              <a:t>Infektionen:	</a:t>
            </a:r>
            <a:r>
              <a:rPr lang="de-DE" b="1" dirty="0" smtClean="0"/>
              <a:t>2.576</a:t>
            </a:r>
          </a:p>
          <a:p>
            <a:pPr lvl="1"/>
            <a:r>
              <a:rPr lang="de-DE" sz="1400" dirty="0" smtClean="0"/>
              <a:t>+684; 36% mehr als am Vortrag</a:t>
            </a:r>
            <a:endParaRPr lang="de-DE" sz="1400" dirty="0"/>
          </a:p>
          <a:p>
            <a:pPr>
              <a:spcBef>
                <a:spcPts val="600"/>
              </a:spcBef>
            </a:pPr>
            <a:r>
              <a:rPr lang="de-DE" dirty="0" smtClean="0"/>
              <a:t>Todesfälle: 								    </a:t>
            </a:r>
            <a:r>
              <a:rPr lang="de-DE" b="1" dirty="0" smtClean="0"/>
              <a:t>6</a:t>
            </a:r>
            <a:r>
              <a:rPr lang="de-DE" dirty="0" smtClean="0"/>
              <a:t>		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Betroffene Bundesländer:				  </a:t>
            </a:r>
            <a:r>
              <a:rPr lang="de-DE" b="1" dirty="0" smtClean="0"/>
              <a:t>16</a:t>
            </a:r>
            <a:r>
              <a:rPr lang="de-DE" dirty="0" smtClean="0"/>
              <a:t> </a:t>
            </a:r>
            <a:endParaRPr lang="de-DE" dirty="0"/>
          </a:p>
          <a:p>
            <a:pPr>
              <a:spcBef>
                <a:spcPts val="600"/>
              </a:spcBef>
            </a:pPr>
            <a:r>
              <a:rPr lang="de-DE" dirty="0" smtClean="0"/>
              <a:t>Betroffene Landkreise:					</a:t>
            </a:r>
            <a:r>
              <a:rPr lang="de-DE" b="1" dirty="0" smtClean="0"/>
              <a:t>302 </a:t>
            </a:r>
            <a:r>
              <a:rPr lang="de-DE" sz="1900" dirty="0" smtClean="0"/>
              <a:t>(elektronisch übermittelt)</a:t>
            </a:r>
            <a:endParaRPr lang="de-DE" sz="1900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de-DE" sz="1400" dirty="0" smtClean="0"/>
              <a:t>+104; 52% mehr als am Vortrag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b="1" dirty="0" smtClean="0"/>
              <a:t>Inzidenz </a:t>
            </a:r>
          </a:p>
          <a:p>
            <a:pPr>
              <a:spcBef>
                <a:spcPts val="600"/>
              </a:spcBef>
            </a:pPr>
            <a:r>
              <a:rPr lang="de-DE" dirty="0"/>
              <a:t>B</a:t>
            </a:r>
            <a:r>
              <a:rPr lang="de-DE" dirty="0" smtClean="0"/>
              <a:t>undesweit</a:t>
            </a:r>
            <a:r>
              <a:rPr lang="de-DE" dirty="0"/>
              <a:t>: </a:t>
            </a:r>
            <a:r>
              <a:rPr lang="de-DE" dirty="0" smtClean="0"/>
              <a:t>ca. </a:t>
            </a:r>
            <a:r>
              <a:rPr lang="de-DE" b="1" dirty="0" smtClean="0"/>
              <a:t>3,1 / 100.000 Einwohner </a:t>
            </a:r>
            <a:r>
              <a:rPr lang="de-DE" sz="1400" dirty="0" smtClean="0"/>
              <a:t>(Vortag 1,6/100.000)</a:t>
            </a: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dirty="0" smtClean="0"/>
              <a:t>NRW:  ca. </a:t>
            </a:r>
            <a:r>
              <a:rPr lang="de-DE" b="1" dirty="0" smtClean="0"/>
              <a:t>4,9 / 100.000 Einwohner </a:t>
            </a:r>
            <a:r>
              <a:rPr lang="de-DE" sz="1400" dirty="0" smtClean="0"/>
              <a:t>(Vortag 3,1/100.000)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Heinsberg</a:t>
            </a:r>
            <a:r>
              <a:rPr lang="de-DE" dirty="0"/>
              <a:t>: </a:t>
            </a:r>
            <a:r>
              <a:rPr lang="de-DE" dirty="0" smtClean="0"/>
              <a:t>ca.	</a:t>
            </a:r>
            <a:r>
              <a:rPr lang="de-DE" b="1" dirty="0" smtClean="0"/>
              <a:t>177,3 / 100.000 Einwohner </a:t>
            </a:r>
            <a:r>
              <a:rPr lang="de-DE" dirty="0" smtClean="0"/>
              <a:t> </a:t>
            </a:r>
            <a:r>
              <a:rPr lang="de-DE" sz="1400" dirty="0" smtClean="0"/>
              <a:t>(Vortag 114/ </a:t>
            </a:r>
            <a:r>
              <a:rPr lang="de-DE" sz="1400" dirty="0"/>
              <a:t>100.000 </a:t>
            </a:r>
            <a:r>
              <a:rPr lang="de-DE" sz="1400" dirty="0" smtClean="0"/>
              <a:t>Einwohner)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Baden-Württemberg: </a:t>
            </a:r>
            <a:r>
              <a:rPr lang="de-DE" b="1" dirty="0"/>
              <a:t>ca. </a:t>
            </a:r>
            <a:r>
              <a:rPr lang="de-DE" b="1" dirty="0" smtClean="0"/>
              <a:t>3,6 / 100.000 Einwohner </a:t>
            </a:r>
            <a:r>
              <a:rPr lang="de-DE" sz="1400" dirty="0" smtClean="0"/>
              <a:t>(Vortag 2.5/100.000)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Bayern: ca. </a:t>
            </a:r>
            <a:r>
              <a:rPr lang="de-DE" b="1" dirty="0" smtClean="0"/>
              <a:t>3,2 </a:t>
            </a:r>
            <a:r>
              <a:rPr lang="de-DE" b="1" dirty="0" err="1" smtClean="0"/>
              <a:t>Erkr</a:t>
            </a:r>
            <a:r>
              <a:rPr lang="de-DE" b="1" dirty="0" smtClean="0"/>
              <a:t>./100.000 </a:t>
            </a:r>
            <a:r>
              <a:rPr lang="de-DE" b="1" dirty="0" err="1" smtClean="0"/>
              <a:t>Einw</a:t>
            </a:r>
            <a:r>
              <a:rPr lang="de-DE" b="1" dirty="0" smtClean="0"/>
              <a:t>. </a:t>
            </a:r>
            <a:r>
              <a:rPr lang="de-DE" sz="1400" dirty="0" smtClean="0"/>
              <a:t>(Vortag 3.3/100.000)</a:t>
            </a:r>
          </a:p>
          <a:p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13.03.2020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Fälle in Deutschland </a:t>
            </a:r>
            <a:r>
              <a:rPr lang="de-DE" sz="2000" dirty="0" smtClean="0"/>
              <a:t>(Stand 13.3.2020, 11:00)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921715"/>
            <a:ext cx="8092593" cy="5395775"/>
          </a:xfrm>
        </p:spPr>
        <p:txBody>
          <a:bodyPr>
            <a:normAutofit/>
          </a:bodyPr>
          <a:lstStyle/>
          <a:p>
            <a:r>
              <a:rPr lang="de-DE" dirty="0" smtClean="0"/>
              <a:t>Über 159 Cluster (Auswahl)</a:t>
            </a:r>
          </a:p>
          <a:p>
            <a:pPr lvl="1"/>
            <a:r>
              <a:rPr lang="de-DE" dirty="0" smtClean="0"/>
              <a:t>Bayern – Webasto</a:t>
            </a:r>
          </a:p>
          <a:p>
            <a:pPr lvl="1"/>
            <a:r>
              <a:rPr lang="de-DE" dirty="0" smtClean="0"/>
              <a:t>Bayern – </a:t>
            </a:r>
            <a:r>
              <a:rPr lang="de-DE" dirty="0" err="1" smtClean="0"/>
              <a:t>Thermo</a:t>
            </a:r>
            <a:r>
              <a:rPr lang="de-DE" dirty="0" smtClean="0"/>
              <a:t> Fischer</a:t>
            </a:r>
          </a:p>
          <a:p>
            <a:pPr lvl="1"/>
            <a:r>
              <a:rPr lang="de-DE" dirty="0" smtClean="0"/>
              <a:t>Heinsberg - Karneval</a:t>
            </a:r>
          </a:p>
          <a:p>
            <a:pPr lvl="1"/>
            <a:r>
              <a:rPr lang="de-DE" dirty="0" smtClean="0"/>
              <a:t>Freising – Ableger Karneval</a:t>
            </a:r>
          </a:p>
          <a:p>
            <a:pPr lvl="1"/>
            <a:r>
              <a:rPr lang="de-DE" dirty="0" smtClean="0"/>
              <a:t>Spanien – Teneriffa</a:t>
            </a:r>
          </a:p>
          <a:p>
            <a:pPr lvl="1"/>
            <a:r>
              <a:rPr lang="de-DE" dirty="0" smtClean="0"/>
              <a:t>Berlin – Berlin Großraumbüro; Club „Trompete“</a:t>
            </a:r>
          </a:p>
          <a:p>
            <a:pPr lvl="1"/>
            <a:r>
              <a:rPr lang="de-DE" dirty="0" smtClean="0"/>
              <a:t>Rückkehrer Tel Aviv - 19/44 positiv; umfangreiche Kontaktermittlung der für Zielflughäfen zuständigen GÄ Frankfurt und München</a:t>
            </a:r>
          </a:p>
          <a:p>
            <a:pPr lvl="1"/>
            <a:r>
              <a:rPr lang="de-DE" dirty="0"/>
              <a:t>Busreise von Südtirol nach Wilhelmshafen – 11 Reisende aus Deutschland SARS-CoV-2-positiv</a:t>
            </a:r>
          </a:p>
          <a:p>
            <a:pPr lvl="1"/>
            <a:r>
              <a:rPr lang="de-DE" dirty="0" smtClean="0"/>
              <a:t>Nil-Kreuzfahrtschiff Monarch – 4 Deutsche SARS-CoV-2-positiv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1363" y="354142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Cluster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109741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13791" y="1323224"/>
            <a:ext cx="8481492" cy="5302250"/>
          </a:xfrm>
        </p:spPr>
        <p:txBody>
          <a:bodyPr>
            <a:normAutofit/>
          </a:bodyPr>
          <a:lstStyle/>
          <a:p>
            <a:r>
              <a:rPr lang="de-DE" b="1" dirty="0" smtClean="0"/>
              <a:t>Berlin</a:t>
            </a:r>
            <a:r>
              <a:rPr lang="de-DE" dirty="0" smtClean="0"/>
              <a:t> (07.03.2020)</a:t>
            </a:r>
          </a:p>
          <a:p>
            <a:pPr marL="742950" lvl="2" indent="-342900"/>
            <a:r>
              <a:rPr lang="de-DE" sz="2000" dirty="0"/>
              <a:t>Unterstützung bei Kontaktpersonennachverfolgung </a:t>
            </a:r>
            <a:r>
              <a:rPr lang="de-DE" sz="2000" dirty="0" smtClean="0"/>
              <a:t>von 2 Clustern: Großraumbüro</a:t>
            </a:r>
            <a:r>
              <a:rPr lang="de-DE" sz="2000" dirty="0"/>
              <a:t>; Club „Trompete“</a:t>
            </a:r>
          </a:p>
          <a:p>
            <a:pPr lvl="1"/>
            <a:r>
              <a:rPr lang="de-DE" dirty="0" smtClean="0"/>
              <a:t>Entsendung von Nadine Muller (seit 09.03.2020)</a:t>
            </a:r>
          </a:p>
          <a:p>
            <a:r>
              <a:rPr lang="de-DE" b="1" dirty="0" smtClean="0"/>
              <a:t>Nürnberg</a:t>
            </a:r>
          </a:p>
          <a:p>
            <a:pPr lvl="1"/>
            <a:r>
              <a:rPr lang="de-DE" dirty="0"/>
              <a:t>Unterstützung bei Kontaktpersonennachverfolgung </a:t>
            </a:r>
            <a:r>
              <a:rPr lang="de-DE" dirty="0" smtClean="0"/>
              <a:t>bei einer Arztpraxis mit SARS-CoV-2-positivem Arzt</a:t>
            </a:r>
          </a:p>
          <a:p>
            <a:pPr lvl="1"/>
            <a:r>
              <a:rPr lang="de-DE" dirty="0"/>
              <a:t>Entsendung von Sonia </a:t>
            </a:r>
            <a:r>
              <a:rPr lang="de-DE" dirty="0" smtClean="0"/>
              <a:t>Boender und Kai </a:t>
            </a:r>
            <a:r>
              <a:rPr lang="de-DE" dirty="0"/>
              <a:t>Michaelis (seit </a:t>
            </a:r>
            <a:r>
              <a:rPr lang="de-DE" dirty="0" smtClean="0"/>
              <a:t>10.03.2020)</a:t>
            </a:r>
          </a:p>
          <a:p>
            <a:r>
              <a:rPr lang="de-DE" b="1" dirty="0"/>
              <a:t>Ministerium für Arbeit, Gesundheit und </a:t>
            </a:r>
            <a:r>
              <a:rPr lang="de-DE" b="1" dirty="0" smtClean="0"/>
              <a:t>Soziales in NRW </a:t>
            </a:r>
            <a:r>
              <a:rPr lang="de-DE" dirty="0" smtClean="0"/>
              <a:t>(11.03.2020)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achliche </a:t>
            </a:r>
            <a:r>
              <a:rPr lang="de-DE" dirty="0"/>
              <a:t>Unterstützung des RKI bei den vielfältigen </a:t>
            </a:r>
            <a:r>
              <a:rPr lang="de-DE" dirty="0" smtClean="0"/>
              <a:t>Anfragen</a:t>
            </a:r>
          </a:p>
          <a:p>
            <a:pPr lvl="1"/>
            <a:r>
              <a:rPr lang="de-DE" dirty="0" smtClean="0"/>
              <a:t>Keine Entsendung vorgesehen</a:t>
            </a:r>
          </a:p>
          <a:p>
            <a:r>
              <a:rPr lang="de-DE" b="1" dirty="0" smtClean="0"/>
              <a:t>LK Spree-Neiße-Kreis (11.03.2020)</a:t>
            </a:r>
            <a:r>
              <a:rPr lang="de-DE" dirty="0" smtClean="0"/>
              <a:t> zur Unterstützung </a:t>
            </a:r>
            <a:r>
              <a:rPr lang="de-DE" dirty="0" err="1" smtClean="0"/>
              <a:t>v.A.</a:t>
            </a:r>
            <a:r>
              <a:rPr lang="de-DE" dirty="0" smtClean="0"/>
              <a:t> bei </a:t>
            </a:r>
            <a:r>
              <a:rPr lang="de-DE" dirty="0" err="1" smtClean="0"/>
              <a:t>KoNa</a:t>
            </a:r>
            <a:r>
              <a:rPr lang="de-DE" dirty="0" smtClean="0"/>
              <a:t> (Entscheidung steht noch aus)</a:t>
            </a:r>
            <a:endParaRPr lang="de-DE" dirty="0"/>
          </a:p>
          <a:p>
            <a:pPr lvl="2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/>
              <a:t>E</a:t>
            </a:r>
            <a:r>
              <a:rPr lang="de-DE" dirty="0" smtClean="0"/>
              <a:t>pidemiologischen </a:t>
            </a:r>
            <a:r>
              <a:rPr lang="de-DE" dirty="0"/>
              <a:t>Auswertungen nur noch aus </a:t>
            </a:r>
            <a:r>
              <a:rPr lang="de-DE" dirty="0" err="1" smtClean="0"/>
              <a:t>SurvNet</a:t>
            </a:r>
            <a:r>
              <a:rPr lang="de-DE" dirty="0" smtClean="0"/>
              <a:t>-Daten</a:t>
            </a:r>
          </a:p>
          <a:p>
            <a:pPr>
              <a:spcBef>
                <a:spcPts val="600"/>
              </a:spcBef>
            </a:pPr>
            <a:r>
              <a:rPr lang="de-DE" dirty="0"/>
              <a:t>RKI Dashboard  </a:t>
            </a:r>
            <a:r>
              <a:rPr lang="de-DE" u="sng" dirty="0">
                <a:hlinkClick r:id="rId2"/>
              </a:rPr>
              <a:t>https://sewebapp05.rki.local/covid19site</a:t>
            </a:r>
            <a:r>
              <a:rPr lang="de-DE" u="sng" dirty="0" smtClean="0">
                <a:hlinkClick r:id="rId2"/>
              </a:rPr>
              <a:t>/</a:t>
            </a:r>
            <a:endParaRPr lang="de-DE" u="sng" dirty="0" smtClean="0"/>
          </a:p>
          <a:p>
            <a:pPr>
              <a:spcBef>
                <a:spcPts val="600"/>
              </a:spcBef>
            </a:pPr>
            <a:r>
              <a:rPr lang="de-DE" dirty="0"/>
              <a:t>§ 12 IfSG </a:t>
            </a:r>
            <a:r>
              <a:rPr lang="de-DE" dirty="0" smtClean="0"/>
              <a:t>Übermittlungen nur noch Informationen </a:t>
            </a:r>
            <a:r>
              <a:rPr lang="de-DE" dirty="0"/>
              <a:t>zu </a:t>
            </a:r>
            <a:endParaRPr lang="de-DE" dirty="0" smtClean="0"/>
          </a:p>
          <a:p>
            <a:pPr lvl="1">
              <a:spcBef>
                <a:spcPts val="600"/>
              </a:spcBef>
            </a:pPr>
            <a:r>
              <a:rPr lang="de-DE" dirty="0" smtClean="0"/>
              <a:t>Todesfällen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klinisch </a:t>
            </a:r>
            <a:r>
              <a:rPr lang="de-DE" dirty="0"/>
              <a:t>schwere </a:t>
            </a:r>
            <a:r>
              <a:rPr lang="de-DE" dirty="0" smtClean="0"/>
              <a:t>Verläufe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besondere Cluster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Fälle </a:t>
            </a:r>
            <a:r>
              <a:rPr lang="de-DE" dirty="0"/>
              <a:t>mit Bedarf für Informationsweitergabe an Behörden im Ausland und internationale </a:t>
            </a:r>
            <a:r>
              <a:rPr lang="de-DE" dirty="0" smtClean="0"/>
              <a:t>Kontaktpersonennachverfolgung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besondere </a:t>
            </a:r>
            <a:r>
              <a:rPr lang="de-DE" dirty="0"/>
              <a:t>Maßnahmen, die ergriffen </a:t>
            </a:r>
            <a:r>
              <a:rPr lang="de-DE" dirty="0" smtClean="0"/>
              <a:t>wurden</a:t>
            </a: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314077" y="171537"/>
            <a:ext cx="8092592" cy="33855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COVID-19: Fälle in Deutschland </a:t>
            </a:r>
            <a:r>
              <a:rPr lang="de-DE" dirty="0" smtClean="0"/>
              <a:t>(Stand 13.03.2020, 11 Uhr)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13.03.2020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66734"/>
              </p:ext>
            </p:extLst>
          </p:nvPr>
        </p:nvGraphicFramePr>
        <p:xfrm>
          <a:off x="250471" y="985631"/>
          <a:ext cx="8599331" cy="541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4548"/>
                <a:gridCol w="1245978"/>
                <a:gridCol w="1425040"/>
                <a:gridCol w="1658231"/>
                <a:gridCol w="2035534"/>
              </a:tblGrid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Bundesland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100" dirty="0">
                          <a:effectLst/>
                        </a:rPr>
                        <a:t>Vorabmeldung bestätigter </a:t>
                      </a:r>
                      <a:r>
                        <a:rPr lang="de-DE" sz="1100" dirty="0" smtClean="0">
                          <a:effectLst/>
                        </a:rPr>
                        <a:t>Fälle 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100" dirty="0">
                          <a:effectLst/>
                        </a:rPr>
                        <a:t>Davon elektronisch übermittelte Fälle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Übermittelte Fälle/100.000</a:t>
                      </a:r>
                      <a:r>
                        <a:rPr lang="de-DE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1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Einw</a:t>
                      </a:r>
                      <a:r>
                        <a:rPr lang="de-DE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DE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Kreise mit hohen Inzidenzen (</a:t>
                      </a:r>
                      <a:r>
                        <a:rPr lang="de-DE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Erkr</a:t>
                      </a:r>
                      <a:r>
                        <a:rPr lang="de-DE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./100.000 </a:t>
                      </a:r>
                      <a:r>
                        <a:rPr lang="de-DE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Einw</a:t>
                      </a:r>
                      <a:r>
                        <a:rPr lang="de-DE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Baden-Württemberg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277</a:t>
                      </a:r>
                      <a:endParaRPr lang="de-DE" sz="1600" b="1" dirty="0">
                        <a:solidFill>
                          <a:sysClr val="windowText" lastClr="000000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401</a:t>
                      </a: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Esslingen (9,7)</a:t>
                      </a:r>
                      <a:b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Stuttgart (5,5)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Bayern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366</a:t>
                      </a:r>
                      <a:endParaRPr lang="de-DE" sz="1600" b="1">
                        <a:solidFill>
                          <a:sysClr val="windowText" lastClr="000000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412</a:t>
                      </a: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Freising (28,5)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Starnberg (10,7)</a:t>
                      </a:r>
                    </a:p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München (7,3) </a:t>
                      </a: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Berlin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90</a:t>
                      </a:r>
                      <a:endParaRPr lang="de-DE" sz="1600" b="1" dirty="0">
                        <a:solidFill>
                          <a:sysClr val="windowText" lastClr="000000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Mitte (5,5)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Brandenburg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24</a:t>
                      </a:r>
                      <a:endParaRPr lang="de-DE" sz="1600" b="1" dirty="0">
                        <a:solidFill>
                          <a:sysClr val="windowText" lastClr="000000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Bremen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21</a:t>
                      </a:r>
                      <a:endParaRPr lang="de-DE" sz="1600" b="1">
                        <a:solidFill>
                          <a:sysClr val="windowText" lastClr="000000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6,1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Hamburg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48</a:t>
                      </a:r>
                      <a:endParaRPr lang="de-DE" sz="1600" b="1">
                        <a:solidFill>
                          <a:sysClr val="windowText" lastClr="000000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5,4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Hessen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48</a:t>
                      </a:r>
                      <a:endParaRPr lang="de-DE" sz="1600" b="1">
                        <a:solidFill>
                          <a:sysClr val="windowText" lastClr="000000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Mecklenburg-Vorpommern</a:t>
                      </a:r>
                      <a:endParaRPr lang="de-DE" sz="140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17</a:t>
                      </a:r>
                      <a:endParaRPr lang="de-DE" sz="1600" b="1">
                        <a:solidFill>
                          <a:sysClr val="windowText" lastClr="000000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Niedersachsen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75</a:t>
                      </a:r>
                      <a:endParaRPr lang="de-DE" sz="1600" b="1">
                        <a:solidFill>
                          <a:sysClr val="windowText" lastClr="000000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Nordrhein-Westfalen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484</a:t>
                      </a:r>
                      <a:endParaRPr lang="de-DE" sz="1600" b="1">
                        <a:solidFill>
                          <a:sysClr val="windowText" lastClr="000000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887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Heinsberg (177,3)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Rheinland-Pfalz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25</a:t>
                      </a:r>
                      <a:endParaRPr lang="de-DE" sz="1600" b="1">
                        <a:solidFill>
                          <a:sysClr val="windowText" lastClr="000000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Saarland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14</a:t>
                      </a:r>
                      <a:endParaRPr lang="de-DE" sz="1600" b="1">
                        <a:solidFill>
                          <a:sysClr val="windowText" lastClr="000000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6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Sachsen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26</a:t>
                      </a:r>
                      <a:endParaRPr lang="de-DE" sz="1600" b="1">
                        <a:solidFill>
                          <a:sysClr val="windowText" lastClr="000000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Sachsen-Anhalt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15</a:t>
                      </a:r>
                      <a:endParaRPr lang="de-DE" sz="1600" b="1">
                        <a:solidFill>
                          <a:sysClr val="windowText" lastClr="000000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Schleswig-Holstein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27</a:t>
                      </a:r>
                      <a:endParaRPr lang="de-DE" sz="1600" b="1" dirty="0">
                        <a:solidFill>
                          <a:sysClr val="windowText" lastClr="000000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Thüringen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10</a:t>
                      </a:r>
                      <a:endParaRPr lang="de-DE" sz="1600" b="1" dirty="0">
                        <a:solidFill>
                          <a:sysClr val="windowText" lastClr="000000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0,7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effectLst/>
                          <a:latin typeface="ScalaSans-Regular"/>
                          <a:ea typeface="MS Mincho"/>
                          <a:cs typeface="Times New Roman"/>
                        </a:rPr>
                        <a:t>Gesamt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1.567</a:t>
                      </a:r>
                      <a:endParaRPr lang="de-DE" sz="1600" b="1" kern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2.576</a:t>
                      </a: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3,1</a:t>
                      </a: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15553"/>
          </a:xfrm>
          <a:noFill/>
        </p:spPr>
        <p:txBody>
          <a:bodyPr/>
          <a:lstStyle/>
          <a:p>
            <a:r>
              <a:rPr lang="de-DE" dirty="0" smtClean="0"/>
              <a:t>COVID-19: Epidemiologische Kurve in Deutschland </a:t>
            </a:r>
            <a:br>
              <a:rPr lang="de-DE" dirty="0" smtClean="0"/>
            </a:br>
            <a:r>
              <a:rPr lang="de-DE" sz="1800" dirty="0" smtClean="0"/>
              <a:t>(Stand 13.03.2020, 11:00)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9185" y="5432859"/>
            <a:ext cx="819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</a:t>
            </a:r>
            <a:r>
              <a:rPr lang="de-DE" dirty="0" smtClean="0"/>
              <a:t>2.576 übermittelten COVID-19-Fälle in Deutschland nach Erkrankungsdatum- bzw. nach Meldedatum. 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9" y="2140311"/>
            <a:ext cx="838835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68337"/>
            <a:ext cx="8092592" cy="615553"/>
          </a:xfrm>
          <a:noFill/>
        </p:spPr>
        <p:txBody>
          <a:bodyPr/>
          <a:lstStyle/>
          <a:p>
            <a:r>
              <a:rPr lang="de-DE" dirty="0" smtClean="0"/>
              <a:t>COVID-19: Regionale Verteilung in Deutschland </a:t>
            </a:r>
            <a:br>
              <a:rPr lang="de-DE" dirty="0" smtClean="0"/>
            </a:br>
            <a:r>
              <a:rPr lang="de-DE" sz="1800" dirty="0" smtClean="0"/>
              <a:t>(Stand 13.03.2020, 11:00) 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4925"/>
            <a:ext cx="7141428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Bundesländer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>
                <a:solidFill>
                  <a:schemeClr val="tx1"/>
                </a:solidFill>
              </a:rPr>
              <a:t>(nach Erkrankungsdatum bzw. </a:t>
            </a:r>
            <a:r>
              <a:rPr lang="de-DE" sz="1600" dirty="0" smtClean="0">
                <a:solidFill>
                  <a:schemeClr val="tx1"/>
                </a:solidFill>
              </a:rPr>
              <a:t>Meldedatum-Diagnoseverzug </a:t>
            </a:r>
            <a:r>
              <a:rPr lang="de-DE" sz="1600" dirty="0" smtClean="0">
                <a:solidFill>
                  <a:schemeClr val="tx1"/>
                </a:solidFill>
              </a:rPr>
              <a:t>v. 5 Tagen)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869908"/>
            <a:ext cx="8029575" cy="562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7930" y="227853"/>
            <a:ext cx="8092592" cy="830997"/>
          </a:xfrm>
          <a:noFill/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br>
              <a:rPr lang="de-DE" dirty="0" smtClean="0"/>
            </a:br>
            <a:r>
              <a:rPr lang="de-DE" sz="1600" b="0" dirty="0" smtClean="0">
                <a:solidFill>
                  <a:schemeClr val="tx1"/>
                </a:solidFill>
              </a:rPr>
              <a:t>(</a:t>
            </a:r>
            <a:r>
              <a:rPr lang="de-DE" sz="1600" b="0" dirty="0">
                <a:solidFill>
                  <a:schemeClr val="tx1"/>
                </a:solidFill>
              </a:rPr>
              <a:t>nach Erkrankungsdatum bzw. Meldedatum-Meldeverzug v. 5 Tagen)</a:t>
            </a:r>
            <a:br>
              <a:rPr lang="de-DE" sz="1600" b="0" dirty="0">
                <a:solidFill>
                  <a:schemeClr val="tx1"/>
                </a:solidFill>
              </a:rPr>
            </a:b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2" y="896397"/>
            <a:ext cx="8142978" cy="572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Expositionsorte national (Stand </a:t>
            </a:r>
            <a:r>
              <a:rPr lang="de-DE" dirty="0" smtClean="0"/>
              <a:t>13.03.2020</a:t>
            </a:r>
            <a:r>
              <a:rPr lang="de-DE" dirty="0"/>
              <a:t>, 11:00)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1762"/>
            <a:ext cx="6334125" cy="349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Expositionsorte International (Stand </a:t>
            </a:r>
            <a:r>
              <a:rPr lang="de-DE" dirty="0" smtClean="0"/>
              <a:t>13.03.2020</a:t>
            </a:r>
            <a:r>
              <a:rPr lang="de-DE" dirty="0"/>
              <a:t>, 11:00)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626688" y="4490115"/>
            <a:ext cx="7053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Internationale Fälle mit bekanntem Expositionsort Deutschland: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Spanien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Polen</a:t>
            </a:r>
          </a:p>
        </p:txBody>
      </p:sp>
      <p:pic>
        <p:nvPicPr>
          <p:cNvPr id="8" name="Picture 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2224"/>
            <a:ext cx="56258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5638" y="334887"/>
            <a:ext cx="8092592" cy="954107"/>
          </a:xfrm>
          <a:noFill/>
        </p:spPr>
        <p:txBody>
          <a:bodyPr/>
          <a:lstStyle/>
          <a:p>
            <a:r>
              <a:rPr lang="de-DE" dirty="0" smtClean="0"/>
              <a:t>COVID-19: Alters- und Geschlechtsverteilung in Deutschland </a:t>
            </a:r>
            <a:br>
              <a:rPr lang="de-DE" dirty="0" smtClean="0"/>
            </a:br>
            <a:r>
              <a:rPr lang="de-DE" sz="1800" dirty="0" smtClean="0"/>
              <a:t>(</a:t>
            </a:r>
            <a:r>
              <a:rPr lang="de-DE" sz="1800" dirty="0"/>
              <a:t>Stand </a:t>
            </a:r>
            <a:r>
              <a:rPr lang="de-DE" sz="1800" dirty="0" smtClean="0"/>
              <a:t>13.3.2020</a:t>
            </a:r>
            <a:r>
              <a:rPr lang="de-DE" sz="1800" dirty="0"/>
              <a:t>, </a:t>
            </a:r>
            <a:r>
              <a:rPr lang="de-DE" sz="1800" dirty="0" smtClean="0"/>
              <a:t>11:00, N=2.576)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73323" y="3115958"/>
            <a:ext cx="6244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45AA6"/>
                </a:solidFill>
              </a:rPr>
              <a:t>Übermittelte </a:t>
            </a:r>
            <a:r>
              <a:rPr lang="de-DE" sz="1600" b="1" dirty="0">
                <a:solidFill>
                  <a:srgbClr val="045AA6"/>
                </a:solidFill>
              </a:rPr>
              <a:t>COVID-19-Fälle in Deutschland nach Altersgruppe und </a:t>
            </a:r>
            <a:r>
              <a:rPr lang="de-DE" sz="1600" b="1" dirty="0" smtClean="0">
                <a:solidFill>
                  <a:srgbClr val="045AA6"/>
                </a:solidFill>
              </a:rPr>
              <a:t>Geschlecht (N=2.565, Datenstand 13.03.2020, 11:00).</a:t>
            </a:r>
            <a:endParaRPr lang="de-DE" sz="1600" b="1" dirty="0">
              <a:solidFill>
                <a:srgbClr val="045AA6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7200" y="1240579"/>
            <a:ext cx="5094215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Alter	 0 - </a:t>
            </a:r>
            <a:r>
              <a:rPr lang="de-DE" sz="2200" dirty="0" smtClean="0"/>
              <a:t>94 </a:t>
            </a:r>
            <a:r>
              <a:rPr lang="de-DE" sz="2200" dirty="0"/>
              <a:t>Jahre (</a:t>
            </a:r>
            <a:r>
              <a:rPr lang="de-DE" sz="2200" dirty="0" smtClean="0"/>
              <a:t>N=2.566)</a:t>
            </a:r>
            <a:endParaRPr lang="de-DE" sz="2200" dirty="0"/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/>
              <a:t>Median </a:t>
            </a:r>
            <a:r>
              <a:rPr lang="de-DE" dirty="0" smtClean="0"/>
              <a:t>46 </a:t>
            </a:r>
            <a:r>
              <a:rPr lang="de-DE" dirty="0"/>
              <a:t>Jahre;  Mittelwert </a:t>
            </a:r>
            <a:r>
              <a:rPr lang="de-DE" dirty="0" smtClean="0"/>
              <a:t>44 </a:t>
            </a:r>
            <a:r>
              <a:rPr lang="de-DE" dirty="0"/>
              <a:t>Jahre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Geschlecht (</a:t>
            </a:r>
            <a:r>
              <a:rPr lang="de-DE" sz="2200" dirty="0" smtClean="0"/>
              <a:t>N=2.575)</a:t>
            </a:r>
            <a:endParaRPr lang="de-DE" sz="2200" dirty="0"/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1.453 </a:t>
            </a:r>
            <a:r>
              <a:rPr lang="de-DE" dirty="0"/>
              <a:t>(</a:t>
            </a:r>
            <a:r>
              <a:rPr lang="de-DE" dirty="0" smtClean="0"/>
              <a:t>56%) </a:t>
            </a:r>
            <a:r>
              <a:rPr lang="de-DE" dirty="0"/>
              <a:t>männlich; </a:t>
            </a:r>
            <a:r>
              <a:rPr lang="de-DE" dirty="0" smtClean="0"/>
              <a:t>1.122 </a:t>
            </a:r>
            <a:r>
              <a:rPr lang="de-DE" dirty="0"/>
              <a:t>(</a:t>
            </a:r>
            <a:r>
              <a:rPr lang="de-DE" dirty="0" smtClean="0"/>
              <a:t>44%) </a:t>
            </a:r>
            <a:r>
              <a:rPr lang="de-DE" dirty="0"/>
              <a:t>weiblich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2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3729038"/>
            <a:ext cx="6688137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Bildschirmpräsentation (4:3)</PresentationFormat>
  <Paragraphs>186</Paragraphs>
  <Slides>12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PowerPoint-Präsentation</vt:lpstr>
      <vt:lpstr>PowerPoint-Präsentation</vt:lpstr>
      <vt:lpstr>COVID-19: Epidemiologische Kurve in Deutschland  (Stand 13.03.2020, 11:00)</vt:lpstr>
      <vt:lpstr>COVID-19: Regionale Verteilung in Deutschland  (Stand 13.03.2020, 11:00) </vt:lpstr>
      <vt:lpstr>PowerPoint-Präsentation</vt:lpstr>
      <vt:lpstr>Trendanalysen der Kreise mit den meisten Fällen  (nach Erkrankungsdatum bzw. Meldedatum-Meldeverzug v. 5 Tagen) </vt:lpstr>
      <vt:lpstr>Expositionsorte national (Stand 13.03.2020, 11:00) </vt:lpstr>
      <vt:lpstr>Expositionsorte International (Stand 13.03.2020, 11:00) </vt:lpstr>
      <vt:lpstr>COVID-19: Alters- und Geschlechtsverteilung in Deutschland  (Stand 13.3.2020, 11:00, N=2.576) </vt:lpstr>
      <vt:lpstr>Cluster</vt:lpstr>
      <vt:lpstr>Amtshilfeersuchen</vt:lpstr>
      <vt:lpstr>Neue Vorgehen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510</cp:revision>
  <cp:lastPrinted>2020-03-12T08:18:43Z</cp:lastPrinted>
  <dcterms:created xsi:type="dcterms:W3CDTF">2015-11-02T12:29:13Z</dcterms:created>
  <dcterms:modified xsi:type="dcterms:W3CDTF">2020-03-13T18:54:42Z</dcterms:modified>
</cp:coreProperties>
</file>