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4" r:id="rId19"/>
    <p:sldId id="293" r:id="rId20"/>
    <p:sldId id="295" r:id="rId21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1641" autoAdjust="0"/>
  </p:normalViewPr>
  <p:slideViewPr>
    <p:cSldViewPr>
      <p:cViewPr>
        <p:scale>
          <a:sx n="110" d="100"/>
          <a:sy n="110" d="100"/>
        </p:scale>
        <p:origin x="-1752" y="-348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gel.de/wirtschaft/unternehmen/coronavirus-italien-schliesst-alle-geschaefte-und-restaurants-a-7007d55b-1056-496d-86d3-552c804dde75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https://www.vg.no/spesial/2020/corona-viruset/?utm_source=vgfront&amp;utm_content=row-1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https://www.normandie.ars.sante.fr/calvados-cas-groupe-de-de-personnes-porteuses-du-covid-19-bieville-beuville</a:t>
            </a:r>
          </a:p>
          <a:p>
            <a:r>
              <a:rPr lang="de-DE" dirty="0" smtClean="0"/>
              <a:t>https://www.lefigaro.fr/politique/coronavirus-interdiction-des-rassemblements-de-plus-de-100-personnes-en-france-20200313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50 Provinzen in Spanien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1129 , </a:t>
            </a:r>
            <a:r>
              <a:rPr lang="de-DE" smtClean="0"/>
              <a:t>11 </a:t>
            </a:r>
            <a:r>
              <a:rPr lang="de-DE" smtClean="0"/>
              <a:t>218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38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http://opendatadpc.maps.arcgis.com/apps/opsdashboard/index.html#/dae18c330e8e4093bb090ab0aa2b4892</a:t>
            </a:r>
          </a:p>
          <a:p>
            <a:r>
              <a:rPr lang="de-DE" dirty="0" smtClean="0"/>
              <a:t>https://en.wikipedia.org/wiki/2020_coronavirus_outbreak_in_Italy </a:t>
            </a:r>
          </a:p>
          <a:p>
            <a:r>
              <a:rPr lang="de-DE" dirty="0" smtClean="0"/>
              <a:t>https://de.wikipedia.org/wiki/COVID-19-Epidemie_in_Italien</a:t>
            </a:r>
          </a:p>
          <a:p>
            <a:r>
              <a:rPr lang="de-DE" dirty="0" smtClean="0"/>
              <a:t>https://www.epicentro.iss.it/coronavirus/aggiornamenti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https://www.spiegel.de/wirtschaft/unternehmen/coronavirus-italien-schliesst-alle-geschaefte-und-restaurants-a-7007d55b-1056-496d-86d3-552c804dde75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growth_2020-03-04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https://www.occitanie.ars.sante.fr/28-nouveaux-cas-de-coronavirus-en-occitanie</a:t>
            </a:r>
          </a:p>
          <a:p>
            <a:r>
              <a:rPr lang="de-DE" dirty="0" smtClean="0"/>
              <a:t>https://www.auvergne-rhone-alpes.ars.sante.fr/covid-19-point-de-situation-mercredi-11-mars-15-h</a:t>
            </a:r>
          </a:p>
          <a:p>
            <a:r>
              <a:rPr lang="de-DE" dirty="0" smtClean="0"/>
              <a:t>https://www.hauts-de-france.ars.sante.fr/coronavirus-covid-19-point-de-situation-dans-les-hauts-de-france</a:t>
            </a:r>
          </a:p>
          <a:p>
            <a:endParaRPr lang="de-DE" dirty="0" smtClean="0"/>
          </a:p>
          <a:p>
            <a:r>
              <a:rPr lang="de-DE" baseline="0" dirty="0" smtClean="0"/>
              <a:t>In der Region Auvergne-Rhone-Alpes haben viele Fälle einen epidemiologischen Zusammenhang mit dem Geschehen in Haut-Rhin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</a:t>
            </a:r>
          </a:p>
          <a:p>
            <a:r>
              <a:rPr lang="de-DE" baseline="0" dirty="0" smtClean="0"/>
              <a:t>Ile de France: 12.213.364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5 559 051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6.006.156 (2014) </a:t>
            </a:r>
          </a:p>
          <a:p>
            <a:r>
              <a:rPr lang="de-DE" baseline="0" dirty="0" smtClean="0"/>
              <a:t>Auvergne Rhone Alpes: 8 026 685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2.811.000</a:t>
            </a:r>
          </a:p>
          <a:p>
            <a:r>
              <a:rPr lang="de-DE" baseline="0" dirty="0" smtClean="0"/>
              <a:t>Provence </a:t>
            </a:r>
            <a:r>
              <a:rPr lang="de-DE" baseline="0" dirty="0" err="1" smtClean="0"/>
              <a:t>alpes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d‘azur</a:t>
            </a:r>
            <a:r>
              <a:rPr lang="de-DE" baseline="0" dirty="0" smtClean="0"/>
              <a:t>: 4.500.000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7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1_COVID-1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www.who.int/docs/default-source/coronaviruse/situation-reports/20200310-sitrep-50-covid-19.pdf?sfvrsn=55e904fb_2" TargetMode="External"/><Relationship Id="rId4" Type="http://schemas.openxmlformats.org/officeDocument/2006/relationships/hyperlink" Target="https://en.wikipedia.org/wiki/2020_coronavirus_outbreak_in_Spai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en.wikipedia.org/wiki/2020_coronavirus_outbreak_in_Spain" TargetMode="External"/><Relationship Id="rId4" Type="http://schemas.openxmlformats.org/officeDocument/2006/relationships/hyperlink" Target="https://www.mscbs.gob.es/profesionales/saludPublica/ccayes/alertasActual/nCov-China/documentos/Actualizacion_42_COVID-19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gel.de/politik/ausland/coronavirus-spanien-steht-still-urlauber-reisen-ab-a-13acbf80-4db1-4df9-86f1-7b565661f99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Neuartiges-Coronavirus-(2019-nCov)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rf.at/corona/stories/3157533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Neuartiges-Coronavirus-(2019-nCov)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orf.at/corona/stories/315753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Coronavirus---Aktuelle-Ma%C3%9Fnahmen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irol.at/informationen-coronavir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s://www.bag.admin.ch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g.admin.ch/bag/de/home/krankheiten/ausbrueche-epidemien-pandemien/aktuelle-ausbrueche-epidemien/novel-cov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13. 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64639"/>
              </p:ext>
            </p:extLst>
          </p:nvPr>
        </p:nvGraphicFramePr>
        <p:xfrm>
          <a:off x="336259" y="1124744"/>
          <a:ext cx="8327465" cy="13886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Fall-Ver.-Anteil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+9.587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157.044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&gt;5.506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77.043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5.839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3,7%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(inkl.</a:t>
                      </a:r>
                      <a:r>
                        <a:rPr lang="de-DE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HK, Macau)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80.996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3.228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66.911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3.203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4,0%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85" y="2564904"/>
            <a:ext cx="5760640" cy="405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26742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b="1" dirty="0"/>
              <a:t>3</a:t>
            </a:r>
            <a:r>
              <a:rPr lang="de-DE" sz="1400" b="1" dirty="0" smtClean="0"/>
              <a:t>. Stadium der Epidemie seit dem 14.03.2020</a:t>
            </a:r>
            <a:r>
              <a:rPr lang="de-DE" sz="1400" dirty="0" smtClean="0"/>
              <a:t> (Virus zirkuliert im gesamten Land, Ziel: Eindämmung der Epidemie, Schadensbegrenzung; Dauer: 8-12 Wochen):</a:t>
            </a:r>
          </a:p>
          <a:p>
            <a:pPr lvl="1"/>
            <a:r>
              <a:rPr lang="de-DE" sz="1400" b="1" dirty="0" smtClean="0"/>
              <a:t>Mobilisation aller medizinischen Ressourcen : Risikogruppen schützen</a:t>
            </a:r>
          </a:p>
          <a:p>
            <a:pPr lvl="1"/>
            <a:r>
              <a:rPr lang="de-DE" sz="1400" b="1" dirty="0" smtClean="0"/>
              <a:t>Nicht </a:t>
            </a:r>
            <a:r>
              <a:rPr lang="de-DE" sz="1400" b="1" dirty="0"/>
              <a:t>essentielle öffentliche Einrichtungen ab dem 14.03. geschlossen (</a:t>
            </a:r>
            <a:r>
              <a:rPr lang="de-DE" sz="1400" b="1" dirty="0" smtClean="0"/>
              <a:t>außer </a:t>
            </a:r>
            <a:r>
              <a:rPr lang="de-DE" sz="1400" b="1" dirty="0"/>
              <a:t>Supermärkte, Apotheken, Banken, Tankstellen…)</a:t>
            </a:r>
          </a:p>
          <a:p>
            <a:pPr lvl="1"/>
            <a:r>
              <a:rPr lang="de-DE" sz="1400" b="1" dirty="0"/>
              <a:t>Schiffe mit &gt;100 Personen dürfen nicht in Frankreich </a:t>
            </a:r>
            <a:r>
              <a:rPr lang="de-DE" sz="1400" b="1" dirty="0" smtClean="0"/>
              <a:t>(v.a. Inseln) andocken</a:t>
            </a:r>
            <a:endParaRPr lang="de-DE" sz="1400" b="1" dirty="0"/>
          </a:p>
          <a:p>
            <a:pPr lvl="1"/>
            <a:r>
              <a:rPr lang="de-DE" sz="1400" dirty="0" smtClean="0"/>
              <a:t>Seit dem 13.03.2020 Verbot von Veranstaltungen mit &gt;100 Teilnehmern</a:t>
            </a:r>
          </a:p>
          <a:p>
            <a:pPr marL="457200" lvl="3" indent="0">
              <a:buNone/>
            </a:pPr>
            <a:r>
              <a:rPr lang="de-DE" sz="1400" dirty="0" smtClean="0"/>
              <a:t>	</a:t>
            </a:r>
            <a:r>
              <a:rPr lang="de-DE" sz="1200" dirty="0" smtClean="0"/>
              <a:t>Verbot </a:t>
            </a:r>
            <a:r>
              <a:rPr lang="de-DE" sz="1200" dirty="0"/>
              <a:t>von Versammlungen in geschlossenen Räumen &gt;50 </a:t>
            </a:r>
            <a:r>
              <a:rPr lang="de-DE" sz="1200" dirty="0" smtClean="0"/>
              <a:t>Teilnehmer in besonders betroffenen Gebiete</a:t>
            </a:r>
            <a:endParaRPr lang="de-DE" sz="1100" b="1" dirty="0"/>
          </a:p>
          <a:p>
            <a:r>
              <a:rPr lang="de-DE" sz="1400" dirty="0"/>
              <a:t>Einsatz von Public Health Reservisten („la </a:t>
            </a:r>
            <a:r>
              <a:rPr lang="de-DE" sz="1400" dirty="0" err="1"/>
              <a:t>réserve</a:t>
            </a:r>
            <a:r>
              <a:rPr lang="de-DE" sz="1400" dirty="0"/>
              <a:t> </a:t>
            </a:r>
            <a:r>
              <a:rPr lang="de-DE" sz="1400" dirty="0" err="1"/>
              <a:t>sanitaire</a:t>
            </a:r>
            <a:r>
              <a:rPr lang="de-DE" sz="1400" dirty="0"/>
              <a:t>“, haupts. Studenten und Rentner)</a:t>
            </a:r>
          </a:p>
          <a:p>
            <a:r>
              <a:rPr lang="de-DE" sz="1400" dirty="0" smtClean="0"/>
              <a:t>1 Referenzkrankenhaus pro Region für COVID-19</a:t>
            </a:r>
          </a:p>
          <a:p>
            <a:r>
              <a:rPr lang="de-DE" sz="1400" dirty="0" smtClean="0"/>
              <a:t>Preis der Desinfektionsmittel ist staatlich geregelt</a:t>
            </a:r>
          </a:p>
          <a:p>
            <a:r>
              <a:rPr lang="de-DE" sz="1400" dirty="0" smtClean="0"/>
              <a:t>Regierung beschlagnahmt FFP2 Masken für Krankenhäuser (bis zum 31.05.2020)</a:t>
            </a:r>
          </a:p>
          <a:p>
            <a:r>
              <a:rPr lang="de-DE" sz="1400" dirty="0" smtClean="0"/>
              <a:t>Starke Restriktionen für Besucher von Gesundheitseinrichtungen (seit dem 11.03. Verbot der Besuche in Altersheime und Langzeitpflegestationen)</a:t>
            </a:r>
          </a:p>
          <a:p>
            <a:r>
              <a:rPr lang="de-DE" sz="1400" dirty="0" smtClean="0"/>
              <a:t>Aktivierung von Krisenplänen in Krankenhäuser (Plan </a:t>
            </a:r>
            <a:r>
              <a:rPr lang="de-DE" sz="1400" dirty="0" err="1" smtClean="0"/>
              <a:t>blanc</a:t>
            </a:r>
            <a:r>
              <a:rPr lang="de-DE" sz="1400" dirty="0" smtClean="0"/>
              <a:t>) und Altersheime (Plan bleu)</a:t>
            </a:r>
            <a:endParaRPr lang="de-DE" sz="1400" dirty="0"/>
          </a:p>
          <a:p>
            <a:r>
              <a:rPr lang="de-DE" sz="1400" dirty="0" smtClean="0"/>
              <a:t>Ab dem 16.03.2020 bleiben Bildungseinrichtungen (von Krippe bis Uni) auf unbestimmte Zeit geschlossen</a:t>
            </a: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r>
              <a:rPr lang="de-DE" sz="1600" b="1" u="sng" dirty="0" smtClean="0"/>
              <a:t>Exportierte </a:t>
            </a:r>
            <a:r>
              <a:rPr lang="de-DE" sz="1600" b="1" u="sng" dirty="0"/>
              <a:t>Fälle: </a:t>
            </a:r>
            <a:r>
              <a:rPr lang="de-DE" sz="1400" dirty="0"/>
              <a:t>Belgien, Dom. Republik, Algerien, Senegal, Kamerun, Marokko, Gabun, DRC und </a:t>
            </a:r>
            <a:r>
              <a:rPr lang="de-DE" sz="1400" dirty="0" smtClean="0"/>
              <a:t>Usbekistan</a:t>
            </a:r>
            <a:endParaRPr lang="de-DE" sz="1400" dirty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9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51520" y="1124744"/>
            <a:ext cx="871296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7.753 (+2000); 288 Todesfälle; </a:t>
            </a:r>
            <a:r>
              <a:rPr lang="de-DE" sz="2000" b="1" dirty="0">
                <a:solidFill>
                  <a:prstClr val="black"/>
                </a:solidFill>
              </a:rPr>
              <a:t>Fall-Verstorbenen-Anteil</a:t>
            </a:r>
            <a:r>
              <a:rPr lang="de-DE" sz="2000" b="1" dirty="0" smtClean="0">
                <a:solidFill>
                  <a:prstClr val="black"/>
                </a:solidFill>
              </a:rPr>
              <a:t> 3,7%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prstClr val="black"/>
                </a:solidFill>
              </a:rPr>
              <a:t>(</a:t>
            </a:r>
            <a:r>
              <a:rPr lang="de-DE" sz="1400" dirty="0" err="1" smtClean="0">
                <a:solidFill>
                  <a:prstClr val="black"/>
                </a:solidFill>
              </a:rPr>
              <a:t>MoH</a:t>
            </a:r>
            <a:r>
              <a:rPr lang="de-DE" sz="1400" dirty="0" smtClean="0">
                <a:solidFill>
                  <a:prstClr val="black"/>
                </a:solidFill>
              </a:rPr>
              <a:t>: Stand 15.03.)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prstClr val="black"/>
                </a:solidFill>
              </a:rPr>
              <a:t>WHO Transmissionsklassifizierung : „</a:t>
            </a:r>
            <a:r>
              <a:rPr lang="de-DE" dirty="0" err="1" smtClean="0">
                <a:solidFill>
                  <a:prstClr val="black"/>
                </a:solidFill>
              </a:rPr>
              <a:t>local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transmission</a:t>
            </a:r>
            <a:r>
              <a:rPr lang="de-DE" dirty="0" smtClean="0">
                <a:solidFill>
                  <a:prstClr val="black"/>
                </a:solidFill>
              </a:rPr>
              <a:t>“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109" y="627163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800" dirty="0" err="1">
                <a:solidFill>
                  <a:prstClr val="black"/>
                </a:solidFill>
              </a:rPr>
              <a:t>MoH</a:t>
            </a:r>
            <a:r>
              <a:rPr lang="de-DE" sz="800" dirty="0" smtClean="0">
                <a:solidFill>
                  <a:prstClr val="black"/>
                </a:solidFill>
              </a:rPr>
              <a:t>: 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8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www.mscbs.gob.es/profesionales/saludPublica/ccayes/alertasActual/nCov-China/documentos/Actualizacion_41_COVID-19.pdf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 smtClean="0">
                <a:solidFill>
                  <a:prstClr val="black"/>
                </a:solidFill>
              </a:rPr>
              <a:t>Spain </a:t>
            </a:r>
            <a:r>
              <a:rPr lang="de-DE" sz="800" dirty="0">
                <a:solidFill>
                  <a:prstClr val="black"/>
                </a:solidFill>
              </a:rPr>
              <a:t>Wiki: </a:t>
            </a:r>
            <a:r>
              <a:rPr lang="de-DE" sz="8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800" dirty="0" smtClean="0">
                <a:solidFill>
                  <a:prstClr val="black"/>
                </a:solidFill>
                <a:hlinkClick r:id="rId4"/>
              </a:rPr>
              <a:t>en.wikipedia.org/wiki/2020_coronavirus_outbreak_in_Spain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>
                <a:solidFill>
                  <a:prstClr val="black"/>
                </a:solidFill>
              </a:rPr>
              <a:t>WHO Situation Report: </a:t>
            </a:r>
            <a:r>
              <a:rPr lang="de-DE" sz="8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800" dirty="0" smtClean="0">
                <a:solidFill>
                  <a:prstClr val="black"/>
                </a:solidFill>
                <a:hlinkClick r:id="rId5"/>
              </a:rPr>
              <a:t>www.who.int/docs/default-source/coronaviruse/situation-reports/20200310-sitrep-50-covid-19.pdf?sfvrsn=55e904fb_2</a:t>
            </a:r>
            <a:endParaRPr lang="de-DE" sz="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8351"/>
            <a:ext cx="3535790" cy="395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6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>
                <a:solidFill>
                  <a:prstClr val="black"/>
                </a:solidFill>
              </a:rPr>
              <a:t>Regionale Verteilung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394" y="3323200"/>
            <a:ext cx="1208187" cy="89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5496" y="633138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 err="1">
                <a:solidFill>
                  <a:prstClr val="black"/>
                </a:solidFill>
              </a:rPr>
              <a:t>MoH</a:t>
            </a:r>
            <a:r>
              <a:rPr lang="de-DE" sz="1000" dirty="0" smtClean="0">
                <a:solidFill>
                  <a:prstClr val="black"/>
                </a:solidFill>
              </a:rPr>
              <a:t>: 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www.mscbs.gob.es/profesionales/saludPublica/ccayes/alertasActual/nCov-China/documentos/Actualizacion_42_COVID-19.pdf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Spain </a:t>
            </a:r>
            <a:r>
              <a:rPr lang="de-DE" sz="1000" dirty="0">
                <a:solidFill>
                  <a:prstClr val="black"/>
                </a:solidFill>
              </a:rPr>
              <a:t>Wiki: </a:t>
            </a:r>
            <a:r>
              <a:rPr lang="de-DE" sz="10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5"/>
              </a:rPr>
              <a:t>en.wikipedia.org/wiki/2020_coronavirus_outbreak_in_Spain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69872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 15.03.</a:t>
            </a:r>
            <a:endParaRPr lang="de-DE" dirty="0">
              <a:solidFill>
                <a:prstClr val="black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557469" y="1465384"/>
            <a:ext cx="3564565" cy="5053556"/>
            <a:chOff x="557469" y="1465384"/>
            <a:chExt cx="3564565" cy="5053556"/>
          </a:xfrm>
        </p:grpSpPr>
        <p:sp>
          <p:nvSpPr>
            <p:cNvPr id="9" name="Textfeld 8"/>
            <p:cNvSpPr txBox="1"/>
            <p:nvPr/>
          </p:nvSpPr>
          <p:spPr>
            <a:xfrm>
              <a:off x="3186100" y="1465385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Verstorben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267744" y="146538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Fälle gesamt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69" y="1700808"/>
              <a:ext cx="3564565" cy="481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343"/>
            <a:ext cx="3080395" cy="222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60026" y="3534830"/>
            <a:ext cx="37356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71925" y="5985284"/>
            <a:ext cx="37356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40304" y="5122296"/>
            <a:ext cx="37356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0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5505" y="6093296"/>
            <a:ext cx="8310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 </a:t>
            </a:r>
          </a:p>
          <a:p>
            <a:r>
              <a:rPr lang="de-DE" sz="900" dirty="0" smtClean="0">
                <a:solidFill>
                  <a:prstClr val="black"/>
                </a:solidFill>
              </a:rPr>
              <a:t>Spiegel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www.spiegel.de/politik/ausland/coronavirus-spanien-steht-still-urlauber-reisen-ab-a-13acbf80-4db1-4df9-86f1-7b565661f990</a:t>
            </a:r>
            <a:endParaRPr lang="de-DE" sz="900" dirty="0" smtClean="0">
              <a:solidFill>
                <a:prstClr val="black"/>
              </a:solidFill>
            </a:endParaRPr>
          </a:p>
          <a:p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Der Ministerpräsident </a:t>
            </a:r>
            <a:r>
              <a:rPr lang="de-DE" sz="2000" dirty="0" err="1" smtClean="0"/>
              <a:t>rufte</a:t>
            </a:r>
            <a:r>
              <a:rPr lang="de-DE" sz="2000" dirty="0" smtClean="0"/>
              <a:t> am 14.03.2020 den nationalen Notstand aus.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Ab 15.03.2020 gelten zunächst für 15 Tagen: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Einschränkung der Bewegungsfreiheit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Alle  </a:t>
            </a:r>
            <a:r>
              <a:rPr lang="de-DE" dirty="0"/>
              <a:t>Cafés, Bars, Restaurants und Geschäfte mit Ausnahme von Lebensmittelläden oder Apotheken bleiben geschlossen</a:t>
            </a:r>
            <a:r>
              <a:rPr lang="de-DE" dirty="0" smtClean="0"/>
              <a:t>.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Die Regierung </a:t>
            </a:r>
            <a:r>
              <a:rPr lang="de-DE" dirty="0"/>
              <a:t>darf Lebensmittel rationieren und in wichtige Unternehmen </a:t>
            </a:r>
            <a:r>
              <a:rPr lang="de-DE" dirty="0" smtClean="0"/>
              <a:t>eingreifen.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Der </a:t>
            </a:r>
            <a:r>
              <a:rPr lang="de-DE" dirty="0"/>
              <a:t>Zug- und Flugverkehr wird um die Hälfte reduziert. Die Grenzen bleiben jedoch offen.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endParaRPr lang="de-DE" sz="2000" b="1" dirty="0" smtClean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8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139952" y="1119867"/>
            <a:ext cx="399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200"/>
              </a:spcAft>
            </a:pPr>
            <a:r>
              <a:rPr lang="de-DE" dirty="0" smtClean="0">
                <a:solidFill>
                  <a:prstClr val="black"/>
                </a:solidFill>
              </a:rPr>
              <a:t>WHO Transmissionsklassifizierung : „</a:t>
            </a:r>
            <a:r>
              <a:rPr lang="de-DE" dirty="0" err="1" smtClean="0">
                <a:solidFill>
                  <a:prstClr val="black"/>
                </a:solidFill>
              </a:rPr>
              <a:t>local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transmission</a:t>
            </a:r>
            <a:r>
              <a:rPr lang="de-DE" dirty="0" smtClean="0">
                <a:solidFill>
                  <a:prstClr val="black"/>
                </a:solidFill>
              </a:rPr>
              <a:t>“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1353" y="2452826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  <a:hlinkClick r:id="rId3"/>
              </a:rPr>
              <a:t>https://www.sozialministerium.at/Informationen-zum-Coronavirus/Neuartiges-Coronavirus-(2019-nCov).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html</a:t>
            </a:r>
            <a:endParaRPr lang="de-DE" sz="1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6" y="1081226"/>
            <a:ext cx="3448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428249" y="2954914"/>
            <a:ext cx="8029514" cy="3354406"/>
            <a:chOff x="428249" y="2786930"/>
            <a:chExt cx="8029514" cy="3354406"/>
          </a:xfrm>
        </p:grpSpPr>
        <p:sp>
          <p:nvSpPr>
            <p:cNvPr id="8" name="Textfeld 7"/>
            <p:cNvSpPr txBox="1"/>
            <p:nvPr/>
          </p:nvSpPr>
          <p:spPr>
            <a:xfrm>
              <a:off x="7079781" y="5513229"/>
              <a:ext cx="137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prstClr val="black"/>
                  </a:solidFill>
                </a:rPr>
                <a:t>Stand: 16.03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49" y="2786930"/>
              <a:ext cx="6616412" cy="309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428249" y="5895115"/>
              <a:ext cx="59766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prstClr val="black"/>
                  </a:solidFill>
                  <a:hlinkClick r:id="rId6"/>
                </a:rPr>
                <a:t>https://orf.at/corona/stories/3157533</a:t>
              </a:r>
              <a:r>
                <a:rPr lang="de-DE" sz="1000" dirty="0" smtClean="0">
                  <a:solidFill>
                    <a:prstClr val="black"/>
                  </a:solidFill>
                  <a:hlinkClick r:id="rId6"/>
                </a:rPr>
                <a:t>/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5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728326" y="1740524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  <a:hlinkClick r:id="rId3"/>
              </a:rPr>
              <a:t>https://www.sozialministerium.at/Informationen-zum-Coronavirus/Neuartiges-Coronavirus-(2019-nCov).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html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23728" y="592343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de-DE" sz="1200" dirty="0">
                <a:solidFill>
                  <a:prstClr val="black"/>
                </a:solidFill>
                <a:hlinkClick r:id="rId4"/>
              </a:rPr>
              <a:t>://orf.at/corona/stories/3157533</a:t>
            </a:r>
            <a:r>
              <a:rPr lang="de-DE" sz="1200" dirty="0" smtClean="0">
                <a:solidFill>
                  <a:prstClr val="black"/>
                </a:solidFill>
                <a:hlinkClick r:id="rId4"/>
              </a:rPr>
              <a:t>/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02891" y="5877272"/>
            <a:ext cx="140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Stand: 15.03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1" y="1235699"/>
            <a:ext cx="7943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90" y="2204864"/>
            <a:ext cx="684762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0" y="6277962"/>
            <a:ext cx="82674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Quelle:</a:t>
            </a:r>
          </a:p>
          <a:p>
            <a:r>
              <a:rPr lang="de-DE" sz="900" dirty="0">
                <a:solidFill>
                  <a:prstClr val="black"/>
                </a:solidFill>
                <a:hlinkClick r:id="rId3"/>
              </a:rPr>
              <a:t>https://www.tagesschau.de/ausland/corona-oesterreich-105.html</a:t>
            </a:r>
          </a:p>
          <a:p>
            <a:r>
              <a:rPr lang="de-DE" sz="9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://www.sozialministerium.at/Informationen-zum-Coronavirus/Coronavirus---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Aktuelle-Ma%C3%9Fnahmen.html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4"/>
              </a:rPr>
              <a:t>www.tirol.at/informationen-coronavirus</a:t>
            </a:r>
            <a:endParaRPr lang="de-DE" sz="900" dirty="0" smtClean="0">
              <a:solidFill>
                <a:prstClr val="black"/>
              </a:solidFill>
            </a:endParaRPr>
          </a:p>
          <a:p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1600" b="1" dirty="0" smtClean="0"/>
              <a:t>Maßnahmen</a:t>
            </a:r>
            <a:endParaRPr lang="de-DE" sz="16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b="1" dirty="0" smtClean="0"/>
              <a:t>Flugverkehr wird weitgehend eingestellt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b="1" dirty="0" smtClean="0"/>
              <a:t>Geschäfte, die nicht für die Grundversorgung notwendig sind, werden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Einreiseverbot Italien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 smtClean="0"/>
              <a:t>Einreise aus Italien ist nur gestattet, wenn ein ärztliches Gesundheitsattest vorliegt. Eine Durchreise durch Österreich aus Italien kommend ist nur mehr gestattet, wenn kein Zwischenstopp in Österreich eingelegt wird.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 smtClean="0"/>
              <a:t>Österreicher, die sich in Italien befinden, werden zurückgeholt, müssen sich aber anschließend für zwei Wochen in häusliche Quarantäne begeben.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Outdoor-Veranstaltungen mit über 500 Teilnehmern und </a:t>
            </a:r>
            <a:r>
              <a:rPr lang="de-DE" sz="1600" dirty="0" err="1" smtClean="0"/>
              <a:t>Indoor</a:t>
            </a:r>
            <a:r>
              <a:rPr lang="de-DE" sz="1600" dirty="0" smtClean="0"/>
              <a:t>-Veranstaltungen mit über 100 Teilnehmern werden bis Anfang April untersagt. 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Hochschulen werden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Einschränkungen bei Besuchen im Krankenhaus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 smtClean="0"/>
              <a:t>Angehörigen von Personen, die sich in einem stationären Aufenthalt in einem Krankenhaus befinden, werden ersucht, von Krankenbesuchen abzusehen oder diese auf ein Minimum zu beschränken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Empfehlung: Soziale Kontakte einschränken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r>
              <a:rPr lang="de-DE" sz="1600" b="1" dirty="0" smtClean="0"/>
              <a:t>Tirol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Alle Seilbahnen werden ab 15.03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Alle Hotels, Apartments usw. werden ab 16.03 geschlossen</a:t>
            </a:r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Schweiz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641427" cy="360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9552" y="58052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dirty="0" smtClean="0">
                <a:solidFill>
                  <a:prstClr val="black"/>
                </a:solidFill>
                <a:hlinkClick r:id="rId4"/>
              </a:rPr>
              <a:t>www.bag.admin.ch/</a:t>
            </a:r>
            <a:endParaRPr lang="de-DE" dirty="0" smtClean="0">
              <a:solidFill>
                <a:prstClr val="black"/>
              </a:solidFill>
            </a:endParaRPr>
          </a:p>
          <a:p>
            <a:r>
              <a:rPr lang="de-DE" dirty="0" smtClean="0">
                <a:solidFill>
                  <a:prstClr val="black"/>
                </a:solidFill>
              </a:rPr>
              <a:t>Situationsbericht zur aktuellen Lage in der Schweiz und im Fürstentum Liechtenstein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5050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90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Tessin:</a:t>
            </a:r>
          </a:p>
          <a:p>
            <a:pPr lvl="1"/>
            <a:r>
              <a:rPr lang="de-DE" dirty="0"/>
              <a:t>Seit Sonntag dürfen nur noch Lebensmittelgeschäfte und Apotheken geöffnet sein. </a:t>
            </a:r>
            <a:endParaRPr lang="de-DE" dirty="0" smtClean="0"/>
          </a:p>
          <a:p>
            <a:pPr lvl="1"/>
            <a:r>
              <a:rPr lang="de-DE" dirty="0" smtClean="0"/>
              <a:t>Die </a:t>
            </a:r>
            <a:r>
              <a:rPr lang="de-DE" dirty="0"/>
              <a:t>Spitäler befürchten </a:t>
            </a:r>
            <a:r>
              <a:rPr lang="de-DE" dirty="0" smtClean="0"/>
              <a:t>einen </a:t>
            </a:r>
            <a:r>
              <a:rPr lang="de-DE" dirty="0"/>
              <a:t>massiven Anstieg der Anzahl </a:t>
            </a:r>
            <a:r>
              <a:rPr lang="de-DE" dirty="0" smtClean="0"/>
              <a:t>Erkrankter</a:t>
            </a:r>
          </a:p>
          <a:p>
            <a:pPr lvl="1"/>
            <a:r>
              <a:rPr lang="de-DE" dirty="0" smtClean="0"/>
              <a:t>Es dürfen </a:t>
            </a:r>
            <a:r>
              <a:rPr lang="de-DE" dirty="0"/>
              <a:t>ab sofort keine Gottesdienste mehr abgehalten werden. </a:t>
            </a:r>
            <a:r>
              <a:rPr lang="de-DE" dirty="0" smtClean="0"/>
              <a:t> </a:t>
            </a:r>
            <a:r>
              <a:rPr lang="de-DE" dirty="0"/>
              <a:t>Begräbnisse </a:t>
            </a:r>
            <a:r>
              <a:rPr lang="de-DE" dirty="0" smtClean="0"/>
              <a:t>können nur </a:t>
            </a:r>
            <a:r>
              <a:rPr lang="de-DE" dirty="0"/>
              <a:t>noch im engsten Familienkreis </a:t>
            </a:r>
            <a:r>
              <a:rPr lang="de-DE" dirty="0" smtClean="0"/>
              <a:t>stattfinden.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Schalter der kantonalen Verwaltung </a:t>
            </a:r>
            <a:r>
              <a:rPr lang="de-DE" dirty="0" smtClean="0"/>
              <a:t>werden geschlossen.</a:t>
            </a:r>
          </a:p>
          <a:p>
            <a:pPr lvl="1"/>
            <a:r>
              <a:rPr lang="de-DE" dirty="0" smtClean="0"/>
              <a:t>Senioren sollen </a:t>
            </a:r>
            <a:r>
              <a:rPr lang="de-DE" dirty="0"/>
              <a:t>öffentliche Ort meiden und bei Spaziergängen Abstand halten</a:t>
            </a:r>
            <a:r>
              <a:rPr lang="de-DE" dirty="0" smtClean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400" dirty="0">
                <a:latin typeface="ScalaSansPro-Bold" pitchFamily="50" charset="0"/>
              </a:rPr>
              <a:t>Schweiz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2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Der Bundesrat hat am 13.03.2020 weitere </a:t>
            </a:r>
            <a:r>
              <a:rPr lang="de-DE" b="1" dirty="0" smtClean="0"/>
              <a:t>Maßnahmen</a:t>
            </a:r>
            <a:r>
              <a:rPr lang="de-DE" dirty="0" smtClean="0"/>
              <a:t> beschlossen:</a:t>
            </a:r>
          </a:p>
          <a:p>
            <a:pPr lvl="1"/>
            <a:r>
              <a:rPr lang="de-DE" dirty="0" smtClean="0"/>
              <a:t>ab </a:t>
            </a:r>
            <a:r>
              <a:rPr lang="de-DE" dirty="0"/>
              <a:t>sofort und bis Ende April </a:t>
            </a:r>
            <a:r>
              <a:rPr lang="de-DE" dirty="0" smtClean="0"/>
              <a:t>sind Veranstaltungen </a:t>
            </a:r>
            <a:r>
              <a:rPr lang="de-DE" dirty="0"/>
              <a:t>mit mehr als 100 </a:t>
            </a:r>
            <a:r>
              <a:rPr lang="de-DE" dirty="0" smtClean="0"/>
              <a:t>Personen verboten, </a:t>
            </a:r>
            <a:r>
              <a:rPr lang="de-DE" dirty="0"/>
              <a:t>in Restaurants, Bars und Diskotheken dürfen sich maximal 50 Personen aufhalten. </a:t>
            </a:r>
            <a:endParaRPr lang="de-DE" dirty="0" smtClean="0"/>
          </a:p>
          <a:p>
            <a:pPr lvl="2"/>
            <a:r>
              <a:rPr lang="de-DE" dirty="0" smtClean="0"/>
              <a:t>Dies gilt auch für Skigebiete. </a:t>
            </a:r>
          </a:p>
          <a:p>
            <a:pPr lvl="1"/>
            <a:r>
              <a:rPr lang="de-DE" dirty="0" smtClean="0"/>
              <a:t>An </a:t>
            </a:r>
            <a:r>
              <a:rPr lang="de-DE" dirty="0"/>
              <a:t>den Schulen darf bis am 4. April vor Ort kein Unterricht stattfinden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Einreise aus Italien wird weiter eingeschränkt. </a:t>
            </a:r>
            <a:endParaRPr lang="de-DE" dirty="0" smtClean="0"/>
          </a:p>
          <a:p>
            <a:pPr lvl="1"/>
            <a:r>
              <a:rPr lang="de-DE" dirty="0"/>
              <a:t>Der Bundesrat ruft die Bevölkerung auf, Verantwortung zu übernehmen und solidarisch zu </a:t>
            </a:r>
            <a:r>
              <a:rPr lang="de-DE" dirty="0" smtClean="0"/>
              <a:t>handeln: „Bleiben </a:t>
            </a:r>
            <a:r>
              <a:rPr lang="de-DE" dirty="0"/>
              <a:t>Sie bei Krankheitssymptomen zu Hause und halten Sie sich nicht im öffentlichen Raum auf“.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www.bag.admin.ch/bag/de/home/krankheiten/ausbrueche-epidemien-pandemien/aktuelle-ausbrueche-epidemien/novel-cov.html</a:t>
            </a: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</p:spPr>
        <p:txBody>
          <a:bodyPr/>
          <a:lstStyle/>
          <a:p>
            <a:r>
              <a:rPr lang="de-DE" sz="2000" dirty="0" smtClean="0">
                <a:latin typeface="ScalaSansPro-Bold" pitchFamily="50" charset="0"/>
              </a:rPr>
              <a:t>COVID-19/ </a:t>
            </a:r>
            <a:r>
              <a:rPr lang="de-DE" sz="2000" dirty="0">
                <a:latin typeface="ScalaSansPro-Bold" pitchFamily="50" charset="0"/>
              </a:rPr>
              <a:t>Schweiz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16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13.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985191"/>
              </p:ext>
            </p:extLst>
          </p:nvPr>
        </p:nvGraphicFramePr>
        <p:xfrm>
          <a:off x="191576" y="1052736"/>
          <a:ext cx="8664900" cy="15670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92975"/>
                <a:gridCol w="1066641"/>
                <a:gridCol w="1143173"/>
                <a:gridCol w="1143173"/>
                <a:gridCol w="1028695"/>
                <a:gridCol w="1142367"/>
                <a:gridCol w="920667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</a:t>
                      </a:r>
                      <a:r>
                        <a:rPr lang="de-DE" sz="1400" dirty="0" smtClean="0">
                          <a:effectLst/>
                        </a:rPr>
                        <a:t>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r>
                        <a:rPr lang="de-DE" sz="1400" dirty="0" smtClean="0">
                          <a:effectLst/>
                        </a:rPr>
                        <a:t>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Fall-Ver.-Anteil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(146 Länder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inkl. Taiwan)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+9.557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76.048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&gt;3.228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9.466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+247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2.636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3,5 %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WHO</a:t>
                      </a:r>
                      <a:r>
                        <a:rPr lang="de-DE" sz="1400" baseline="0" dirty="0" smtClean="0">
                          <a:effectLst/>
                        </a:rPr>
                        <a:t> EURO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+8.333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47.248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&gt;2.183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2.980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+223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1.817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3,8 %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940152" y="6470164"/>
            <a:ext cx="3111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 dirty="0">
                <a:solidFill>
                  <a:prstClr val="black"/>
                </a:solidFill>
              </a:rPr>
              <a:t>ECDC ; Stand </a:t>
            </a:r>
            <a:r>
              <a:rPr lang="de-DE" sz="1100" b="1" i="1" dirty="0" smtClean="0">
                <a:solidFill>
                  <a:prstClr val="black"/>
                </a:solidFill>
              </a:rPr>
              <a:t>15.03.2020</a:t>
            </a:r>
            <a:endParaRPr lang="de-DE" sz="1100" b="1" i="1" dirty="0">
              <a:solidFill>
                <a:prstClr val="black"/>
              </a:solidFill>
            </a:endParaRPr>
          </a:p>
        </p:txBody>
      </p:sp>
      <p:pic>
        <p:nvPicPr>
          <p:cNvPr id="10" name="Grafik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9629" y="2852936"/>
            <a:ext cx="8942420" cy="36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</a:t>
            </a:r>
            <a:r>
              <a:rPr lang="de-DE" sz="2400" smtClean="0">
                <a:latin typeface="ScalaSansPro-Bold" pitchFamily="50" charset="0"/>
              </a:rPr>
              <a:t>/ </a:t>
            </a:r>
            <a:r>
              <a:rPr lang="de-DE" sz="2800" smtClean="0">
                <a:latin typeface="ScalaSansPro-Bold" pitchFamily="50" charset="0"/>
              </a:rPr>
              <a:t>Italien 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23528" y="1170735"/>
            <a:ext cx="640871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22.512 Fälle;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davon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2.026 HCW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1.625 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Fall-Verstorbenen-Anteil: 7,2%)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88470" y="55172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black"/>
                </a:solidFill>
              </a:rPr>
              <a:t> </a:t>
            </a:r>
            <a:r>
              <a:rPr lang="de-DE" b="1" dirty="0" smtClean="0">
                <a:solidFill>
                  <a:prstClr val="black"/>
                </a:solidFill>
              </a:rPr>
              <a:t>Maßnahmen</a:t>
            </a:r>
            <a:r>
              <a:rPr lang="de-DE" dirty="0" smtClean="0">
                <a:solidFill>
                  <a:prstClr val="black"/>
                </a:solidFill>
              </a:rPr>
              <a:t>: </a:t>
            </a:r>
          </a:p>
          <a:p>
            <a:r>
              <a:rPr lang="de-DE" dirty="0" smtClean="0">
                <a:solidFill>
                  <a:prstClr val="black"/>
                </a:solidFill>
              </a:rPr>
              <a:t>Italien </a:t>
            </a:r>
            <a:r>
              <a:rPr lang="de-DE" dirty="0">
                <a:solidFill>
                  <a:prstClr val="black"/>
                </a:solidFill>
              </a:rPr>
              <a:t>schließt bis auf Apotheken und Supermärkte alle Geschäfte und Restaurants.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9" y="1988840"/>
            <a:ext cx="38576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0123"/>
            <a:ext cx="3160018" cy="322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13.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15.03.2020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79268"/>
              </p:ext>
            </p:extLst>
          </p:nvPr>
        </p:nvGraphicFramePr>
        <p:xfrm>
          <a:off x="614355" y="1196752"/>
          <a:ext cx="7937950" cy="4949393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5,71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114,9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+4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</a:t>
                      </a: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1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+4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+5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2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5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</a:t>
                      </a:r>
                      <a:r>
                        <a:rPr lang="en-GB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v.a.</a:t>
                      </a:r>
                      <a:r>
                        <a:rPr lang="en-GB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Shenzhen, Guangzhou)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+4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05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15.03.2020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2" y="419567"/>
            <a:ext cx="927057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71855" y="651170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15.03.2020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" y="332656"/>
            <a:ext cx="893484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7" y="530159"/>
            <a:ext cx="897699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15.03.2020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15.03.2020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21741"/>
            <a:ext cx="893133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15.03.2020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5452"/>
            <a:ext cx="901929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3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12218" y="1628800"/>
            <a:ext cx="5807860" cy="4457489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fr-FR" sz="1800" dirty="0"/>
              <a:t>Grand Est: 24,8/100.000</a:t>
            </a:r>
          </a:p>
          <a:p>
            <a:r>
              <a:rPr lang="fr-FR" sz="1800" dirty="0"/>
              <a:t>Bourgogne-Franche-Comté: 14,7/100.000</a:t>
            </a:r>
          </a:p>
          <a:p>
            <a:r>
              <a:rPr lang="fr-FR" sz="1800" dirty="0"/>
              <a:t>Ile-de-France: 9,9/100.000</a:t>
            </a:r>
          </a:p>
          <a:p>
            <a:r>
              <a:rPr lang="fr-FR" sz="1800" dirty="0"/>
              <a:t>Hauts-de-France: 8,4/100.000</a:t>
            </a:r>
          </a:p>
          <a:p>
            <a:r>
              <a:rPr lang="fr-FR" sz="1800" dirty="0"/>
              <a:t>Auvergne-Rhône-Alpes: 6,4/100.000</a:t>
            </a:r>
          </a:p>
          <a:p>
            <a:endParaRPr lang="de-DE" sz="1800" dirty="0" smtClean="0"/>
          </a:p>
          <a:p>
            <a:endParaRPr lang="de-DE" sz="18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820891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latin typeface="ScalaSansPro-Bold" pitchFamily="50" charset="0"/>
              </a:rPr>
              <a:t>5.723 Fälle, 127 Todesfälle (Fall-Verstorbenen-Anteil: 2,2%) </a:t>
            </a:r>
            <a:r>
              <a:rPr lang="de-DE" sz="1200" dirty="0" smtClean="0">
                <a:latin typeface="ScalaSansPro-Bold" pitchFamily="50" charset="0"/>
              </a:rPr>
              <a:t>(Datenstand: 15.03.2020, 15:00)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228184" y="1556792"/>
            <a:ext cx="2792746" cy="2531838"/>
            <a:chOff x="6239542" y="3140968"/>
            <a:chExt cx="2800996" cy="2600024"/>
          </a:xfrm>
        </p:grpSpPr>
        <p:sp>
          <p:nvSpPr>
            <p:cNvPr id="9" name="Textfeld 8"/>
            <p:cNvSpPr txBox="1"/>
            <p:nvPr/>
          </p:nvSpPr>
          <p:spPr>
            <a:xfrm>
              <a:off x="6239542" y="5472336"/>
              <a:ext cx="2800996" cy="268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100" dirty="0" smtClean="0"/>
                <a:t>Quelle: Wiki, 15.03.2020, 15:00</a:t>
              </a:r>
              <a:endParaRPr lang="de-DE" sz="1100" dirty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542" y="3140968"/>
              <a:ext cx="2800996" cy="233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5579212" cy="260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3" y="3559630"/>
            <a:ext cx="2803179" cy="3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52688"/>
            <a:ext cx="2777718" cy="260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1195</Words>
  <Application>Microsoft Office PowerPoint</Application>
  <PresentationFormat>Bildschirmpräsentation (4:3)</PresentationFormat>
  <Paragraphs>320</Paragraphs>
  <Slides>20</Slides>
  <Notes>18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Office-Design</vt:lpstr>
      <vt:lpstr>Update zu COVID-19, 13. März 2020</vt:lpstr>
      <vt:lpstr>Update zu COVID-19, 13. März 2020</vt:lpstr>
      <vt:lpstr>Update zu COVID-19, 13. März 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Frankreich</vt:lpstr>
      <vt:lpstr>COVID-19/ Frankreich</vt:lpstr>
      <vt:lpstr>COVID-19/ Spanien</vt:lpstr>
      <vt:lpstr>COVID-19/ Spanien</vt:lpstr>
      <vt:lpstr>COVID-19/ Spanien</vt:lpstr>
      <vt:lpstr>COVID-19/ Österreich</vt:lpstr>
      <vt:lpstr>COVID-19/ Österreich</vt:lpstr>
      <vt:lpstr>COVID-19/ Österreich</vt:lpstr>
      <vt:lpstr>COVID-19/ Schweiz</vt:lpstr>
      <vt:lpstr>COVID-19/ Schweiz</vt:lpstr>
      <vt:lpstr>COVID-19/ Schweiz</vt:lpstr>
      <vt:lpstr>COVID-19/ Italien 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Karo, Basel</cp:lastModifiedBy>
  <cp:revision>482</cp:revision>
  <cp:lastPrinted>2020-02-21T11:12:50Z</cp:lastPrinted>
  <dcterms:created xsi:type="dcterms:W3CDTF">2020-02-03T08:44:15Z</dcterms:created>
  <dcterms:modified xsi:type="dcterms:W3CDTF">2020-03-16T11:46:40Z</dcterms:modified>
</cp:coreProperties>
</file>