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44" r:id="rId2"/>
    <p:sldId id="356" r:id="rId3"/>
    <p:sldId id="355" r:id="rId4"/>
    <p:sldId id="345" r:id="rId5"/>
    <p:sldId id="378" r:id="rId6"/>
    <p:sldId id="380" r:id="rId7"/>
    <p:sldId id="348" r:id="rId8"/>
    <p:sldId id="381" r:id="rId9"/>
    <p:sldId id="349" r:id="rId10"/>
    <p:sldId id="362" r:id="rId11"/>
    <p:sldId id="363" r:id="rId12"/>
    <p:sldId id="370" r:id="rId13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045AA6"/>
    <a:srgbClr val="006EC7"/>
    <a:srgbClr val="66A8DD"/>
    <a:srgbClr val="0DE3A1"/>
    <a:srgbClr val="80A5DC"/>
    <a:srgbClr val="689CCA"/>
    <a:srgbClr val="338BD2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9" autoAdjust="0"/>
    <p:restoredTop sz="98089" autoAdjust="0"/>
  </p:normalViewPr>
  <p:slideViewPr>
    <p:cSldViewPr snapToGrid="0" snapToObjects="1">
      <p:cViewPr>
        <p:scale>
          <a:sx n="100" d="100"/>
          <a:sy n="100" d="100"/>
        </p:scale>
        <p:origin x="-118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82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16.03.2020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16.03.2020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57200" y="1155700"/>
            <a:ext cx="8458200" cy="5302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4.838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sz="1900" dirty="0"/>
              <a:t>(davon 4.195 </a:t>
            </a:r>
            <a:r>
              <a:rPr lang="de-DE" sz="1900" dirty="0" err="1"/>
              <a:t>SurvNet</a:t>
            </a:r>
            <a:r>
              <a:rPr lang="de-DE" sz="1900" dirty="0"/>
              <a:t>)</a:t>
            </a:r>
          </a:p>
          <a:p>
            <a:pPr lvl="1"/>
            <a:r>
              <a:rPr lang="de-DE" sz="1400" dirty="0" smtClean="0"/>
              <a:t>+1.043; 27% mehr als am Vortrag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dirty="0" smtClean="0"/>
              <a:t>Todesfälle: 							</a:t>
            </a:r>
            <a:r>
              <a:rPr lang="de-DE" dirty="0"/>
              <a:t>	</a:t>
            </a:r>
            <a:r>
              <a:rPr lang="de-DE" dirty="0" smtClean="0"/>
              <a:t>  </a:t>
            </a:r>
            <a:r>
              <a:rPr lang="de-DE" b="1" dirty="0" smtClean="0"/>
              <a:t>12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  </a:t>
            </a:r>
            <a:r>
              <a:rPr lang="de-DE" b="1" dirty="0" smtClean="0"/>
              <a:t>16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346 </a:t>
            </a:r>
            <a:r>
              <a:rPr lang="de-DE" sz="1900" dirty="0" smtClean="0"/>
              <a:t>(</a:t>
            </a:r>
            <a:r>
              <a:rPr lang="de-DE" sz="1900" dirty="0" err="1" smtClean="0"/>
              <a:t>SurvNet</a:t>
            </a:r>
            <a:r>
              <a:rPr lang="de-DE" sz="1900" dirty="0" smtClean="0"/>
              <a:t>)</a:t>
            </a:r>
            <a:endParaRPr lang="de-DE" sz="19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de-DE" b="1" dirty="0" smtClean="0"/>
              <a:t>Inzidenz </a:t>
            </a:r>
          </a:p>
          <a:p>
            <a:pPr>
              <a:spcBef>
                <a:spcPts val="600"/>
              </a:spcBef>
            </a:pPr>
            <a:r>
              <a:rPr lang="de-DE" dirty="0"/>
              <a:t>B</a:t>
            </a:r>
            <a:r>
              <a:rPr lang="de-DE" dirty="0" smtClean="0"/>
              <a:t>undesweit</a:t>
            </a:r>
            <a:r>
              <a:rPr lang="de-DE" dirty="0"/>
              <a:t>: </a:t>
            </a:r>
            <a:r>
              <a:rPr lang="de-DE" dirty="0" smtClean="0"/>
              <a:t>ca. </a:t>
            </a:r>
            <a:r>
              <a:rPr lang="de-DE" b="1" dirty="0" smtClean="0"/>
              <a:t>5,0 / 100.000 Einwohner </a:t>
            </a:r>
            <a:r>
              <a:rPr lang="de-DE" sz="1400" dirty="0" smtClean="0"/>
              <a:t>(Vortag 4,1/100.000)</a:t>
            </a:r>
            <a:endParaRPr lang="de-DE" dirty="0" smtClean="0"/>
          </a:p>
          <a:p>
            <a:pPr>
              <a:spcBef>
                <a:spcPts val="600"/>
              </a:spcBef>
            </a:pPr>
            <a:r>
              <a:rPr lang="de-DE" dirty="0" smtClean="0"/>
              <a:t>NRW:  ca. </a:t>
            </a:r>
            <a:r>
              <a:rPr lang="de-DE" b="1" dirty="0" smtClean="0"/>
              <a:t>7,8 / 100.000 Einwohner </a:t>
            </a:r>
            <a:r>
              <a:rPr lang="de-DE" sz="1400" dirty="0" smtClean="0"/>
              <a:t>(Vortag 6,4/100.000)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Heinsberg</a:t>
            </a:r>
            <a:r>
              <a:rPr lang="de-DE" dirty="0"/>
              <a:t>: </a:t>
            </a:r>
            <a:r>
              <a:rPr lang="de-DE" dirty="0" smtClean="0"/>
              <a:t>ca.	</a:t>
            </a:r>
            <a:r>
              <a:rPr lang="de-DE" b="1" dirty="0" smtClean="0"/>
              <a:t>239,5 / 100.000 Einwohner </a:t>
            </a:r>
            <a:r>
              <a:rPr lang="de-DE" dirty="0" smtClean="0"/>
              <a:t> </a:t>
            </a:r>
            <a:r>
              <a:rPr lang="de-DE" sz="1400" dirty="0" smtClean="0"/>
              <a:t>(Vortag 202,5/ </a:t>
            </a:r>
            <a:r>
              <a:rPr lang="de-DE" sz="1400" dirty="0"/>
              <a:t>100.000 </a:t>
            </a:r>
            <a:r>
              <a:rPr lang="de-DE" sz="1400" dirty="0" smtClean="0"/>
              <a:t>Einwohner)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Bayern: ca. </a:t>
            </a:r>
            <a:r>
              <a:rPr lang="de-DE" b="1" dirty="0" smtClean="0"/>
              <a:t>6,1 </a:t>
            </a:r>
            <a:r>
              <a:rPr lang="de-DE" b="1" dirty="0" err="1" smtClean="0"/>
              <a:t>Erkr</a:t>
            </a:r>
            <a:r>
              <a:rPr lang="de-DE" b="1" dirty="0" smtClean="0"/>
              <a:t>./100.000 </a:t>
            </a:r>
            <a:r>
              <a:rPr lang="de-DE" b="1" dirty="0" err="1" smtClean="0"/>
              <a:t>Einw</a:t>
            </a:r>
            <a:r>
              <a:rPr lang="de-DE" b="1" dirty="0" smtClean="0"/>
              <a:t>. </a:t>
            </a:r>
            <a:r>
              <a:rPr lang="de-DE" sz="1400" dirty="0" smtClean="0"/>
              <a:t>(Vortag 4,6/100.000)</a:t>
            </a:r>
          </a:p>
          <a:p>
            <a:r>
              <a:rPr lang="de-DE" dirty="0"/>
              <a:t>Baden-Württemberg: </a:t>
            </a:r>
            <a:r>
              <a:rPr lang="de-DE" b="1" dirty="0"/>
              <a:t>ca. 4,7 / 100.000 Einwohner </a:t>
            </a:r>
            <a:r>
              <a:rPr lang="de-DE" sz="1400" dirty="0"/>
              <a:t>(Vortag 4,6/100.000</a:t>
            </a:r>
            <a:r>
              <a:rPr lang="de-DE" sz="1400" dirty="0" smtClean="0"/>
              <a:t>)</a:t>
            </a:r>
          </a:p>
          <a:p>
            <a:endParaRPr lang="de-DE" sz="1400" dirty="0"/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</a:t>
            </a:r>
            <a:r>
              <a:rPr lang="de-DE" sz="2000" dirty="0" smtClean="0"/>
              <a:t>(Stand 15.3.2020, 11:00)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921715"/>
            <a:ext cx="8391526" cy="5395775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Über 159 Cluster (Auswahl)</a:t>
            </a:r>
          </a:p>
          <a:p>
            <a:pPr lvl="1"/>
            <a:r>
              <a:rPr lang="de-DE" dirty="0" smtClean="0"/>
              <a:t>Bayern – Webasto</a:t>
            </a:r>
          </a:p>
          <a:p>
            <a:pPr lvl="1"/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pPr lvl="1"/>
            <a:r>
              <a:rPr lang="de-DE" dirty="0" smtClean="0"/>
              <a:t>Heinsberg - Karneval</a:t>
            </a:r>
          </a:p>
          <a:p>
            <a:pPr lvl="1"/>
            <a:r>
              <a:rPr lang="de-DE" dirty="0" smtClean="0"/>
              <a:t>Freising – Ableger Karneval</a:t>
            </a:r>
          </a:p>
          <a:p>
            <a:pPr lvl="1"/>
            <a:r>
              <a:rPr lang="de-DE" dirty="0" smtClean="0"/>
              <a:t>Spanien – Teneriffa</a:t>
            </a:r>
          </a:p>
          <a:p>
            <a:pPr lvl="1"/>
            <a:r>
              <a:rPr lang="de-DE" dirty="0" smtClean="0"/>
              <a:t>Berlin – Berlin Großraumbüro; Club „Trompete“</a:t>
            </a:r>
          </a:p>
          <a:p>
            <a:pPr lvl="1"/>
            <a:r>
              <a:rPr lang="de-DE" dirty="0" smtClean="0"/>
              <a:t>Rückkehrer Tel Aviv - 19/44 positiv; umfangreiche Kontaktermittlung der für Zielflughäfen zuständigen GÄ Frankfurt und München</a:t>
            </a:r>
          </a:p>
          <a:p>
            <a:pPr lvl="1"/>
            <a:r>
              <a:rPr lang="de-DE" dirty="0"/>
              <a:t>Busreise von Südtirol nach Wilhelmshafen – 11 Reisende aus Deutschland SARS-CoV-2-positiv</a:t>
            </a:r>
          </a:p>
          <a:p>
            <a:pPr lvl="1"/>
            <a:r>
              <a:rPr lang="de-DE" dirty="0" smtClean="0"/>
              <a:t>Nil-Kreuzfahrtschiff Monarch – 4 Deutsche SARS-CoV-2-positiv</a:t>
            </a:r>
          </a:p>
          <a:p>
            <a:pPr lvl="1"/>
            <a:r>
              <a:rPr lang="de-DE" dirty="0" smtClean="0"/>
              <a:t>Kreuzfahrtschiff Costa </a:t>
            </a:r>
            <a:r>
              <a:rPr lang="de-DE" dirty="0" err="1" smtClean="0"/>
              <a:t>Magica</a:t>
            </a:r>
            <a:r>
              <a:rPr lang="de-DE" dirty="0" smtClean="0"/>
              <a:t> mit 4 COVID-19-Fällen unter 2.300 Passagieren an Bord</a:t>
            </a:r>
          </a:p>
          <a:p>
            <a:pPr lvl="2"/>
            <a:r>
              <a:rPr lang="de-DE" dirty="0" smtClean="0"/>
              <a:t>Zunächst am 12.3.2020  unter Quarantäne gestellt vor Martinique</a:t>
            </a:r>
          </a:p>
          <a:p>
            <a:pPr lvl="2"/>
            <a:r>
              <a:rPr lang="de-DE" dirty="0" smtClean="0"/>
              <a:t>Rückführung von 366 deutschen Passagieren am 15. und 16.3. 3. nach Frankfurt</a:t>
            </a:r>
          </a:p>
          <a:p>
            <a:pPr lvl="3"/>
            <a:r>
              <a:rPr lang="de-DE" dirty="0" smtClean="0"/>
              <a:t>Betroffene Bundesländer und Gesundheitsämter informiert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338554"/>
          </a:xfrm>
          <a:noFill/>
        </p:spPr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317490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</a:p>
          <a:p>
            <a:r>
              <a:rPr lang="de-DE" b="1" dirty="0" smtClean="0"/>
              <a:t>Nürnberg</a:t>
            </a:r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Arztpraxis 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</a:p>
          <a:p>
            <a:r>
              <a:rPr lang="de-DE" b="1" dirty="0" smtClean="0"/>
              <a:t>LK Spree-Neiße-Kreis (11.03.2020)</a:t>
            </a:r>
            <a:r>
              <a:rPr lang="de-DE" dirty="0" smtClean="0"/>
              <a:t> zur Unterstützung </a:t>
            </a:r>
            <a:r>
              <a:rPr lang="de-DE" dirty="0" err="1" smtClean="0"/>
              <a:t>v.A.</a:t>
            </a:r>
            <a:r>
              <a:rPr lang="de-DE" dirty="0" smtClean="0"/>
              <a:t> bei </a:t>
            </a:r>
            <a:r>
              <a:rPr lang="de-DE" dirty="0" err="1" smtClean="0"/>
              <a:t>KoNa</a:t>
            </a:r>
            <a:r>
              <a:rPr lang="de-DE" dirty="0" smtClean="0"/>
              <a:t> (Entscheidung steht noch aus)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/>
              <a:t>Amtshilfeersuchen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274965"/>
            <a:ext cx="8092593" cy="530225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pPr>
              <a:spcBef>
                <a:spcPts val="600"/>
              </a:spcBef>
            </a:pPr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pPr>
              <a:spcBef>
                <a:spcPts val="600"/>
              </a:spcBef>
            </a:pPr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Todesfällen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Cluster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  <a:p>
            <a:pPr>
              <a:spcBef>
                <a:spcPts val="6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228352" y="340901"/>
            <a:ext cx="8092592" cy="33855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COVID-19: Fälle in Deutschland </a:t>
            </a:r>
            <a:r>
              <a:rPr lang="de-DE" dirty="0" smtClean="0">
                <a:solidFill>
                  <a:schemeClr val="tx1"/>
                </a:solidFill>
              </a:rPr>
              <a:t>(Stand 15.03.2020, 11 Uhr)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90302"/>
              </p:ext>
            </p:extLst>
          </p:nvPr>
        </p:nvGraphicFramePr>
        <p:xfrm>
          <a:off x="76201" y="808653"/>
          <a:ext cx="9039224" cy="5974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4049"/>
                <a:gridCol w="1495425"/>
                <a:gridCol w="1737033"/>
                <a:gridCol w="1377642"/>
                <a:gridCol w="2505075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Vorabmeldung bestätigter </a:t>
                      </a:r>
                      <a:r>
                        <a:rPr lang="de-DE" sz="1400" dirty="0" smtClean="0">
                          <a:effectLst/>
                        </a:rPr>
                        <a:t>Fälle 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Davon elektronisch übermittelte Fälle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Übermittelte Fälle/100.000</a:t>
                      </a:r>
                      <a:r>
                        <a:rPr lang="de-DE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Einw</a:t>
                      </a:r>
                      <a:r>
                        <a:rPr lang="de-DE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Kreise mit hohen Inzidenzen (</a:t>
                      </a:r>
                      <a:r>
                        <a:rPr lang="de-DE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Erkr</a:t>
                      </a: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./100.000 </a:t>
                      </a:r>
                      <a:r>
                        <a:rPr lang="de-DE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Einw</a:t>
                      </a:r>
                      <a:r>
                        <a:rPr lang="de-D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524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4.7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Esslingen (12,2)</a:t>
                      </a:r>
                      <a:b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Stuttgart (5,5)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804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6.1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Freising (41,3)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Starnberg (30,9)</a:t>
                      </a: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265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7.1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Berlin </a:t>
                      </a:r>
                      <a:r>
                        <a:rPr lang="de-D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.-Wilm. (14,4)</a:t>
                      </a:r>
                    </a:p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Mitte (10,7)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56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2.2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53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7.8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162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8.8</a:t>
                      </a:r>
                      <a:endParaRPr lang="de-DE" sz="14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207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3.3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>
                          <a:effectLst/>
                        </a:rPr>
                        <a:t>Mecklenburg-Vorpommern</a:t>
                      </a:r>
                      <a:endParaRPr lang="de-DE" sz="140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33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2.1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238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3.0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1.407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7.8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Heinsberg (239,5)</a:t>
                      </a:r>
                    </a:p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Städte Region Aachen: (25,2)</a:t>
                      </a:r>
                      <a:endParaRPr lang="de-D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168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4.1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Kusel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(18.4)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32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3.2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91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2.2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1.8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79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2.7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400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36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1.7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ScalaSans-Regular"/>
                          <a:ea typeface="MS Mincho"/>
                          <a:cs typeface="Times New Roman"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4.838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4.195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5.0</a:t>
                      </a:r>
                      <a:endParaRPr lang="de-DE" sz="14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  <a:noFill/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1800" dirty="0" smtClean="0"/>
              <a:t>(Stand 15.03.2020, 11:00)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</a:t>
            </a:r>
            <a:r>
              <a:rPr lang="de-DE" dirty="0" smtClean="0"/>
              <a:t>4.192 (Vortag: 3.421) seit d. 20.01.2020 übermittelten COVID-19-Fälle in Deutschland nach vorliegendem Erkrankungsdatum- bzw. nach Meldedatum 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1975"/>
            <a:ext cx="838835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9915" y="377837"/>
            <a:ext cx="8092592" cy="615553"/>
          </a:xfrm>
          <a:noFill/>
        </p:spPr>
        <p:txBody>
          <a:bodyPr/>
          <a:lstStyle/>
          <a:p>
            <a:r>
              <a:rPr lang="de-DE" dirty="0" smtClean="0">
                <a:solidFill>
                  <a:srgbClr val="4D8AD2"/>
                </a:solidFill>
              </a:rPr>
              <a:t>COVID-19: Regionale Verteilung in Deutschland </a:t>
            </a:r>
            <a:br>
              <a:rPr lang="de-DE" dirty="0" smtClean="0">
                <a:solidFill>
                  <a:srgbClr val="4D8AD2"/>
                </a:solidFill>
              </a:rPr>
            </a:br>
            <a:r>
              <a:rPr lang="de-DE" sz="1800" dirty="0" smtClean="0">
                <a:solidFill>
                  <a:srgbClr val="4D8AD2"/>
                </a:solidFill>
              </a:rPr>
              <a:t>(Stand 15.03.2020, 11:00) </a:t>
            </a:r>
            <a:endParaRPr lang="de-DE" sz="1800" dirty="0">
              <a:solidFill>
                <a:srgbClr val="4D8AD2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5" y="1183890"/>
            <a:ext cx="7482551" cy="52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78805" y="165610"/>
            <a:ext cx="8092592" cy="5847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Trendanalyse der </a:t>
            </a:r>
            <a:r>
              <a:rPr lang="de-DE" dirty="0" smtClean="0"/>
              <a:t>Bundesländer </a:t>
            </a:r>
            <a:r>
              <a:rPr lang="de-DE" sz="1600" dirty="0" smtClean="0"/>
              <a:t>(Datenstand: 15.03.2020, 11 </a:t>
            </a:r>
            <a:r>
              <a:rPr lang="de-DE" sz="1600" dirty="0"/>
              <a:t>Uhr; </a:t>
            </a:r>
            <a:r>
              <a:rPr lang="de-DE" sz="1600" dirty="0" smtClean="0"/>
              <a:t>n. </a:t>
            </a:r>
            <a:r>
              <a:rPr lang="de-DE" sz="1600" dirty="0"/>
              <a:t>Erkrankungsdatum bzw. Meldedatum-Diagnoseverzug v. 5 Tagen)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0" y="838200"/>
            <a:ext cx="8213557" cy="57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37930" y="227853"/>
            <a:ext cx="8463170" cy="830997"/>
          </a:xfrm>
          <a:noFill/>
        </p:spPr>
        <p:txBody>
          <a:bodyPr/>
          <a:lstStyle/>
          <a:p>
            <a:r>
              <a:rPr lang="de-DE" dirty="0" smtClean="0"/>
              <a:t>Trendanalysen der Kreise mit den meisten Fällen </a:t>
            </a:r>
            <a:r>
              <a:rPr lang="de-DE" sz="1600" dirty="0" smtClean="0"/>
              <a:t>(Datenstand </a:t>
            </a:r>
            <a:br>
              <a:rPr lang="de-DE" sz="1600" dirty="0" smtClean="0"/>
            </a:br>
            <a:r>
              <a:rPr lang="de-DE" sz="1600" dirty="0" smtClean="0"/>
              <a:t>15.03.2020, 11 </a:t>
            </a:r>
            <a:r>
              <a:rPr lang="de-DE" sz="1600" dirty="0"/>
              <a:t>Uhr; nach Erkrankungsdatum bzw. Meldedatum-Meldeverzug v. 5 Tagen)</a:t>
            </a:r>
            <a:br>
              <a:rPr lang="de-DE" sz="1600" dirty="0"/>
            </a:br>
            <a:endParaRPr lang="de-DE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2" y="849653"/>
            <a:ext cx="8493750" cy="600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9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54546"/>
            <a:ext cx="8092592" cy="338554"/>
          </a:xfrm>
        </p:spPr>
        <p:txBody>
          <a:bodyPr/>
          <a:lstStyle/>
          <a:p>
            <a:r>
              <a:rPr lang="de-DE" dirty="0"/>
              <a:t>Expositionsorte national (Stand </a:t>
            </a:r>
            <a:r>
              <a:rPr lang="de-DE" dirty="0" smtClean="0"/>
              <a:t>15.03.2020</a:t>
            </a:r>
            <a:r>
              <a:rPr lang="de-DE" dirty="0"/>
              <a:t>, 11:00)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528449"/>
              </p:ext>
            </p:extLst>
          </p:nvPr>
        </p:nvGraphicFramePr>
        <p:xfrm>
          <a:off x="457200" y="828673"/>
          <a:ext cx="6524625" cy="5419722"/>
        </p:xfrm>
        <a:graphic>
          <a:graphicData uri="http://schemas.openxmlformats.org/drawingml/2006/table">
            <a:tbl>
              <a:tblPr/>
              <a:tblGrid>
                <a:gridCol w="2438400"/>
                <a:gridCol w="1485900"/>
                <a:gridCol w="2600325"/>
              </a:tblGrid>
              <a:tr h="52997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Expositionsbundesland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Anzahl Nennungen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Häufig genannte Kreise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526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Nordrhein-Westfalen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Heinsberg: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  <a:b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Städte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Aachen: 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Bayern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Freising: 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Berlin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Mitte: 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Baden-Württemberg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Niedersachsen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Hessen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Hamburg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Rheinland-Pfalz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Mecklenburg-Vorpommern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Brandenburg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Schleswig-Holstein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Saarland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Bremen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Thüringen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8763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Sachsen-Anhalt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2900" y="254546"/>
            <a:ext cx="8092592" cy="338554"/>
          </a:xfrm>
        </p:spPr>
        <p:txBody>
          <a:bodyPr/>
          <a:lstStyle/>
          <a:p>
            <a:r>
              <a:rPr lang="de-DE" dirty="0"/>
              <a:t>Expositionsorte International (Stand </a:t>
            </a:r>
            <a:r>
              <a:rPr lang="de-DE" dirty="0" smtClean="0"/>
              <a:t>15.03.2020</a:t>
            </a:r>
            <a:r>
              <a:rPr lang="de-DE" dirty="0"/>
              <a:t>, 11:00)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555539"/>
              </p:ext>
            </p:extLst>
          </p:nvPr>
        </p:nvGraphicFramePr>
        <p:xfrm>
          <a:off x="457200" y="657078"/>
          <a:ext cx="6293173" cy="5852160"/>
        </p:xfrm>
        <a:graphic>
          <a:graphicData uri="http://schemas.openxmlformats.org/drawingml/2006/table">
            <a:tbl>
              <a:tblPr/>
              <a:tblGrid>
                <a:gridCol w="3100102"/>
                <a:gridCol w="1478571"/>
                <a:gridCol w="1714500"/>
              </a:tblGrid>
              <a:tr h="436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Expositionsland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Anzahl Fälle mit Nennung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Häufig genannte Regionen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Italien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Südtirol: 187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Österreich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Tirol: 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Iran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Ägypten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Frankreich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Schweiz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Spanien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Niederlande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Vereinigte Staaten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Vereinigtes Königreich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Belgien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Palästinensische Gebiete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Schweden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Portugal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Türkei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Thailand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Tschechische Republik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Norwegen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Korea, Republik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7481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Marokko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8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5638" y="334887"/>
            <a:ext cx="8092592" cy="954107"/>
          </a:xfrm>
          <a:noFill/>
        </p:spPr>
        <p:txBody>
          <a:bodyPr/>
          <a:lstStyle/>
          <a:p>
            <a:r>
              <a:rPr lang="de-DE" dirty="0" smtClean="0"/>
              <a:t>COVID-19: Alters- und Geschlechtsverteilung in Deutschland </a:t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/>
              <a:t>Stand </a:t>
            </a:r>
            <a:r>
              <a:rPr lang="de-DE" sz="1800" dirty="0" smtClean="0"/>
              <a:t>15.3.2020</a:t>
            </a:r>
            <a:r>
              <a:rPr lang="de-DE" sz="1800" dirty="0"/>
              <a:t>, </a:t>
            </a:r>
            <a:r>
              <a:rPr lang="de-DE" sz="1800" dirty="0" smtClean="0"/>
              <a:t>11:00, N=4.195)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16.03.2020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673323" y="3115958"/>
            <a:ext cx="6244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045AA6"/>
                </a:solidFill>
              </a:rPr>
              <a:t>Übermittelte </a:t>
            </a:r>
            <a:r>
              <a:rPr lang="de-DE" sz="1600" b="1" dirty="0">
                <a:solidFill>
                  <a:srgbClr val="045AA6"/>
                </a:solidFill>
              </a:rPr>
              <a:t>COVID-19-Fälle in Deutschland nach Altersgruppe und </a:t>
            </a:r>
            <a:r>
              <a:rPr lang="de-DE" sz="1600" b="1" dirty="0" smtClean="0">
                <a:solidFill>
                  <a:srgbClr val="045AA6"/>
                </a:solidFill>
              </a:rPr>
              <a:t>Geschlecht (N=4.163, Datenstand 15.03.2020, 11:00)</a:t>
            </a:r>
            <a:endParaRPr lang="de-DE" sz="1600" b="1" dirty="0">
              <a:solidFill>
                <a:srgbClr val="045AA6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200" y="1240579"/>
            <a:ext cx="4747966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Alter	 0 - </a:t>
            </a:r>
            <a:r>
              <a:rPr lang="de-DE" sz="2200" dirty="0" smtClean="0"/>
              <a:t>95 </a:t>
            </a:r>
            <a:r>
              <a:rPr lang="de-DE" sz="2200" dirty="0"/>
              <a:t>Jahre (</a:t>
            </a:r>
            <a:r>
              <a:rPr lang="de-DE" sz="2200" dirty="0" smtClean="0"/>
              <a:t>N=4.171)</a:t>
            </a:r>
            <a:endParaRPr lang="de-DE" sz="2200" dirty="0"/>
          </a:p>
          <a:p>
            <a:pPr marL="800100" lvl="1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dirty="0"/>
              <a:t>Median </a:t>
            </a:r>
            <a:r>
              <a:rPr lang="de-DE" dirty="0" smtClean="0"/>
              <a:t>46 </a:t>
            </a:r>
            <a:r>
              <a:rPr lang="de-DE" dirty="0"/>
              <a:t>Jahre;  Mittelwert </a:t>
            </a:r>
            <a:r>
              <a:rPr lang="de-DE" dirty="0" smtClean="0"/>
              <a:t>45 </a:t>
            </a:r>
            <a:r>
              <a:rPr lang="de-DE" dirty="0"/>
              <a:t>Jahre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2200" dirty="0"/>
              <a:t>Geschlecht (</a:t>
            </a:r>
            <a:r>
              <a:rPr lang="de-DE" sz="2200" dirty="0" smtClean="0"/>
              <a:t>N=4.183)</a:t>
            </a:r>
            <a:endParaRPr lang="de-DE" sz="2200" dirty="0"/>
          </a:p>
          <a:p>
            <a:pPr lvl="1">
              <a:spcBef>
                <a:spcPts val="600"/>
              </a:spcBef>
              <a:buClr>
                <a:schemeClr val="tx2"/>
              </a:buClr>
            </a:pPr>
            <a:r>
              <a:rPr lang="de-DE" dirty="0" smtClean="0"/>
              <a:t>2.376 </a:t>
            </a:r>
            <a:r>
              <a:rPr lang="de-DE" dirty="0"/>
              <a:t>(</a:t>
            </a:r>
            <a:r>
              <a:rPr lang="de-DE" dirty="0" smtClean="0"/>
              <a:t>57%) </a:t>
            </a:r>
            <a:r>
              <a:rPr lang="de-DE" dirty="0"/>
              <a:t>männlich; </a:t>
            </a:r>
            <a:r>
              <a:rPr lang="de-DE" dirty="0" smtClean="0"/>
              <a:t>1.807 </a:t>
            </a:r>
            <a:r>
              <a:rPr lang="de-DE" dirty="0"/>
              <a:t>(</a:t>
            </a:r>
            <a:r>
              <a:rPr lang="de-DE" dirty="0" smtClean="0"/>
              <a:t>43%) </a:t>
            </a:r>
            <a:r>
              <a:rPr lang="de-DE" dirty="0"/>
              <a:t>weiblich</a:t>
            </a:r>
          </a:p>
          <a:p>
            <a:pPr marL="342900" indent="-342900"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de-DE" sz="22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719783"/>
            <a:ext cx="6688137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Bildschirmpräsentation (4:3)</PresentationFormat>
  <Paragraphs>275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PowerPoint-Präsentation</vt:lpstr>
      <vt:lpstr>PowerPoint-Präsentation</vt:lpstr>
      <vt:lpstr>COVID-19: Epidemiologische Kurve in Deutschland  (Stand 15.03.2020, 11:00)</vt:lpstr>
      <vt:lpstr>COVID-19: Regionale Verteilung in Deutschland  (Stand 15.03.2020, 11:00) </vt:lpstr>
      <vt:lpstr>PowerPoint-Präsentation</vt:lpstr>
      <vt:lpstr>Trendanalysen der Kreise mit den meisten Fällen (Datenstand  15.03.2020, 11 Uhr; nach Erkrankungsdatum bzw. Meldedatum-Meldeverzug v. 5 Tagen) </vt:lpstr>
      <vt:lpstr>Expositionsorte national (Stand 15.03.2020, 11:00) </vt:lpstr>
      <vt:lpstr>Expositionsorte International (Stand 15.03.2020, 11:00) </vt:lpstr>
      <vt:lpstr>COVID-19: Alters- und Geschlechtsverteilung in Deutschland  (Stand 15.3.2020, 11:00, N=4.195) </vt:lpstr>
      <vt:lpstr>Cluster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533</cp:revision>
  <cp:lastPrinted>2020-03-12T08:18:43Z</cp:lastPrinted>
  <dcterms:created xsi:type="dcterms:W3CDTF">2015-11-02T12:29:13Z</dcterms:created>
  <dcterms:modified xsi:type="dcterms:W3CDTF">2020-03-16T11:01:21Z</dcterms:modified>
</cp:coreProperties>
</file>