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356" r:id="rId3"/>
    <p:sldId id="355" r:id="rId4"/>
    <p:sldId id="345" r:id="rId5"/>
    <p:sldId id="378" r:id="rId6"/>
    <p:sldId id="380" r:id="rId7"/>
    <p:sldId id="348" r:id="rId8"/>
    <p:sldId id="381" r:id="rId9"/>
    <p:sldId id="349" r:id="rId10"/>
    <p:sldId id="362" r:id="rId11"/>
    <p:sldId id="363" r:id="rId12"/>
    <p:sldId id="370" r:id="rId1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00" d="100"/>
          <a:sy n="100" d="100"/>
        </p:scale>
        <p:origin x="-222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16\Covid19_Liste_20200316.xlsm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85070130198674E-2"/>
          <c:y val="9.4378061579261971E-2"/>
          <c:w val="0.91271922335009326"/>
          <c:h val="0.6917643309912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'Alter-Geschlecht'!$A$6</c:f>
              <c:strCache>
                <c:ptCount val="1"/>
                <c:pt idx="0">
                  <c:v>männlich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'Alter-Geschlecht'!$C$6:$H$6</c:f>
              <c:numCache>
                <c:formatCode>General</c:formatCode>
                <c:ptCount val="6"/>
                <c:pt idx="0">
                  <c:v>27</c:v>
                </c:pt>
                <c:pt idx="1">
                  <c:v>68</c:v>
                </c:pt>
                <c:pt idx="2">
                  <c:v>718</c:v>
                </c:pt>
                <c:pt idx="3">
                  <c:v>1704</c:v>
                </c:pt>
                <c:pt idx="4">
                  <c:v>470</c:v>
                </c:pt>
                <c:pt idx="5">
                  <c:v>52</c:v>
                </c:pt>
              </c:numCache>
            </c:numRef>
          </c:val>
        </c:ser>
        <c:ser>
          <c:idx val="1"/>
          <c:order val="1"/>
          <c:tx>
            <c:strRef>
              <c:f>'Alter-Geschlecht'!#REF!</c:f>
              <c:strCache>
                <c:ptCount val="1"/>
                <c:pt idx="0">
                  <c:v>weiblich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'Alter-Geschlecht'!#REF!</c:f>
              <c:numCache>
                <c:formatCode>General</c:formatCode>
                <c:ptCount val="6"/>
                <c:pt idx="0">
                  <c:v>11</c:v>
                </c:pt>
                <c:pt idx="1">
                  <c:v>36</c:v>
                </c:pt>
                <c:pt idx="2">
                  <c:v>345</c:v>
                </c:pt>
                <c:pt idx="3">
                  <c:v>554</c:v>
                </c:pt>
                <c:pt idx="4">
                  <c:v>158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axId val="85050880"/>
        <c:axId val="85052800"/>
      </c:barChart>
      <c:catAx>
        <c:axId val="8505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Altersgruppen (Jahre)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5052800"/>
        <c:crosses val="autoZero"/>
        <c:auto val="1"/>
        <c:lblAlgn val="ctr"/>
        <c:lblOffset val="100"/>
        <c:noMultiLvlLbl val="0"/>
      </c:catAx>
      <c:valAx>
        <c:axId val="85052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übermittelter 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0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3504775034176"/>
          <c:y val="0.18036160598928175"/>
          <c:w val="0.12159605799643433"/>
          <c:h val="0.1918460192475940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16.03.2020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458200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4.838 </a:t>
            </a:r>
            <a:r>
              <a:rPr lang="de-DE" dirty="0" smtClean="0"/>
              <a:t>(Stand 15.03., 15:00)</a:t>
            </a:r>
          </a:p>
          <a:p>
            <a:pPr marL="742950" lvl="2" indent="-342900"/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dirty="0"/>
              <a:t>+ 1.043; 27% mehr als am </a:t>
            </a:r>
            <a:r>
              <a:rPr lang="de-DE" sz="1400" dirty="0" smtClean="0"/>
              <a:t>Vortrag, gleiche Uhrzeit</a:t>
            </a:r>
            <a:endParaRPr lang="de-DE" sz="1400" dirty="0"/>
          </a:p>
          <a:p>
            <a:r>
              <a:rPr lang="de-DE" sz="1900" dirty="0" smtClean="0"/>
              <a:t>5433 in </a:t>
            </a:r>
            <a:r>
              <a:rPr lang="de-DE" sz="1900" dirty="0" err="1" smtClean="0"/>
              <a:t>SurvNet</a:t>
            </a:r>
            <a:r>
              <a:rPr lang="de-DE" sz="1900" dirty="0"/>
              <a:t> </a:t>
            </a:r>
            <a:r>
              <a:rPr lang="de-DE" sz="1900" dirty="0" smtClean="0"/>
              <a:t>übermittelt</a:t>
            </a:r>
            <a:r>
              <a:rPr lang="de-DE" sz="1800" dirty="0" smtClean="0"/>
              <a:t> </a:t>
            </a:r>
            <a:r>
              <a:rPr lang="de-DE" sz="1800" dirty="0"/>
              <a:t>(Stand 16.3.2020, 11:00</a:t>
            </a:r>
            <a:r>
              <a:rPr lang="de-DE" sz="1800" dirty="0" smtClean="0"/>
              <a:t>)</a:t>
            </a:r>
          </a:p>
          <a:p>
            <a:pPr lvl="1"/>
            <a:r>
              <a:rPr lang="de-DE" sz="1200" dirty="0"/>
              <a:t>+ </a:t>
            </a:r>
            <a:r>
              <a:rPr lang="de-DE" sz="1400" dirty="0"/>
              <a:t>1.238; 30% mehr als am Vortag, gleiche Uhrzeit</a:t>
            </a:r>
          </a:p>
          <a:p>
            <a:r>
              <a:rPr lang="de-DE" dirty="0" smtClean="0"/>
              <a:t>Todesfälle: 							</a:t>
            </a:r>
            <a:r>
              <a:rPr lang="de-DE" dirty="0"/>
              <a:t>	</a:t>
            </a:r>
            <a:r>
              <a:rPr lang="de-DE" dirty="0" smtClean="0"/>
              <a:t>  </a:t>
            </a:r>
            <a:r>
              <a:rPr lang="de-DE" b="1" dirty="0" smtClean="0"/>
              <a:t>12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  </a:t>
            </a:r>
            <a:r>
              <a:rPr lang="de-DE" b="1" dirty="0" smtClean="0"/>
              <a:t>16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359 </a:t>
            </a:r>
            <a:r>
              <a:rPr lang="de-DE" sz="1900" dirty="0" smtClean="0"/>
              <a:t>(</a:t>
            </a:r>
            <a:r>
              <a:rPr lang="de-DE" sz="1900" dirty="0" err="1" smtClean="0"/>
              <a:t>SurvNet</a:t>
            </a:r>
            <a:r>
              <a:rPr lang="de-DE" sz="1900" dirty="0" smtClean="0"/>
              <a:t>)</a:t>
            </a:r>
            <a:endParaRPr lang="de-DE" sz="19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b="1" dirty="0" smtClean="0"/>
              <a:t>Inzidenz </a:t>
            </a:r>
          </a:p>
          <a:p>
            <a:pPr>
              <a:spcBef>
                <a:spcPts val="600"/>
              </a:spcBef>
            </a:pPr>
            <a:r>
              <a:rPr lang="de-DE" dirty="0"/>
              <a:t>B</a:t>
            </a:r>
            <a:r>
              <a:rPr lang="de-DE" dirty="0" smtClean="0"/>
              <a:t>undesweit</a:t>
            </a:r>
            <a:r>
              <a:rPr lang="de-DE" dirty="0"/>
              <a:t>: </a:t>
            </a:r>
            <a:r>
              <a:rPr lang="de-DE" dirty="0" smtClean="0"/>
              <a:t>ca. </a:t>
            </a:r>
            <a:r>
              <a:rPr lang="de-DE" b="1" dirty="0" smtClean="0"/>
              <a:t>6,5 / 100.000 Einwohner </a:t>
            </a:r>
            <a:r>
              <a:rPr lang="de-DE" sz="1400" dirty="0" smtClean="0"/>
              <a:t>(Vortag 5,0/100.000)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NRW:  ca. </a:t>
            </a:r>
            <a:r>
              <a:rPr lang="de-DE" b="1" dirty="0" smtClean="0"/>
              <a:t>8,6 / 100.000 Einwohner </a:t>
            </a:r>
            <a:r>
              <a:rPr lang="de-DE" sz="1400" dirty="0" smtClean="0"/>
              <a:t>(Vortag 7,8/100.000)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ca.	</a:t>
            </a:r>
            <a:r>
              <a:rPr lang="de-DE" b="1" dirty="0" smtClean="0"/>
              <a:t>253,2 / 100.000 Einwohner </a:t>
            </a:r>
            <a:r>
              <a:rPr lang="de-DE" dirty="0" smtClean="0"/>
              <a:t> </a:t>
            </a:r>
            <a:r>
              <a:rPr lang="de-DE" sz="1400" dirty="0" smtClean="0"/>
              <a:t>(Vortag 239,5/ </a:t>
            </a:r>
            <a:r>
              <a:rPr lang="de-DE" sz="1400" dirty="0"/>
              <a:t>100.000 </a:t>
            </a:r>
            <a:r>
              <a:rPr lang="de-DE" sz="1400" dirty="0" smtClean="0"/>
              <a:t>Einwohner)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Bayern: ca. </a:t>
            </a:r>
            <a:r>
              <a:rPr lang="de-DE" b="1" dirty="0" smtClean="0"/>
              <a:t>7,4 </a:t>
            </a:r>
            <a:r>
              <a:rPr lang="de-DE" b="1" dirty="0" err="1" smtClean="0"/>
              <a:t>Erkr</a:t>
            </a:r>
            <a:r>
              <a:rPr lang="de-DE" b="1" dirty="0" smtClean="0"/>
              <a:t>./100.000 </a:t>
            </a:r>
            <a:r>
              <a:rPr lang="de-DE" b="1" dirty="0" err="1" smtClean="0"/>
              <a:t>Einw</a:t>
            </a:r>
            <a:r>
              <a:rPr lang="de-DE" b="1" dirty="0" smtClean="0"/>
              <a:t>. </a:t>
            </a:r>
            <a:r>
              <a:rPr lang="de-DE" sz="1400" dirty="0" smtClean="0"/>
              <a:t>(Vortag 6,1/100.000)</a:t>
            </a:r>
          </a:p>
          <a:p>
            <a:r>
              <a:rPr lang="de-DE" dirty="0"/>
              <a:t>Baden-Württemberg: </a:t>
            </a:r>
            <a:r>
              <a:rPr lang="de-DE" b="1" dirty="0"/>
              <a:t>ca. </a:t>
            </a:r>
            <a:r>
              <a:rPr lang="de-DE" b="1" dirty="0" smtClean="0"/>
              <a:t>9,6 </a:t>
            </a:r>
            <a:r>
              <a:rPr lang="de-DE" b="1" dirty="0"/>
              <a:t>/ 100.000 Einwohner </a:t>
            </a:r>
            <a:r>
              <a:rPr lang="de-DE" sz="1400" dirty="0"/>
              <a:t>(Vortag </a:t>
            </a:r>
            <a:r>
              <a:rPr lang="de-DE" sz="1400" dirty="0" smtClean="0"/>
              <a:t>4,7/100.000)</a:t>
            </a:r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391526" cy="539577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Berlin – Berlin Großraumbüro; Club „Trompete“</a:t>
            </a:r>
          </a:p>
          <a:p>
            <a:pPr lvl="1"/>
            <a:r>
              <a:rPr lang="de-DE" dirty="0" smtClean="0"/>
              <a:t>Rückkehrer Tel Aviv - 19/44 positiv; umfangreiche Kontaktermittlung der für Zielflughäfen zuständigen GÄ Frankfurt und München</a:t>
            </a:r>
          </a:p>
          <a:p>
            <a:pPr lvl="1"/>
            <a:r>
              <a:rPr lang="de-DE" dirty="0"/>
              <a:t>Busreise von Südtirol nach Wilhelmshafen – 11 Reisende aus Deutschland SARS-CoV-2-positiv</a:t>
            </a:r>
          </a:p>
          <a:p>
            <a:pPr lvl="1"/>
            <a:r>
              <a:rPr lang="de-DE" dirty="0" smtClean="0"/>
              <a:t>Nil-Kreuzfahrtschiff Monarch – 4 Deutsche SARS-CoV-2-positiv</a:t>
            </a:r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4 COVID-19-Fällen unter 2.300 Passagieren an Bord</a:t>
            </a:r>
          </a:p>
          <a:p>
            <a:pPr lvl="2"/>
            <a:r>
              <a:rPr lang="de-DE" dirty="0" smtClean="0"/>
              <a:t>Zunächst am 12.3.2020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16.3. 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28352" y="340901"/>
            <a:ext cx="8092592" cy="33855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COVID-19: Fälle in Deutschland </a:t>
            </a:r>
            <a:r>
              <a:rPr lang="de-DE" dirty="0" smtClean="0">
                <a:solidFill>
                  <a:schemeClr val="tx1"/>
                </a:solidFill>
              </a:rPr>
              <a:t>(Stand </a:t>
            </a:r>
            <a:r>
              <a:rPr lang="de-DE" dirty="0" smtClean="0">
                <a:solidFill>
                  <a:schemeClr val="tx1"/>
                </a:solidFill>
              </a:rPr>
              <a:t>16.03.2020</a:t>
            </a:r>
            <a:r>
              <a:rPr lang="de-DE" dirty="0" smtClean="0">
                <a:solidFill>
                  <a:schemeClr val="tx1"/>
                </a:solidFill>
              </a:rPr>
              <a:t>, 11 Uhr)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40329"/>
              </p:ext>
            </p:extLst>
          </p:nvPr>
        </p:nvGraphicFramePr>
        <p:xfrm>
          <a:off x="76201" y="808653"/>
          <a:ext cx="7543799" cy="565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49"/>
                <a:gridCol w="1737033"/>
                <a:gridCol w="1377642"/>
                <a:gridCol w="2505075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Davon elektronisch übermittelte Fälle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Übermittelte Fälle/100.000</a:t>
                      </a:r>
                      <a:r>
                        <a:rPr lang="de-DE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Kreise mit hohen Inzidenzen (</a:t>
                      </a:r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Erkr</a:t>
                      </a: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./100.000 </a:t>
                      </a:r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1.062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 (23,0)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Tübingen (26,8)</a:t>
                      </a: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Freising (41,3)</a:t>
                      </a: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Hamburg (13,9)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Mecklenburg-Vorpommern</a:t>
                      </a:r>
                      <a:endParaRPr lang="de-DE" sz="140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1.541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 (253,2)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Städte Region Aachen: (27)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1,8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1,7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5.433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1800" dirty="0" smtClean="0"/>
              <a:t>(Stand 16.03.2020, 11:00)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5.433 (Vortag: 4.195) seit d. 20.01.2020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1975"/>
            <a:ext cx="83883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9915" y="377837"/>
            <a:ext cx="8092592" cy="615553"/>
          </a:xfrm>
          <a:noFill/>
        </p:spPr>
        <p:txBody>
          <a:bodyPr/>
          <a:lstStyle/>
          <a:p>
            <a:r>
              <a:rPr lang="de-DE" dirty="0" smtClean="0">
                <a:solidFill>
                  <a:srgbClr val="4D8AD2"/>
                </a:solidFill>
              </a:rPr>
              <a:t>COVID-19: Regionale Verteilung in Deutschland </a:t>
            </a:r>
            <a:br>
              <a:rPr lang="de-DE" dirty="0" smtClean="0">
                <a:solidFill>
                  <a:srgbClr val="4D8AD2"/>
                </a:solidFill>
              </a:rPr>
            </a:br>
            <a:r>
              <a:rPr lang="de-DE" sz="1800" dirty="0" smtClean="0">
                <a:solidFill>
                  <a:srgbClr val="4D8AD2"/>
                </a:solidFill>
              </a:rPr>
              <a:t>(Stand 15.03.2020, 11:00) </a:t>
            </a:r>
            <a:endParaRPr lang="de-DE" sz="1800" dirty="0">
              <a:solidFill>
                <a:srgbClr val="4D8AD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5" y="1183890"/>
            <a:ext cx="7482551" cy="52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 smtClean="0"/>
              <a:t>(Datenstand: 15.03.2020, 11 </a:t>
            </a:r>
            <a:r>
              <a:rPr lang="de-DE" sz="1600" dirty="0"/>
              <a:t>Uhr; </a:t>
            </a:r>
            <a:r>
              <a:rPr lang="de-DE" sz="1600" dirty="0" smtClean="0"/>
              <a:t>n. </a:t>
            </a:r>
            <a:r>
              <a:rPr lang="de-DE" sz="1600" dirty="0"/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0" y="838200"/>
            <a:ext cx="8213557" cy="5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463170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 smtClean="0"/>
              <a:t>(Datenstand </a:t>
            </a:r>
            <a:br>
              <a:rPr lang="de-DE" sz="1600" dirty="0" smtClean="0"/>
            </a:br>
            <a:r>
              <a:rPr lang="de-DE" sz="1600" dirty="0" smtClean="0"/>
              <a:t>15.03.2020, 11 </a:t>
            </a:r>
            <a:r>
              <a:rPr lang="de-DE" sz="1600" dirty="0"/>
              <a:t>Uhr; nach Erkrankungsdatum bzw. Meldedatum-Meldeverzug v. 5 Tagen)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" y="849653"/>
            <a:ext cx="8493750" cy="60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54546"/>
            <a:ext cx="8092592" cy="338554"/>
          </a:xfrm>
        </p:spPr>
        <p:txBody>
          <a:bodyPr/>
          <a:lstStyle/>
          <a:p>
            <a:r>
              <a:rPr lang="de-DE" dirty="0"/>
              <a:t>Expositionsorte national (Stand </a:t>
            </a:r>
            <a:r>
              <a:rPr lang="de-DE" dirty="0" smtClean="0"/>
              <a:t>16.03.2020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590"/>
              </p:ext>
            </p:extLst>
          </p:nvPr>
        </p:nvGraphicFramePr>
        <p:xfrm>
          <a:off x="457200" y="828673"/>
          <a:ext cx="6524625" cy="5419722"/>
        </p:xfrm>
        <a:graphic>
          <a:graphicData uri="http://schemas.openxmlformats.org/drawingml/2006/table">
            <a:tbl>
              <a:tblPr/>
              <a:tblGrid>
                <a:gridCol w="2438400"/>
                <a:gridCol w="1485900"/>
                <a:gridCol w="2600325"/>
              </a:tblGrid>
              <a:tr h="52997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Expositionsbundesland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Anzahl Nennungen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Häufig genannte Kreise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526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Heinsberg: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Freising: 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900" y="254546"/>
            <a:ext cx="8092592" cy="338554"/>
          </a:xfrm>
        </p:spPr>
        <p:txBody>
          <a:bodyPr/>
          <a:lstStyle/>
          <a:p>
            <a:r>
              <a:rPr lang="de-DE" dirty="0"/>
              <a:t>Expositionsorte International (Stand </a:t>
            </a:r>
            <a:r>
              <a:rPr lang="de-DE" dirty="0" smtClean="0"/>
              <a:t>16.03.2020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36570"/>
              </p:ext>
            </p:extLst>
          </p:nvPr>
        </p:nvGraphicFramePr>
        <p:xfrm>
          <a:off x="457200" y="657078"/>
          <a:ext cx="6293173" cy="5608320"/>
        </p:xfrm>
        <a:graphic>
          <a:graphicData uri="http://schemas.openxmlformats.org/drawingml/2006/table">
            <a:tbl>
              <a:tblPr/>
              <a:tblGrid>
                <a:gridCol w="3100102"/>
                <a:gridCol w="1478571"/>
                <a:gridCol w="1714500"/>
              </a:tblGrid>
              <a:tr h="436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Expositionsland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Anzahl Fälle mit Nennung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Häufig genannte Regionen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Südtirol: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Österreich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Tirol: 348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Vereinigte Staaten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Vereinigtes Königreich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Türkei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Schweden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Schweiz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Palästinensische Gebiete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Niederlande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Norwegen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Portugal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Tschechische Republik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Iran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Ägypten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Belgien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effectLst/>
                          <a:latin typeface="Arial"/>
                        </a:rPr>
                        <a:t>Korea, Republik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638" y="334887"/>
            <a:ext cx="8092592" cy="954107"/>
          </a:xfrm>
          <a:noFill/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Stand </a:t>
            </a:r>
            <a:r>
              <a:rPr lang="de-DE" sz="1800" dirty="0" smtClean="0"/>
              <a:t>16.3.2020</a:t>
            </a:r>
            <a:r>
              <a:rPr lang="de-DE" sz="1800" dirty="0"/>
              <a:t>, </a:t>
            </a:r>
            <a:r>
              <a:rPr lang="de-DE" sz="1800" dirty="0" smtClean="0"/>
              <a:t>11:00, N=5.433)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73323" y="3115958"/>
            <a:ext cx="6244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45AA6"/>
                </a:solidFill>
              </a:rPr>
              <a:t>Übermittelte </a:t>
            </a:r>
            <a:r>
              <a:rPr lang="de-DE" sz="1600" b="1" dirty="0">
                <a:solidFill>
                  <a:srgbClr val="045AA6"/>
                </a:solidFill>
              </a:rPr>
              <a:t>COVID-19-Fälle in Deutschland nach Altersgruppe und </a:t>
            </a:r>
            <a:r>
              <a:rPr lang="de-DE" sz="1600" b="1" dirty="0" smtClean="0">
                <a:solidFill>
                  <a:srgbClr val="045AA6"/>
                </a:solidFill>
              </a:rPr>
              <a:t>Geschlecht (N=5.433, Datenstand 16.03.2020, 11:00)</a:t>
            </a:r>
            <a:endParaRPr lang="de-DE" sz="1600" b="1" dirty="0">
              <a:solidFill>
                <a:srgbClr val="045AA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1240579"/>
            <a:ext cx="4690258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Alter	 0 - </a:t>
            </a:r>
            <a:r>
              <a:rPr lang="de-DE" sz="2200" dirty="0" smtClean="0"/>
              <a:t>95 </a:t>
            </a:r>
            <a:r>
              <a:rPr lang="de-DE" sz="2200" dirty="0"/>
              <a:t>Jahre (</a:t>
            </a:r>
            <a:r>
              <a:rPr lang="de-DE" sz="2200" dirty="0" smtClean="0"/>
              <a:t>N=5.433)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Median </a:t>
            </a:r>
            <a:r>
              <a:rPr lang="de-DE" dirty="0" smtClean="0"/>
              <a:t>45 </a:t>
            </a:r>
            <a:r>
              <a:rPr lang="de-DE" dirty="0"/>
              <a:t>Jahre;  Mittelwert </a:t>
            </a:r>
            <a:r>
              <a:rPr lang="de-DE" dirty="0" smtClean="0"/>
              <a:t>44 </a:t>
            </a:r>
            <a:r>
              <a:rPr lang="de-DE" dirty="0"/>
              <a:t>Jahre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Geschlecht (</a:t>
            </a:r>
            <a:r>
              <a:rPr lang="de-DE" sz="2200" dirty="0" smtClean="0"/>
              <a:t>N=5.428)</a:t>
            </a:r>
            <a:endParaRPr lang="de-DE" sz="2200" dirty="0"/>
          </a:p>
          <a:p>
            <a:pPr lvl="1">
              <a:spcBef>
                <a:spcPts val="600"/>
              </a:spcBef>
              <a:buClr>
                <a:schemeClr val="tx2"/>
              </a:buClr>
            </a:pPr>
            <a:r>
              <a:rPr lang="de-DE" dirty="0" smtClean="0"/>
              <a:t>3050 </a:t>
            </a:r>
            <a:r>
              <a:rPr lang="de-DE" dirty="0"/>
              <a:t>(</a:t>
            </a:r>
            <a:r>
              <a:rPr lang="de-DE" dirty="0" smtClean="0"/>
              <a:t>56%) </a:t>
            </a:r>
            <a:r>
              <a:rPr lang="de-DE" dirty="0"/>
              <a:t>männlich; </a:t>
            </a:r>
            <a:r>
              <a:rPr lang="de-DE" dirty="0" smtClean="0"/>
              <a:t>2367 </a:t>
            </a:r>
            <a:r>
              <a:rPr lang="de-DE" dirty="0"/>
              <a:t>(</a:t>
            </a:r>
            <a:r>
              <a:rPr lang="de-DE" dirty="0" smtClean="0"/>
              <a:t>44%) </a:t>
            </a:r>
            <a:r>
              <a:rPr lang="de-DE" dirty="0"/>
              <a:t>weiblich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997870"/>
              </p:ext>
            </p:extLst>
          </p:nvPr>
        </p:nvGraphicFramePr>
        <p:xfrm>
          <a:off x="673323" y="3829320"/>
          <a:ext cx="6686549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Bildschirmpräsentation (4:3)</PresentationFormat>
  <Paragraphs>256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PowerPoint-Präsentation</vt:lpstr>
      <vt:lpstr>COVID-19: Epidemiologische Kurve in Deutschland  (Stand 16.03.2020, 11:00)</vt:lpstr>
      <vt:lpstr>COVID-19: Regionale Verteilung in Deutschland  (Stand 15.03.2020, 11:00) </vt:lpstr>
      <vt:lpstr>PowerPoint-Präsentation</vt:lpstr>
      <vt:lpstr>Trendanalysen der Kreise mit den meisten Fällen (Datenstand  15.03.2020, 11 Uhr; nach Erkrankungsdatum bzw. Meldedatum-Meldeverzug v. 5 Tagen) </vt:lpstr>
      <vt:lpstr>Expositionsorte national (Stand 16.03.2020, 11:00) </vt:lpstr>
      <vt:lpstr>Expositionsorte International (Stand 16.03.2020, 11:00) </vt:lpstr>
      <vt:lpstr>COVID-19: Alters- und Geschlechtsverteilung in Deutschland  (Stand 16.3.2020, 11:00, N=5.433) 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Pörtner, Kirsten</cp:lastModifiedBy>
  <cp:revision>545</cp:revision>
  <cp:lastPrinted>2020-03-12T08:18:43Z</cp:lastPrinted>
  <dcterms:created xsi:type="dcterms:W3CDTF">2015-11-02T12:29:13Z</dcterms:created>
  <dcterms:modified xsi:type="dcterms:W3CDTF">2020-03-16T15:46:12Z</dcterms:modified>
</cp:coreProperties>
</file>