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02" r:id="rId2"/>
    <p:sldId id="503" r:id="rId3"/>
    <p:sldId id="505" r:id="rId4"/>
    <p:sldId id="506" r:id="rId5"/>
    <p:sldId id="507" r:id="rId6"/>
    <p:sldId id="508" r:id="rId7"/>
    <p:sldId id="509" r:id="rId8"/>
    <p:sldId id="510" r:id="rId9"/>
    <p:sldId id="511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492" r:id="rId19"/>
    <p:sldId id="493" r:id="rId20"/>
    <p:sldId id="489" r:id="rId21"/>
    <p:sldId id="490" r:id="rId22"/>
    <p:sldId id="491" r:id="rId23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0" autoAdjust="0"/>
    <p:restoredTop sz="92555" autoAdjust="0"/>
  </p:normalViewPr>
  <p:slideViewPr>
    <p:cSldViewPr>
      <p:cViewPr>
        <p:scale>
          <a:sx n="120" d="100"/>
          <a:sy n="120" d="100"/>
        </p:scale>
        <p:origin x="-1374" y="-17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https://www.vg.no/spesial/2020/corona-viruset/?utm_source=vgfront&amp;utm_content=row-1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Bundesländer in Österreich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Schweiz 8.570.000</a:t>
            </a:r>
            <a:r>
              <a:rPr lang="de-DE" baseline="0" dirty="0" smtClean="0"/>
              <a:t> Einwohner</a:t>
            </a:r>
          </a:p>
          <a:p>
            <a:r>
              <a:rPr lang="de-DE" dirty="0" smtClean="0"/>
              <a:t>https://www.toponline.ch/news/schweiz/detail/news/bundesrat-riegelt-schweiz-ab-truppen-mobilisiert-00130671/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0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Niederlande 17.180.000 Einwohner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49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https://www.occitanie.ars.sante.fr/28-nouveaux-cas-de-coronavirus-en-occitanie</a:t>
            </a:r>
          </a:p>
          <a:p>
            <a:r>
              <a:rPr lang="de-DE" dirty="0" smtClean="0"/>
              <a:t>https://www.auvergne-rhone-alpes.ars.sante.fr/covid-19-point-de-situation-mercredi-11-mars-15-h</a:t>
            </a:r>
          </a:p>
          <a:p>
            <a:r>
              <a:rPr lang="de-DE" dirty="0" smtClean="0"/>
              <a:t>https://www.hauts-de-france.ars.sante.fr/coronavirus-covid-19-point-de-situation-dans-les-hauts-de-france</a:t>
            </a:r>
          </a:p>
          <a:p>
            <a:endParaRPr lang="de-DE" dirty="0" smtClean="0"/>
          </a:p>
          <a:p>
            <a:r>
              <a:rPr lang="de-DE" baseline="0" dirty="0" smtClean="0"/>
              <a:t>In der Region Auvergne-Rhone-Alpes haben viele Fälle einen epidemiologischen Zusammenhang mit dem Geschehen in Haut-Rhin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Bevölkerung: </a:t>
            </a:r>
          </a:p>
          <a:p>
            <a:r>
              <a:rPr lang="de-DE" baseline="0" dirty="0" smtClean="0"/>
              <a:t>Ile de France: 12.213.364</a:t>
            </a:r>
          </a:p>
          <a:p>
            <a:r>
              <a:rPr lang="de-DE" baseline="0" dirty="0" smtClean="0"/>
              <a:t>Grand </a:t>
            </a:r>
            <a:r>
              <a:rPr lang="de-DE" baseline="0" dirty="0" err="1" smtClean="0"/>
              <a:t>Est</a:t>
            </a:r>
            <a:r>
              <a:rPr lang="de-DE" baseline="0" dirty="0" smtClean="0"/>
              <a:t>: </a:t>
            </a:r>
            <a:r>
              <a:rPr lang="de-DE" dirty="0" smtClean="0"/>
              <a:t>5 559 051</a:t>
            </a:r>
          </a:p>
          <a:p>
            <a:r>
              <a:rPr lang="de-DE" dirty="0" err="1" smtClean="0"/>
              <a:t>Hauts</a:t>
            </a:r>
            <a:r>
              <a:rPr lang="de-DE" dirty="0" smtClean="0"/>
              <a:t> de France:</a:t>
            </a:r>
            <a:r>
              <a:rPr lang="de-DE" baseline="0" dirty="0" smtClean="0"/>
              <a:t> 6.006.156 (2014) </a:t>
            </a:r>
          </a:p>
          <a:p>
            <a:r>
              <a:rPr lang="de-DE" baseline="0" dirty="0" smtClean="0"/>
              <a:t>Auvergne Rhone Alpes: 8 026 685</a:t>
            </a:r>
          </a:p>
          <a:p>
            <a:r>
              <a:rPr lang="de-DE" baseline="0" dirty="0" smtClean="0"/>
              <a:t>Bourgogne </a:t>
            </a:r>
            <a:r>
              <a:rPr lang="de-DE" baseline="0" dirty="0" err="1" smtClean="0"/>
              <a:t>Franche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Comté</a:t>
            </a:r>
            <a:r>
              <a:rPr lang="de-DE" baseline="0" dirty="0" smtClean="0"/>
              <a:t>: 2.811.000</a:t>
            </a:r>
          </a:p>
          <a:p>
            <a:r>
              <a:rPr lang="de-DE" baseline="0" dirty="0" smtClean="0"/>
              <a:t>Provence </a:t>
            </a:r>
            <a:r>
              <a:rPr lang="de-DE" baseline="0" dirty="0" err="1" smtClean="0"/>
              <a:t>alpes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d‘azur</a:t>
            </a:r>
            <a:r>
              <a:rPr lang="de-DE" baseline="0" dirty="0" smtClean="0"/>
              <a:t>: 4.500.000</a:t>
            </a:r>
          </a:p>
          <a:p>
            <a:r>
              <a:rPr lang="de-DE" baseline="0" dirty="0" err="1" smtClean="0"/>
              <a:t>Corse</a:t>
            </a:r>
            <a:r>
              <a:rPr lang="de-DE" baseline="0" dirty="0" smtClean="0"/>
              <a:t>: 339.178</a:t>
            </a:r>
          </a:p>
          <a:p>
            <a:r>
              <a:rPr lang="de-DE" baseline="0" dirty="0" smtClean="0"/>
              <a:t>PACA: 5 059 473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https://www.gouvernement.fr/info-coronavirus</a:t>
            </a:r>
          </a:p>
          <a:p>
            <a:r>
              <a:rPr lang="de-DE" dirty="0" smtClean="0"/>
              <a:t>https://www.normandie.ars.sante.fr/calvados-cas-groupe-de-de-personnes-porteuses-du-covid-19-bieville-beuville</a:t>
            </a:r>
          </a:p>
          <a:p>
            <a:r>
              <a:rPr lang="de-DE" dirty="0" smtClean="0"/>
              <a:t>https://www.lefigaro.fr/politique/coronavirus-interdiction-des-rassemblements-de-plus-de-100-personnes-en-france-20200313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3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6_COVID-1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2_COVID-19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6_COVID-19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politik/ausland/coronavirus-spanien-steht-still-urlauber-reisen-ab-a-13acbf80-4db1-4df9-86f1-7b565661f99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allorcamagazin.com/nachrichten/lokales/2020/03/16/78363/mallorca-und-das-coronavirus-update-vom-marz-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orf.at/corona/stories/315753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Neuartiges-Coronavirus-(2019-nCov)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orf.at/corona/stories/315753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zialministerium.at/Informationen-zum-Coronavirus/Coronavirus---Aktuelle-Ma%C3%9Fnahmen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irol.at/informationen-coronaviru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https://www.rivm.nl/en/news/current-information-about-novel-coronavirus-covid-1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17.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43110"/>
              </p:ext>
            </p:extLst>
          </p:nvPr>
        </p:nvGraphicFramePr>
        <p:xfrm>
          <a:off x="336259" y="1124744"/>
          <a:ext cx="8327465" cy="1388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+11.317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167.667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76.034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6.442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3,8%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81.003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3.228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67.017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3.203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1359436" y="2541564"/>
            <a:ext cx="6425128" cy="4301227"/>
            <a:chOff x="1359436" y="2541564"/>
            <a:chExt cx="6425128" cy="43012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3"/>
            <a:stretch/>
          </p:blipFill>
          <p:spPr bwMode="auto">
            <a:xfrm>
              <a:off x="1359436" y="2541564"/>
              <a:ext cx="6425128" cy="430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7" t="10720" r="33014" b="67855"/>
            <a:stretch/>
          </p:blipFill>
          <p:spPr bwMode="auto">
            <a:xfrm>
              <a:off x="3491880" y="4844953"/>
              <a:ext cx="3071004" cy="17368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7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9.191 (+1.438); 309 (+21) Todesfälle;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3,4%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prstClr val="black"/>
                </a:solidFill>
              </a:rPr>
              <a:t>(</a:t>
            </a:r>
            <a:r>
              <a:rPr lang="de-DE" sz="1400" dirty="0" err="1" smtClean="0">
                <a:solidFill>
                  <a:prstClr val="black"/>
                </a:solidFill>
              </a:rPr>
              <a:t>MoH</a:t>
            </a:r>
            <a:r>
              <a:rPr lang="de-DE" sz="1400" dirty="0" smtClean="0">
                <a:solidFill>
                  <a:prstClr val="black"/>
                </a:solidFill>
              </a:rPr>
              <a:t>: Stand 16.03.)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109" y="6351711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Quelle: </a:t>
            </a:r>
          </a:p>
          <a:p>
            <a:r>
              <a:rPr lang="de-DE" sz="800" dirty="0" err="1">
                <a:solidFill>
                  <a:prstClr val="black"/>
                </a:solidFill>
              </a:rPr>
              <a:t>MoH</a:t>
            </a:r>
            <a:r>
              <a:rPr lang="de-DE" sz="800" dirty="0" smtClean="0">
                <a:solidFill>
                  <a:prstClr val="black"/>
                </a:solidFill>
              </a:rPr>
              <a:t>: 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www.mscbs.gob.es/profesionales/saludPublica/ccayes/alertasActual/nCov-China/documentos/Actualizacion_46_COVID-19.pdf</a:t>
            </a:r>
            <a:endParaRPr lang="de-DE" sz="800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6044"/>
            <a:ext cx="6608591" cy="382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8"/>
          <p:cNvGrpSpPr/>
          <p:nvPr/>
        </p:nvGrpSpPr>
        <p:grpSpPr>
          <a:xfrm>
            <a:off x="2555776" y="6092521"/>
            <a:ext cx="3024336" cy="281948"/>
            <a:chOff x="2555776" y="6171388"/>
            <a:chExt cx="3024336" cy="281948"/>
          </a:xfrm>
        </p:grpSpPr>
        <p:sp>
          <p:nvSpPr>
            <p:cNvPr id="10" name="Textfeld 9"/>
            <p:cNvSpPr txBox="1"/>
            <p:nvPr/>
          </p:nvSpPr>
          <p:spPr>
            <a:xfrm>
              <a:off x="4283968" y="617633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Symptombeginn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555776" y="6171388"/>
              <a:ext cx="1462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Datum der Diagnose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247340" y="1627368"/>
            <a:ext cx="3949540" cy="3553490"/>
            <a:chOff x="1247340" y="1627368"/>
            <a:chExt cx="3949540" cy="355349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980458"/>
              <a:ext cx="35052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feld 2"/>
            <p:cNvSpPr txBox="1"/>
            <p:nvPr/>
          </p:nvSpPr>
          <p:spPr>
            <a:xfrm>
              <a:off x="1979712" y="2564904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</a:rPr>
                <a:t>a</a:t>
              </a:r>
              <a:r>
                <a:rPr lang="de-DE" dirty="0" smtClean="0">
                  <a:solidFill>
                    <a:prstClr val="black"/>
                  </a:solidFill>
                </a:rPr>
                <a:t>ndere Patientin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247340" y="4139788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prstClr val="black"/>
                  </a:solidFill>
                </a:rPr>
                <a:t>Intensivstation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975549" y="3057932"/>
              <a:ext cx="1221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prstClr val="black"/>
                  </a:solidFill>
                </a:rPr>
                <a:t>z</a:t>
              </a:r>
              <a:r>
                <a:rPr lang="de-DE" dirty="0" smtClean="0">
                  <a:solidFill>
                    <a:prstClr val="black"/>
                  </a:solidFill>
                </a:rPr>
                <a:t>u Hause</a:t>
              </a:r>
              <a:endParaRPr lang="de-DE" dirty="0">
                <a:solidFill>
                  <a:prstClr val="black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820595" y="1627368"/>
              <a:ext cx="212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prstClr val="black"/>
                  </a:solidFill>
                </a:rPr>
                <a:t>Verteilung der Fälle</a:t>
              </a:r>
              <a:endParaRPr lang="de-DE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6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96" y="641326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Quelle: </a:t>
            </a:r>
          </a:p>
          <a:p>
            <a:r>
              <a:rPr lang="de-DE" sz="1000" dirty="0" err="1">
                <a:solidFill>
                  <a:prstClr val="black"/>
                </a:solidFill>
              </a:rPr>
              <a:t>MoH</a:t>
            </a:r>
            <a:r>
              <a:rPr lang="de-DE" sz="1000" dirty="0" smtClean="0">
                <a:solidFill>
                  <a:prstClr val="black"/>
                </a:solidFill>
              </a:rPr>
              <a:t>: 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www.mscbs.gob.es/profesionales/saludPublica/ccayes/alertasActual/nCov-China/documentos/Actualizacion_46_COVID-19.pdf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69872" y="60932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16.03.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3" y="1789162"/>
            <a:ext cx="5310496" cy="43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763688" y="1547405"/>
            <a:ext cx="3960440" cy="276999"/>
            <a:chOff x="1835696" y="1423809"/>
            <a:chExt cx="3960440" cy="276999"/>
          </a:xfrm>
        </p:grpSpPr>
        <p:sp>
          <p:nvSpPr>
            <p:cNvPr id="14" name="Textfeld 13"/>
            <p:cNvSpPr txBox="1"/>
            <p:nvPr/>
          </p:nvSpPr>
          <p:spPr>
            <a:xfrm>
              <a:off x="3851920" y="142380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Intensivstation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932040" y="1423809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Verstorben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2771800" y="142380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>
                  <a:solidFill>
                    <a:prstClr val="black"/>
                  </a:solidFill>
                </a:rPr>
                <a:t>Kum</a:t>
              </a:r>
              <a:r>
                <a:rPr lang="de-DE" sz="1200" dirty="0" smtClean="0">
                  <a:solidFill>
                    <a:prstClr val="black"/>
                  </a:solidFill>
                </a:rPr>
                <a:t>. Inzidenz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835696" y="1423809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Fälle gesamt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33056"/>
            <a:ext cx="330502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/>
          <p:cNvSpPr/>
          <p:nvPr/>
        </p:nvSpPr>
        <p:spPr>
          <a:xfrm>
            <a:off x="619944" y="5481228"/>
            <a:ext cx="8557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668284" y="5697252"/>
            <a:ext cx="8557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55576" y="465313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76308" y="3284984"/>
            <a:ext cx="12873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827584" y="2492896"/>
            <a:ext cx="5760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831966" y="2661692"/>
            <a:ext cx="5760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808108" y="3861048"/>
            <a:ext cx="57606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687760" y="5272732"/>
            <a:ext cx="8557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96" y="641326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Quelle: </a:t>
            </a:r>
          </a:p>
          <a:p>
            <a:r>
              <a:rPr lang="de-DE" sz="1000" dirty="0" err="1">
                <a:solidFill>
                  <a:prstClr val="black"/>
                </a:solidFill>
              </a:rPr>
              <a:t>MoH</a:t>
            </a:r>
            <a:r>
              <a:rPr lang="de-DE" sz="1000" dirty="0" smtClean="0">
                <a:solidFill>
                  <a:prstClr val="black"/>
                </a:solidFill>
              </a:rPr>
              <a:t>: 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www.mscbs.gob.es/profesionales/saludPublica/ccayes/alertasActual/nCov-China/documentos/Actualizacion_46_COVID-19.pdf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8" y="1628800"/>
            <a:ext cx="7065218" cy="43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5505" y="6233537"/>
            <a:ext cx="8310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 </a:t>
            </a:r>
          </a:p>
          <a:p>
            <a:r>
              <a:rPr lang="de-DE" sz="900" dirty="0" smtClean="0">
                <a:solidFill>
                  <a:prstClr val="black"/>
                </a:solidFill>
              </a:rPr>
              <a:t>1. Spiegel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www.spiegel.de/politik/ausland/coronavirus-spanien-steht-still-urlauber-reisen-ab-a-13acbf80-4db1-4df9-86f1-7b565661f990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</a:rPr>
              <a:t>2. </a:t>
            </a:r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www.mallorcamagazin.com/nachrichten/lokales/2020/03/16/78363/mallorca-und-das-coronavirus-update-vom-marz-3.html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0324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Der Ministerpräsident </a:t>
            </a:r>
            <a:r>
              <a:rPr lang="de-DE" sz="2000" dirty="0" err="1" smtClean="0"/>
              <a:t>rufte</a:t>
            </a:r>
            <a:r>
              <a:rPr lang="de-DE" sz="2000" dirty="0" smtClean="0"/>
              <a:t> am 14.03.2020 den nationalen Notstand aus.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Ab 15.03.2020 gelten zunächst für 15 Tagen: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Einschränkung der Bewegungsfreiheit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Alle  </a:t>
            </a:r>
            <a:r>
              <a:rPr lang="de-DE" dirty="0"/>
              <a:t>Cafés, Bars, Restaurants und Geschäfte mit Ausnahme von Lebensmittelläden oder Apotheken bleiben geschlossen</a:t>
            </a:r>
            <a:r>
              <a:rPr lang="de-DE" dirty="0" smtClean="0"/>
              <a:t>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Die Regierung </a:t>
            </a:r>
            <a:r>
              <a:rPr lang="de-DE" dirty="0"/>
              <a:t>darf Lebensmittel rationieren und in wichtige Unternehmen </a:t>
            </a:r>
            <a:r>
              <a:rPr lang="de-DE" dirty="0" smtClean="0"/>
              <a:t>eingreifen.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dirty="0" smtClean="0"/>
              <a:t>Der </a:t>
            </a:r>
            <a:r>
              <a:rPr lang="de-DE" dirty="0"/>
              <a:t>Zug- und Flugverkehr wird um die Hälfte reduziert. Die Grenzen bleiben jedoch </a:t>
            </a:r>
            <a:r>
              <a:rPr lang="de-DE" dirty="0" smtClean="0"/>
              <a:t>offen.</a:t>
            </a:r>
            <a:r>
              <a:rPr lang="de-DE" baseline="30000" dirty="0" smtClean="0"/>
              <a:t>1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b="1" dirty="0" smtClean="0"/>
              <a:t>Ausländer und Urlauber sind aufgefordert, Mallorca zu verlassen (am 16.03 ist die Fallzahl auf den Balearen von 16 auf 73 gestiegen)</a:t>
            </a:r>
            <a:r>
              <a:rPr lang="de-DE" b="1" baseline="30000" dirty="0" smtClean="0"/>
              <a:t>2</a:t>
            </a:r>
            <a:endParaRPr lang="de-DE" sz="2000" b="1" baseline="30000" dirty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2000" b="1" dirty="0" smtClean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52548" y="5229200"/>
            <a:ext cx="74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Zusammenfassung: Ganzes Land als Risikogebiet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139952" y="1119867"/>
            <a:ext cx="399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200"/>
              </a:spcAft>
            </a:pPr>
            <a:r>
              <a:rPr lang="de-DE" dirty="0" smtClean="0">
                <a:solidFill>
                  <a:prstClr val="black"/>
                </a:solidFill>
              </a:rPr>
              <a:t>WHO Transmissionsklassifizierung : „</a:t>
            </a:r>
            <a:r>
              <a:rPr lang="de-DE" dirty="0" err="1" smtClean="0">
                <a:solidFill>
                  <a:prstClr val="black"/>
                </a:solidFill>
              </a:rPr>
              <a:t>local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transmission</a:t>
            </a:r>
            <a:r>
              <a:rPr lang="de-DE" dirty="0" smtClean="0">
                <a:solidFill>
                  <a:prstClr val="black"/>
                </a:solidFill>
              </a:rPr>
              <a:t>“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353" y="2452826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html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12205" y="5004583"/>
            <a:ext cx="137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17.03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1266" y="5043686"/>
            <a:ext cx="23075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hlinkClick r:id="rId4"/>
              </a:rPr>
              <a:t>https://orf.at/corona/stories/3157533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3" y="1129392"/>
            <a:ext cx="34861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411759" y="1628800"/>
            <a:ext cx="648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</a:rPr>
              <a:t>+173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599511" y="218438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prstClr val="black"/>
                </a:solidFill>
              </a:rPr>
              <a:t>+2</a:t>
            </a:r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6" y="2852936"/>
            <a:ext cx="46005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685794" y="2422375"/>
            <a:ext cx="597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prstClr val="black"/>
                </a:solidFill>
                <a:hlinkClick r:id="rId3"/>
              </a:rPr>
              <a:t>https://www.sozialministerium.at/Informationen-zum-Coronavirus/Neuartiges-Coronavirus-(2019-nCov).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html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06631" y="6346194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200" dirty="0">
                <a:solidFill>
                  <a:prstClr val="black"/>
                </a:solidFill>
                <a:hlinkClick r:id="rId4"/>
              </a:rPr>
              <a:t>://orf.at/corona/stories/3157533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85794" y="6300028"/>
            <a:ext cx="140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16.03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8" y="2756821"/>
            <a:ext cx="6492193" cy="354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82" y="1698475"/>
            <a:ext cx="7639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092280" y="3855531"/>
            <a:ext cx="142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Kum</a:t>
            </a:r>
            <a:r>
              <a:rPr lang="de-DE" sz="1200" dirty="0" smtClean="0">
                <a:solidFill>
                  <a:prstClr val="black"/>
                </a:solidFill>
              </a:rPr>
              <a:t>. Inzidenz: 6,8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087542" y="4390355"/>
            <a:ext cx="142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Kum</a:t>
            </a:r>
            <a:r>
              <a:rPr lang="de-DE" sz="1200" dirty="0" smtClean="0">
                <a:solidFill>
                  <a:prstClr val="black"/>
                </a:solidFill>
              </a:rPr>
              <a:t>. Inzidenz: 3,7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75379" y="3429000"/>
            <a:ext cx="14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Kum</a:t>
            </a:r>
            <a:r>
              <a:rPr lang="de-DE" sz="1200" dirty="0" smtClean="0">
                <a:solidFill>
                  <a:prstClr val="black"/>
                </a:solidFill>
              </a:rPr>
              <a:t>. Inzidenz: 9,8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49691" y="5013176"/>
            <a:ext cx="143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79646"/>
                </a:solidFill>
              </a:rPr>
              <a:t>Kum</a:t>
            </a:r>
            <a:r>
              <a:rPr lang="de-DE" sz="1200" dirty="0" smtClean="0">
                <a:solidFill>
                  <a:srgbClr val="F79646"/>
                </a:solidFill>
              </a:rPr>
              <a:t>. Inzidenz: 11,6</a:t>
            </a:r>
            <a:endParaRPr lang="de-DE" sz="1200" dirty="0">
              <a:solidFill>
                <a:srgbClr val="F79646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6056" y="5620731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prstClr val="black"/>
                </a:solidFill>
              </a:rPr>
              <a:t>Kum</a:t>
            </a:r>
            <a:r>
              <a:rPr lang="de-DE" sz="1200" dirty="0" smtClean="0">
                <a:solidFill>
                  <a:prstClr val="black"/>
                </a:solidFill>
              </a:rPr>
              <a:t>. Inzidenz: 3,2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138514" y="5319216"/>
            <a:ext cx="142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Kum</a:t>
            </a:r>
            <a:r>
              <a:rPr lang="de-DE" sz="1200" dirty="0" smtClean="0">
                <a:solidFill>
                  <a:srgbClr val="FF0000"/>
                </a:solidFill>
              </a:rPr>
              <a:t>. Inzidenz: 36,2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5576" y="531921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</a:rPr>
              <a:t>Kum</a:t>
            </a:r>
            <a:r>
              <a:rPr lang="de-DE" sz="1200" dirty="0" smtClean="0">
                <a:solidFill>
                  <a:srgbClr val="FF0000"/>
                </a:solidFill>
              </a:rPr>
              <a:t>. Inzidenz: 22,9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49461" y="575923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black"/>
                </a:solidFill>
              </a:rPr>
              <a:t>Inzidenz per 100.000 Einwohner</a:t>
            </a:r>
            <a:endParaRPr lang="de-DE" sz="1400" dirty="0">
              <a:solidFill>
                <a:prstClr val="black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563888" y="5096217"/>
            <a:ext cx="142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79646"/>
                </a:solidFill>
              </a:rPr>
              <a:t>Kum</a:t>
            </a:r>
            <a:r>
              <a:rPr lang="de-DE" sz="1200" dirty="0" smtClean="0">
                <a:solidFill>
                  <a:srgbClr val="F79646"/>
                </a:solidFill>
              </a:rPr>
              <a:t>. Inzidenz: 11,8</a:t>
            </a:r>
            <a:endParaRPr lang="de-DE" sz="1200" dirty="0">
              <a:solidFill>
                <a:srgbClr val="F79646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363369" y="4239279"/>
            <a:ext cx="142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F79646"/>
                </a:solidFill>
              </a:rPr>
              <a:t>Kum</a:t>
            </a:r>
            <a:r>
              <a:rPr lang="de-DE" sz="1200" dirty="0" smtClean="0">
                <a:solidFill>
                  <a:srgbClr val="F79646"/>
                </a:solidFill>
              </a:rPr>
              <a:t>. Inzidenz: 15,5</a:t>
            </a:r>
            <a:endParaRPr lang="de-DE" sz="1200" dirty="0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Maßnahmen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6" y="1700808"/>
            <a:ext cx="7873388" cy="392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6" y="5733256"/>
            <a:ext cx="2057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1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-1" y="6021288"/>
            <a:ext cx="8267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Quelle:</a:t>
            </a:r>
          </a:p>
          <a:p>
            <a:r>
              <a:rPr lang="de-DE" sz="900" dirty="0">
                <a:solidFill>
                  <a:prstClr val="black"/>
                </a:solidFill>
                <a:hlinkClick r:id="rId3"/>
              </a:rPr>
              <a:t>https://www.merkur.de/welt/coronavirus-oesterreich-tirol-kanzler-kurz-einzelhandel-quarantaene-covid-19-grenzen-bayern-sars-cov-2-zr-13591906.html</a:t>
            </a:r>
          </a:p>
          <a:p>
            <a:r>
              <a:rPr lang="de-DE" sz="9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://www.tagesschau.de/ausland/corona-oesterreich-105.html</a:t>
            </a:r>
          </a:p>
          <a:p>
            <a:r>
              <a:rPr lang="de-DE" sz="9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://www.sozialministerium.at/Informationen-zum-Coronavirus/Coronavirus---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Aktuelle-Ma%C3%9Fnahmen.html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www.tirol.at/informationen-coronavirus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1600" b="1" dirty="0" smtClean="0"/>
              <a:t>Maßnahmen</a:t>
            </a:r>
            <a:endParaRPr lang="de-DE" sz="16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err="1" smtClean="0"/>
              <a:t>Coronagesetz</a:t>
            </a:r>
            <a:r>
              <a:rPr lang="de-DE" sz="1600" b="1" dirty="0" smtClean="0"/>
              <a:t> wurde beschlossen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smtClean="0"/>
              <a:t>Ausgangssperre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smtClean="0"/>
              <a:t>Geschäfte, die nicht für die Grundversorgung notwendig sind, werden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Einreiseverbot Italien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Einreise aus Italien ist nur gestattet, wenn ein ärztliches Gesundheitsattest vorliegt. Eine Durchreise durch Österreich aus Italien kommend ist nur mehr gestattet, wenn kein Zwischenstopp in Österreich eingelegt wird.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Symbol" panose="05050102010706020507" pitchFamily="18" charset="2"/>
              <a:buChar char="-"/>
            </a:pPr>
            <a:r>
              <a:rPr lang="de-DE" sz="1600" dirty="0" smtClean="0"/>
              <a:t>Österreicher, die sich in Italien befinden, werden zurückgeholt, müssen sich aber anschließend für zwei Wochen in häusliche Quarantäne begeben.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de-DE" sz="1600" b="1" dirty="0" smtClean="0"/>
              <a:t>Oberösterreich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b="1" dirty="0" smtClean="0"/>
              <a:t>Alle Hotels sind ab 16.03 geschlossen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r>
              <a:rPr lang="de-DE" sz="1600" b="1" dirty="0" smtClean="0"/>
              <a:t>Tirol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Seilbahnen werden ab 15.03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600" dirty="0" smtClean="0"/>
              <a:t>Alle Hotels, Apartments usw. werden ab 16.03 geschlossen</a:t>
            </a: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52548" y="5229200"/>
            <a:ext cx="741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Zusammenfassung: </a:t>
            </a:r>
            <a:r>
              <a:rPr lang="de-DE" dirty="0" err="1" smtClean="0">
                <a:solidFill>
                  <a:prstClr val="black"/>
                </a:solidFill>
              </a:rPr>
              <a:t>Voralberg</a:t>
            </a:r>
            <a:r>
              <a:rPr lang="de-DE" dirty="0" smtClean="0">
                <a:solidFill>
                  <a:prstClr val="black"/>
                </a:solidFill>
              </a:rPr>
              <a:t> als Risikogebiet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Schweiz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09" y="4365104"/>
            <a:ext cx="3384376" cy="22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1196752"/>
            <a:ext cx="4968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2.200 positive getestete </a:t>
            </a:r>
            <a:r>
              <a:rPr lang="de-DE" dirty="0" smtClean="0">
                <a:solidFill>
                  <a:prstClr val="black"/>
                </a:solidFill>
              </a:rPr>
              <a:t>Fälle, (</a:t>
            </a:r>
            <a:r>
              <a:rPr lang="de-DE" b="1" dirty="0" smtClean="0">
                <a:solidFill>
                  <a:prstClr val="black"/>
                </a:solidFill>
              </a:rPr>
              <a:t>26 </a:t>
            </a:r>
            <a:r>
              <a:rPr lang="de-DE" b="1" dirty="0">
                <a:solidFill>
                  <a:prstClr val="black"/>
                </a:solidFill>
              </a:rPr>
              <a:t>Fälle pro 100.000 </a:t>
            </a:r>
            <a:r>
              <a:rPr lang="de-DE" b="1" dirty="0" err="1" smtClean="0">
                <a:solidFill>
                  <a:prstClr val="black"/>
                </a:solidFill>
              </a:rPr>
              <a:t>Ew</a:t>
            </a:r>
            <a:r>
              <a:rPr lang="de-DE" dirty="0">
                <a:solidFill>
                  <a:prstClr val="black"/>
                </a:solidFill>
              </a:rPr>
              <a:t>.) </a:t>
            </a:r>
            <a:endParaRPr lang="de-DE" dirty="0" smtClean="0">
              <a:solidFill>
                <a:prstClr val="black"/>
              </a:solidFill>
            </a:endParaRPr>
          </a:p>
          <a:p>
            <a:r>
              <a:rPr lang="de-DE" dirty="0" smtClean="0">
                <a:solidFill>
                  <a:prstClr val="black"/>
                </a:solidFill>
              </a:rPr>
              <a:t>14 </a:t>
            </a:r>
            <a:r>
              <a:rPr lang="de-DE" dirty="0">
                <a:solidFill>
                  <a:prstClr val="black"/>
                </a:solidFill>
              </a:rPr>
              <a:t>Todesfälle (0,6 %)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prstClr val="black"/>
                </a:solidFill>
              </a:rPr>
              <a:t>d</a:t>
            </a:r>
            <a:r>
              <a:rPr lang="de-DE" dirty="0" smtClean="0">
                <a:solidFill>
                  <a:prstClr val="black"/>
                </a:solidFill>
              </a:rPr>
              <a:t>avon 262 (11%) Fälle </a:t>
            </a:r>
            <a:r>
              <a:rPr lang="de-DE" dirty="0">
                <a:solidFill>
                  <a:prstClr val="black"/>
                </a:solidFill>
              </a:rPr>
              <a:t>in Tessin </a:t>
            </a:r>
            <a:r>
              <a:rPr lang="de-DE" dirty="0" smtClean="0">
                <a:solidFill>
                  <a:prstClr val="black"/>
                </a:solidFill>
              </a:rPr>
              <a:t>(</a:t>
            </a:r>
            <a:r>
              <a:rPr lang="de-DE" b="1" dirty="0" smtClean="0">
                <a:solidFill>
                  <a:prstClr val="black"/>
                </a:solidFill>
              </a:rPr>
              <a:t>74 </a:t>
            </a:r>
            <a:r>
              <a:rPr lang="de-DE" b="1" dirty="0">
                <a:solidFill>
                  <a:prstClr val="black"/>
                </a:solidFill>
              </a:rPr>
              <a:t>Fälle pro 100.000 </a:t>
            </a:r>
            <a:r>
              <a:rPr lang="de-DE" b="1" dirty="0" err="1">
                <a:solidFill>
                  <a:prstClr val="black"/>
                </a:solidFill>
              </a:rPr>
              <a:t>Ew</a:t>
            </a:r>
            <a:r>
              <a:rPr lang="de-DE" dirty="0" smtClean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273 (12%) in </a:t>
            </a:r>
            <a:r>
              <a:rPr lang="de-DE" dirty="0" err="1" smtClean="0">
                <a:solidFill>
                  <a:prstClr val="black"/>
                </a:solidFill>
              </a:rPr>
              <a:t>Vaud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smtClean="0">
                <a:solidFill>
                  <a:prstClr val="black"/>
                </a:solidFill>
              </a:rPr>
              <a:t>(</a:t>
            </a:r>
            <a:r>
              <a:rPr lang="de-DE" b="1" dirty="0" smtClean="0">
                <a:solidFill>
                  <a:prstClr val="black"/>
                </a:solidFill>
              </a:rPr>
              <a:t>34 </a:t>
            </a:r>
            <a:r>
              <a:rPr lang="de-DE" b="1" dirty="0">
                <a:solidFill>
                  <a:prstClr val="black"/>
                </a:solidFill>
              </a:rPr>
              <a:t>Fälle pro 100.000 </a:t>
            </a:r>
            <a:r>
              <a:rPr lang="de-DE" b="1" dirty="0" err="1">
                <a:solidFill>
                  <a:prstClr val="black"/>
                </a:solidFill>
              </a:rPr>
              <a:t>Ew</a:t>
            </a:r>
            <a:r>
              <a:rPr lang="de-DE" dirty="0">
                <a:solidFill>
                  <a:prstClr val="black"/>
                </a:solidFill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solidFill>
                <a:prstClr val="black"/>
              </a:solidFill>
            </a:endParaRPr>
          </a:p>
          <a:p>
            <a:r>
              <a:rPr lang="de-DE" b="1" dirty="0" smtClean="0">
                <a:solidFill>
                  <a:prstClr val="black"/>
                </a:solidFill>
              </a:rPr>
              <a:t>Besondere Maßnahmen in Tessin</a:t>
            </a:r>
            <a:r>
              <a:rPr lang="de-DE" dirty="0">
                <a:solidFill>
                  <a:prstClr val="black"/>
                </a:solidFill>
              </a:rPr>
              <a:t>:</a:t>
            </a:r>
          </a:p>
          <a:p>
            <a:r>
              <a:rPr lang="de-DE" sz="1600" dirty="0">
                <a:solidFill>
                  <a:prstClr val="black"/>
                </a:solidFill>
              </a:rPr>
              <a:t>Seit Sonntag dürfen nur noch Lebensmittelgeschäfte und Apotheken geöffnet sein. </a:t>
            </a:r>
          </a:p>
          <a:p>
            <a:r>
              <a:rPr lang="de-DE" sz="1600" dirty="0">
                <a:solidFill>
                  <a:prstClr val="black"/>
                </a:solidFill>
              </a:rPr>
              <a:t>Die Spitäler befürchten einen massiven Anstieg der Anzahl Erkrankter</a:t>
            </a:r>
          </a:p>
          <a:p>
            <a:r>
              <a:rPr lang="de-DE" sz="1600" dirty="0">
                <a:solidFill>
                  <a:prstClr val="black"/>
                </a:solidFill>
              </a:rPr>
              <a:t>Es dürfen ab sofort keine Gottesdienste mehr abgehalten werden.  Begräbnisse können nur noch im engsten Familienkreis stattfinden.</a:t>
            </a:r>
          </a:p>
          <a:p>
            <a:r>
              <a:rPr lang="de-DE" sz="1600" dirty="0">
                <a:solidFill>
                  <a:prstClr val="black"/>
                </a:solidFill>
              </a:rPr>
              <a:t>Die Schalter der kantonalen Verwaltung werden geschlossen.</a:t>
            </a:r>
          </a:p>
          <a:p>
            <a:r>
              <a:rPr lang="de-DE" sz="1600" dirty="0">
                <a:solidFill>
                  <a:prstClr val="black"/>
                </a:solidFill>
              </a:rPr>
              <a:t>Senioren sollen öffentliche Ort meiden und bei Spaziergängen Abstand halten</a:t>
            </a:r>
            <a:r>
              <a:rPr lang="de-DE" sz="1600" dirty="0" smtClean="0">
                <a:solidFill>
                  <a:prstClr val="black"/>
                </a:solidFill>
              </a:rPr>
              <a:t>.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9477"/>
            <a:ext cx="2896741" cy="30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48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b="1" dirty="0" smtClean="0"/>
              <a:t>Das HIV-Medikament </a:t>
            </a:r>
            <a:r>
              <a:rPr lang="de-DE" b="1" dirty="0"/>
              <a:t>«</a:t>
            </a:r>
            <a:r>
              <a:rPr lang="de-DE" b="1" dirty="0" err="1"/>
              <a:t>Kaletra</a:t>
            </a:r>
            <a:r>
              <a:rPr lang="de-DE" b="1" dirty="0"/>
              <a:t>» </a:t>
            </a:r>
            <a:r>
              <a:rPr lang="de-DE" dirty="0" smtClean="0"/>
              <a:t>hat im </a:t>
            </a:r>
            <a:r>
              <a:rPr lang="de-DE" dirty="0"/>
              <a:t>Kampf gegen das </a:t>
            </a:r>
            <a:r>
              <a:rPr lang="de-DE" dirty="0" err="1"/>
              <a:t>Coronavirus</a:t>
            </a:r>
            <a:r>
              <a:rPr lang="de-DE" dirty="0"/>
              <a:t> erste Erfolge </a:t>
            </a:r>
            <a:r>
              <a:rPr lang="de-DE" dirty="0" smtClean="0"/>
              <a:t>gezeigt.</a:t>
            </a:r>
          </a:p>
          <a:p>
            <a:r>
              <a:rPr lang="de-DE" dirty="0" smtClean="0"/>
              <a:t>Das Medikament ist </a:t>
            </a:r>
            <a:r>
              <a:rPr lang="de-DE" dirty="0"/>
              <a:t>in den Spitälern knapp verfügbar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HIV-Positive </a:t>
            </a:r>
            <a:r>
              <a:rPr lang="de-DE" dirty="0"/>
              <a:t>können Menschen, die ernsthaft am </a:t>
            </a:r>
            <a:r>
              <a:rPr lang="de-DE" dirty="0" err="1"/>
              <a:t>Coronavirus</a:t>
            </a:r>
            <a:r>
              <a:rPr lang="de-DE" dirty="0"/>
              <a:t> erkrankt sind, mit ihren Medikamenten aushelfen. </a:t>
            </a:r>
          </a:p>
          <a:p>
            <a:pPr lvl="1"/>
            <a:r>
              <a:rPr lang="de-DE" dirty="0" smtClean="0"/>
              <a:t>«</a:t>
            </a:r>
            <a:r>
              <a:rPr lang="de-DE" dirty="0"/>
              <a:t>HIV-Patienten auf </a:t>
            </a:r>
            <a:r>
              <a:rPr lang="de-DE" dirty="0" err="1"/>
              <a:t>Kaletra</a:t>
            </a:r>
            <a:r>
              <a:rPr lang="de-DE" dirty="0"/>
              <a:t>, sollen alles </a:t>
            </a:r>
            <a:r>
              <a:rPr lang="de-DE" dirty="0" err="1"/>
              <a:t>Kaletra</a:t>
            </a:r>
            <a:r>
              <a:rPr lang="de-DE" dirty="0"/>
              <a:t>, das sie haben, sofort in die behandelnde Klink bringen und die Therapie umstellen lassen», sagt David </a:t>
            </a:r>
            <a:r>
              <a:rPr lang="de-DE" dirty="0" err="1"/>
              <a:t>Haerry</a:t>
            </a:r>
            <a:r>
              <a:rPr lang="de-DE" dirty="0"/>
              <a:t>, Vorsitzender des Positivrats Schweiz. Falls eine Umstellung nicht möglich sei, werde das der Arzt mit dem HIV-Patienten besprechen, sagt </a:t>
            </a:r>
            <a:r>
              <a:rPr lang="de-DE" dirty="0" err="1"/>
              <a:t>Haerry</a:t>
            </a:r>
            <a:r>
              <a:rPr lang="de-DE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Schweiz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879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17.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317129"/>
              </p:ext>
            </p:extLst>
          </p:nvPr>
        </p:nvGraphicFramePr>
        <p:xfrm>
          <a:off x="191576" y="1052736"/>
          <a:ext cx="8664900" cy="1567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92975"/>
                <a:gridCol w="1066641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</a:t>
                      </a:r>
                      <a:r>
                        <a:rPr lang="de-DE" sz="1400" dirty="0" smtClean="0">
                          <a:effectLst/>
                        </a:rPr>
                        <a:t>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r>
                        <a:rPr lang="de-DE" sz="1400" dirty="0" smtClean="0">
                          <a:effectLst/>
                        </a:rPr>
                        <a:t>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Fall-Ver.-Anteil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(146 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+11.291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86.661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+616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3.239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+8.432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55.461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3.015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+482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2.297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4.1 %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5940152" y="647016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>
                <a:solidFill>
                  <a:prstClr val="black"/>
                </a:solidFill>
              </a:rPr>
              <a:t>ECDC ; Stand </a:t>
            </a:r>
            <a:r>
              <a:rPr lang="de-DE" sz="1100" b="1" i="1" dirty="0" smtClean="0">
                <a:solidFill>
                  <a:prstClr val="black"/>
                </a:solidFill>
              </a:rPr>
              <a:t>16.03.2020</a:t>
            </a:r>
            <a:endParaRPr lang="de-DE" sz="1100" b="1" i="1" dirty="0">
              <a:solidFill>
                <a:prstClr val="black"/>
              </a:solidFill>
            </a:endParaRPr>
          </a:p>
        </p:txBody>
      </p:sp>
      <p:pic>
        <p:nvPicPr>
          <p:cNvPr id="12" name="Grafi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3" y="2924944"/>
            <a:ext cx="8724915" cy="354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2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0241"/>
            <a:ext cx="3312368" cy="2575301"/>
          </a:xfrm>
          <a:ln>
            <a:solidFill>
              <a:schemeClr val="tx1"/>
            </a:solidFill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07777"/>
          </a:xfrm>
        </p:spPr>
        <p:txBody>
          <a:bodyPr/>
          <a:lstStyle/>
          <a:p>
            <a:r>
              <a:rPr lang="de-DE" sz="2000" dirty="0">
                <a:latin typeface="ScalaSansPro-Bold" pitchFamily="50" charset="0"/>
              </a:rPr>
              <a:t>COVID-19/ </a:t>
            </a:r>
            <a:r>
              <a:rPr lang="de-DE" sz="2000" dirty="0" smtClean="0">
                <a:latin typeface="ScalaSansPro-Bold" pitchFamily="50" charset="0"/>
              </a:rPr>
              <a:t>Niederlande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39552" y="112474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1.413 </a:t>
            </a:r>
            <a:r>
              <a:rPr lang="de-DE" b="1" dirty="0" smtClean="0"/>
              <a:t>Personen positiv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24 Patienten </a:t>
            </a:r>
            <a:r>
              <a:rPr lang="de-DE" b="1" dirty="0" smtClean="0"/>
              <a:t>verstorben (</a:t>
            </a:r>
            <a:r>
              <a:rPr lang="de-DE" b="1" dirty="0" smtClean="0"/>
              <a:t>Anteil </a:t>
            </a:r>
            <a:r>
              <a:rPr lang="de-DE" b="1" dirty="0" smtClean="0"/>
              <a:t>1,7 </a:t>
            </a:r>
            <a:r>
              <a:rPr lang="de-DE" b="1" dirty="0" smtClean="0"/>
              <a:t>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8,2 Fälle / 100.000 </a:t>
            </a:r>
            <a:r>
              <a:rPr lang="de-DE" b="1" dirty="0" err="1" smtClean="0"/>
              <a:t>Ew</a:t>
            </a:r>
            <a:r>
              <a:rPr lang="de-DE" b="1" dirty="0" smtClean="0"/>
              <a:t>.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endParaRPr lang="de-D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Noord</a:t>
            </a:r>
            <a:r>
              <a:rPr lang="de-DE" dirty="0" smtClean="0"/>
              <a:t>-Brabant 554 </a:t>
            </a:r>
            <a:r>
              <a:rPr lang="de-DE" dirty="0" smtClean="0"/>
              <a:t>Fälle (40%)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Inzidenz 22,2 Fälle / 100.000 </a:t>
            </a:r>
            <a:r>
              <a:rPr lang="de-DE" dirty="0" err="1" smtClean="0"/>
              <a:t>Ew</a:t>
            </a:r>
            <a:r>
              <a:rPr lang="de-DE" dirty="0" smtClean="0"/>
              <a:t>.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45840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www.rivm.nl/en/news/current-information-about-novel-coronavirus-covid-19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94266"/>
            <a:ext cx="7128792" cy="2432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1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2794102" cy="4032448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 12. März gelten neue Maßnahmen: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419872" y="1089991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Für alle in den Niederlanden: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Bleiben </a:t>
            </a:r>
            <a:r>
              <a:rPr lang="de-DE" dirty="0"/>
              <a:t>Sie zu Hause, wenn Sie eine Erkältung, Husten, Halsschmerzen oder Fieber haben.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Versammlungen </a:t>
            </a:r>
            <a:r>
              <a:rPr lang="de-DE" dirty="0"/>
              <a:t>von mehr als 100 Personen </a:t>
            </a:r>
            <a:r>
              <a:rPr lang="de-DE" dirty="0" smtClean="0"/>
              <a:t>… </a:t>
            </a:r>
            <a:r>
              <a:rPr lang="de-DE" dirty="0"/>
              <a:t>abgesagt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von </a:t>
            </a:r>
            <a:r>
              <a:rPr lang="de-DE" dirty="0"/>
              <a:t>zu Hause aus </a:t>
            </a:r>
            <a:r>
              <a:rPr lang="de-DE" dirty="0" smtClean="0"/>
              <a:t>arbeiten </a:t>
            </a:r>
          </a:p>
          <a:p>
            <a:endParaRPr lang="de-DE" dirty="0"/>
          </a:p>
          <a:p>
            <a:r>
              <a:rPr lang="de-DE" dirty="0" smtClean="0"/>
              <a:t>Für </a:t>
            </a:r>
            <a:r>
              <a:rPr lang="de-DE" dirty="0"/>
              <a:t>gefährdete Personen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Vermeiden </a:t>
            </a:r>
            <a:r>
              <a:rPr lang="de-DE" dirty="0"/>
              <a:t>Sie große Versammlungen und öffentliche Verkehrsmittel. </a:t>
            </a:r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Universitäten und Hochschulen (HBO) werden gebeten, Online-Vorlesungen anstelle von Großvorträgen anzubieten.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Schulen und Kinderbetreuungseinrichtungen werden bis Montag, den 6. April, geschlossen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128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195421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dirty="0" smtClean="0"/>
              <a:t>Insgesamt 166  Fälle, 4 Todesfälle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150  </a:t>
            </a:r>
            <a:r>
              <a:rPr lang="de-DE" sz="1400" b="1" dirty="0"/>
              <a:t>Fälle </a:t>
            </a:r>
            <a:r>
              <a:rPr lang="de-DE" sz="1400" b="1" dirty="0" smtClean="0"/>
              <a:t>Ägyptische Staatsangehörige</a:t>
            </a:r>
            <a:endParaRPr lang="de-DE" sz="1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8 Fälle mit </a:t>
            </a:r>
            <a:r>
              <a:rPr lang="de-DE" sz="1400" b="1" dirty="0"/>
              <a:t>Reiseanamnese in Saudi-Arabien (Pilgerfahrt</a:t>
            </a:r>
            <a:r>
              <a:rPr lang="de-DE" sz="1400" b="1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Zwei Clusters: </a:t>
            </a:r>
            <a:r>
              <a:rPr lang="de-DE" sz="1400" b="1" dirty="0" err="1"/>
              <a:t>Hapi</a:t>
            </a:r>
            <a:r>
              <a:rPr lang="de-DE" sz="1400" b="1" dirty="0"/>
              <a:t> 5 </a:t>
            </a:r>
            <a:r>
              <a:rPr lang="de-DE" sz="1400" b="1" dirty="0" err="1"/>
              <a:t>Nile</a:t>
            </a:r>
            <a:r>
              <a:rPr lang="de-DE" sz="1400" b="1" dirty="0"/>
              <a:t> </a:t>
            </a:r>
            <a:r>
              <a:rPr lang="de-DE" sz="1400" b="1" dirty="0" smtClean="0"/>
              <a:t>Kreuzfahrt &amp; </a:t>
            </a:r>
            <a:r>
              <a:rPr lang="de-DE" sz="1400" b="1" dirty="0" err="1"/>
              <a:t>Asara</a:t>
            </a:r>
            <a:r>
              <a:rPr lang="de-DE" sz="1400" b="1" dirty="0"/>
              <a:t>-Kreuzfahrt </a:t>
            </a:r>
            <a:endParaRPr lang="de-DE" sz="1400" b="1" dirty="0" smtClean="0"/>
          </a:p>
          <a:p>
            <a:pPr marL="0" indent="0">
              <a:buNone/>
            </a:pPr>
            <a:endParaRPr lang="de-DE" sz="1400" b="1" dirty="0" smtClean="0"/>
          </a:p>
          <a:p>
            <a:pPr marL="0" indent="0">
              <a:buNone/>
            </a:pPr>
            <a:r>
              <a:rPr lang="de-DE" sz="1400" b="1" dirty="0" err="1" smtClean="0"/>
              <a:t>Asara</a:t>
            </a:r>
            <a:r>
              <a:rPr lang="de-DE" sz="1400" b="1" dirty="0" smtClean="0"/>
              <a:t>-Kreuzfahrt Cluster: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Index Fall: </a:t>
            </a:r>
            <a:r>
              <a:rPr lang="de-DE" sz="1400" dirty="0" smtClean="0"/>
              <a:t>Frau </a:t>
            </a:r>
            <a:r>
              <a:rPr lang="de-DE" sz="1400" dirty="0"/>
              <a:t>aus Taiwan ! Das taiwanesische CDC: Analysen bewiesen, dass der Stamm des Virus, an dem sie sich angesteckt habe, </a:t>
            </a:r>
            <a:r>
              <a:rPr lang="de-DE" sz="1400" dirty="0" smtClean="0"/>
              <a:t>zeigt, </a:t>
            </a:r>
            <a:r>
              <a:rPr lang="de-DE" sz="1400" dirty="0"/>
              <a:t>dass sie in Ägypten infiziert </a:t>
            </a:r>
            <a:r>
              <a:rPr lang="de-DE" sz="1400" dirty="0" smtClean="0"/>
              <a:t>sei.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Eine </a:t>
            </a:r>
            <a:r>
              <a:rPr lang="de-DE" sz="1400" b="1" dirty="0"/>
              <a:t>Studie der Universität </a:t>
            </a:r>
            <a:r>
              <a:rPr lang="de-DE" sz="1400" b="1" dirty="0" smtClean="0"/>
              <a:t>Toronto schätzt </a:t>
            </a:r>
            <a:r>
              <a:rPr lang="de-DE" sz="1400" b="1" dirty="0"/>
              <a:t>das Ausmaß des Ausbruchs auf </a:t>
            </a:r>
            <a:r>
              <a:rPr lang="de-DE" sz="1400" b="1" u="sng" dirty="0"/>
              <a:t>19.310</a:t>
            </a:r>
            <a:r>
              <a:rPr lang="de-DE" sz="1400" b="1" dirty="0"/>
              <a:t> Fälle in Ägypten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sz="1400" b="1" dirty="0" smtClean="0"/>
              <a:t>Maßnahmen</a:t>
            </a:r>
            <a:r>
              <a:rPr lang="de-DE" sz="1400" b="1" dirty="0" smtClean="0"/>
              <a:t>: </a:t>
            </a:r>
            <a:endParaRPr lang="de-DE" sz="1400" dirty="0" smtClean="0"/>
          </a:p>
          <a:p>
            <a:pPr marL="0" indent="0">
              <a:buNone/>
            </a:pPr>
            <a:r>
              <a:rPr lang="de-DE" sz="1400" dirty="0"/>
              <a:t>Schulen und Universitäten im ganzen Land ab Sonntag, 15. März, für zwei Wochen </a:t>
            </a:r>
            <a:r>
              <a:rPr lang="de-DE" sz="1400" dirty="0" smtClean="0"/>
              <a:t>auszusetzen</a:t>
            </a:r>
          </a:p>
          <a:p>
            <a:pPr marL="0" indent="0">
              <a:buNone/>
            </a:pPr>
            <a:r>
              <a:rPr lang="de-DE" sz="1400" dirty="0" smtClean="0"/>
              <a:t> </a:t>
            </a:r>
            <a:r>
              <a:rPr lang="de-DE" sz="1400" b="1" u="sng" dirty="0" smtClean="0"/>
              <a:t>Importierte </a:t>
            </a:r>
            <a:r>
              <a:rPr lang="de-DE" sz="1400" b="1" u="sng" dirty="0" smtClean="0"/>
              <a:t>Fälle aus Ägypten</a:t>
            </a:r>
          </a:p>
          <a:p>
            <a:r>
              <a:rPr lang="de-DE" sz="1400" dirty="0"/>
              <a:t>2 Fälle in Frankreich, die mit einer Gruppe in Ägypten verreist waren</a:t>
            </a:r>
          </a:p>
          <a:p>
            <a:r>
              <a:rPr lang="de-DE" sz="1400" dirty="0" smtClean="0"/>
              <a:t>1 </a:t>
            </a:r>
            <a:r>
              <a:rPr lang="de-DE" sz="1400" dirty="0"/>
              <a:t>Fall in Kanada mit Reiseanamnese in Ägypten</a:t>
            </a:r>
          </a:p>
          <a:p>
            <a:r>
              <a:rPr lang="de-DE" sz="1400" dirty="0"/>
              <a:t>45 </a:t>
            </a:r>
            <a:r>
              <a:rPr lang="de-DE" sz="1400" dirty="0"/>
              <a:t>Fäll in den USA mit Reiseanamnese in Ägypten</a:t>
            </a:r>
          </a:p>
          <a:p>
            <a:r>
              <a:rPr lang="de-DE" sz="1400" dirty="0"/>
              <a:t>1 Fall in Libanon mit Reiseanamnese in Ägypten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>
                <a:latin typeface="ScalaSansPro-Bold" pitchFamily="50" charset="0"/>
              </a:rPr>
              <a:t>Ägypten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9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" y="486015"/>
            <a:ext cx="9103781" cy="62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4682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16.03.2020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71855" y="65117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16.03.2020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548680"/>
            <a:ext cx="8836559" cy="603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88365" cy="613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16.03.2020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590260"/>
            <a:ext cx="8992263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16.03.2020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16.03.2020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711"/>
            <a:ext cx="9056362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4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39552" y="1443405"/>
            <a:ext cx="5807860" cy="3069496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fr-FR" sz="1800" dirty="0" smtClean="0"/>
              <a:t>Corse</a:t>
            </a:r>
            <a:r>
              <a:rPr lang="fr-FR" sz="1800" dirty="0"/>
              <a:t>: </a:t>
            </a:r>
            <a:r>
              <a:rPr lang="fr-FR" sz="1800" dirty="0" smtClean="0"/>
              <a:t>37,1/100.000 (126 </a:t>
            </a:r>
            <a:r>
              <a:rPr lang="fr-FR" sz="1800" dirty="0" err="1" smtClean="0"/>
              <a:t>Fälle</a:t>
            </a:r>
            <a:r>
              <a:rPr lang="fr-FR" sz="1800" dirty="0" smtClean="0"/>
              <a:t>, 7 </a:t>
            </a:r>
            <a:r>
              <a:rPr lang="fr-FR" sz="1800" dirty="0" err="1" smtClean="0"/>
              <a:t>Todesfälle</a:t>
            </a:r>
            <a:r>
              <a:rPr lang="fr-FR" sz="1800" dirty="0" smtClean="0"/>
              <a:t>)</a:t>
            </a:r>
            <a:endParaRPr lang="fr-FR" sz="1800" dirty="0"/>
          </a:p>
          <a:p>
            <a:r>
              <a:rPr lang="fr-FR" sz="1800" dirty="0" smtClean="0"/>
              <a:t>Grand </a:t>
            </a:r>
            <a:r>
              <a:rPr lang="fr-FR" sz="1800" dirty="0"/>
              <a:t>Est: </a:t>
            </a:r>
            <a:r>
              <a:rPr lang="fr-FR" sz="1800" dirty="0" smtClean="0"/>
              <a:t>27,8/100.000 (45 </a:t>
            </a:r>
            <a:r>
              <a:rPr lang="fr-FR" sz="1800" dirty="0" err="1" smtClean="0"/>
              <a:t>Todesfälle</a:t>
            </a:r>
            <a:r>
              <a:rPr lang="fr-FR" sz="1800" dirty="0" smtClean="0"/>
              <a:t>)</a:t>
            </a:r>
            <a:endParaRPr lang="fr-FR" sz="1800" dirty="0"/>
          </a:p>
          <a:p>
            <a:r>
              <a:rPr lang="fr-FR" sz="1800" dirty="0"/>
              <a:t>Bourgogne-Franche-Comté: </a:t>
            </a:r>
            <a:r>
              <a:rPr lang="fr-FR" sz="1800" dirty="0" smtClean="0"/>
              <a:t>18/100.000 (6 </a:t>
            </a:r>
            <a:r>
              <a:rPr lang="fr-FR" sz="1800" dirty="0" err="1" smtClean="0"/>
              <a:t>Todesfälle</a:t>
            </a:r>
            <a:r>
              <a:rPr lang="fr-FR" sz="1800" dirty="0" smtClean="0"/>
              <a:t>)</a:t>
            </a:r>
            <a:endParaRPr lang="fr-FR" sz="1800" dirty="0"/>
          </a:p>
          <a:p>
            <a:r>
              <a:rPr lang="fr-FR" sz="1800" dirty="0"/>
              <a:t>Ile-de-France: </a:t>
            </a:r>
            <a:r>
              <a:rPr lang="fr-FR" sz="1800" dirty="0" smtClean="0"/>
              <a:t>14,4/100.000</a:t>
            </a:r>
            <a:endParaRPr lang="fr-FR" sz="1800" dirty="0"/>
          </a:p>
          <a:p>
            <a:r>
              <a:rPr lang="fr-FR" sz="1800" dirty="0"/>
              <a:t>Hauts-de-France: </a:t>
            </a:r>
            <a:r>
              <a:rPr lang="fr-FR" sz="1800" dirty="0" smtClean="0"/>
              <a:t>9,7/100.000 </a:t>
            </a:r>
          </a:p>
          <a:p>
            <a:r>
              <a:rPr lang="fr-FR" sz="1800" dirty="0" smtClean="0"/>
              <a:t>PACA</a:t>
            </a:r>
            <a:r>
              <a:rPr lang="fr-FR" sz="1800" dirty="0"/>
              <a:t>: 8/100.000</a:t>
            </a:r>
          </a:p>
          <a:p>
            <a:r>
              <a:rPr lang="fr-FR" sz="1800" dirty="0" smtClean="0"/>
              <a:t>Auvergne-Rhône-Alpes</a:t>
            </a:r>
            <a:r>
              <a:rPr lang="fr-FR" sz="1800" dirty="0"/>
              <a:t>: </a:t>
            </a:r>
            <a:r>
              <a:rPr lang="fr-FR" sz="1800" dirty="0" smtClean="0"/>
              <a:t>7,7/100.000 (20 </a:t>
            </a:r>
            <a:r>
              <a:rPr lang="fr-FR" sz="1800" dirty="0" err="1" smtClean="0"/>
              <a:t>Todesfälle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endParaRPr lang="de-DE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800" dirty="0" smtClean="0">
                <a:solidFill>
                  <a:srgbClr val="FF0000"/>
                </a:solidFill>
              </a:rPr>
              <a:t>Untererfassung </a:t>
            </a:r>
            <a:r>
              <a:rPr lang="de-DE" sz="1800" dirty="0">
                <a:solidFill>
                  <a:srgbClr val="FF0000"/>
                </a:solidFill>
              </a:rPr>
              <a:t>der Fälle, da nur selektiert getestet wird!</a:t>
            </a:r>
          </a:p>
          <a:p>
            <a:endParaRPr lang="fr-FR" sz="1800" dirty="0" smtClean="0"/>
          </a:p>
          <a:p>
            <a:endParaRPr lang="de-DE" sz="1800" dirty="0" smtClean="0"/>
          </a:p>
          <a:p>
            <a:endParaRPr lang="de-DE" sz="1800" dirty="0"/>
          </a:p>
          <a:p>
            <a:endParaRPr lang="fr-FR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052736"/>
            <a:ext cx="82089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6.633 Fälle, 148 Todesfälle (Fall-Verstorbenen-Anteil: 2,2%, &gt;400 in ICU) </a:t>
            </a:r>
            <a:r>
              <a:rPr lang="de-DE" sz="1200" dirty="0" smtClean="0">
                <a:solidFill>
                  <a:prstClr val="black"/>
                </a:solidFill>
                <a:latin typeface="Scala Sans OT" panose="020B0504030101020104" pitchFamily="34" charset="0"/>
              </a:rPr>
              <a:t>(Datenstand: 16.03.2020, 15:00)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66" y="4943788"/>
            <a:ext cx="2039734" cy="191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012160" y="1556793"/>
            <a:ext cx="2928696" cy="3217718"/>
            <a:chOff x="5345569" y="1556792"/>
            <a:chExt cx="3595287" cy="3966129"/>
          </a:xfrm>
        </p:grpSpPr>
        <p:sp>
          <p:nvSpPr>
            <p:cNvPr id="9" name="Textfeld 8"/>
            <p:cNvSpPr txBox="1"/>
            <p:nvPr/>
          </p:nvSpPr>
          <p:spPr>
            <a:xfrm>
              <a:off x="5345569" y="5200463"/>
              <a:ext cx="3531346" cy="322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>
                  <a:solidFill>
                    <a:prstClr val="black"/>
                  </a:solidFill>
                </a:rPr>
                <a:t>Inzidenzen pro Region; </a:t>
              </a:r>
              <a:r>
                <a:rPr lang="de-DE" sz="1000" dirty="0" smtClean="0">
                  <a:solidFill>
                    <a:prstClr val="black"/>
                  </a:solidFill>
                </a:rPr>
                <a:t>Quelle: Wiki, 16.03.2020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569" y="1556792"/>
              <a:ext cx="3595287" cy="364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539552" y="4643706"/>
            <a:ext cx="2075014" cy="1954929"/>
            <a:chOff x="539552" y="3640397"/>
            <a:chExt cx="2845586" cy="286839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640397"/>
              <a:ext cx="2773578" cy="260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539552" y="6247179"/>
              <a:ext cx="28455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100" dirty="0" smtClean="0">
                  <a:solidFill>
                    <a:prstClr val="black"/>
                  </a:solidFill>
                </a:rPr>
                <a:t>Fälle pro </a:t>
              </a:r>
              <a:r>
                <a:rPr lang="de-DE" sz="1100" dirty="0" err="1" smtClean="0">
                  <a:solidFill>
                    <a:prstClr val="black"/>
                  </a:solidFill>
                </a:rPr>
                <a:t>Département</a:t>
              </a:r>
              <a:r>
                <a:rPr lang="de-DE" sz="1100" dirty="0">
                  <a:solidFill>
                    <a:prstClr val="black"/>
                  </a:solidFill>
                </a:rPr>
                <a:t>;</a:t>
              </a:r>
              <a:r>
                <a:rPr lang="de-DE" sz="1100" dirty="0" smtClean="0">
                  <a:solidFill>
                    <a:prstClr val="black"/>
                  </a:solidFill>
                </a:rPr>
                <a:t> </a:t>
              </a:r>
              <a:r>
                <a:rPr lang="de-DE" sz="1000" dirty="0" smtClean="0">
                  <a:solidFill>
                    <a:prstClr val="black"/>
                  </a:solidFill>
                </a:rPr>
                <a:t>Quelle: Wiki, 13.03.2020</a:t>
              </a:r>
              <a:endParaRPr lang="de-DE" sz="1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26742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/>
              <a:t>3</a:t>
            </a:r>
            <a:r>
              <a:rPr lang="de-DE" sz="1400" dirty="0" smtClean="0"/>
              <a:t>. Stadium der Epidemie seit dem 14.03.2020 (Virus zirkuliert im gesamten Land, Ziel: Eindämmung der Epidemie, Schadensbegrenzung; Dauer: 8-12 Wochen):</a:t>
            </a:r>
          </a:p>
          <a:p>
            <a:pPr lvl="1"/>
            <a:r>
              <a:rPr lang="de-DE" sz="1400" dirty="0" smtClean="0"/>
              <a:t>Mobilisation aller medizinischen Ressourcen : Risikogruppen schützen</a:t>
            </a:r>
          </a:p>
          <a:p>
            <a:pPr lvl="1"/>
            <a:r>
              <a:rPr lang="de-DE" sz="1400" dirty="0" smtClean="0"/>
              <a:t>Nicht </a:t>
            </a:r>
            <a:r>
              <a:rPr lang="de-DE" sz="1400" dirty="0"/>
              <a:t>essentielle öffentliche Einrichtungen ab dem 14.03. geschlossen (</a:t>
            </a:r>
            <a:r>
              <a:rPr lang="de-DE" sz="1400" dirty="0" smtClean="0"/>
              <a:t>außer </a:t>
            </a:r>
            <a:r>
              <a:rPr lang="de-DE" sz="1400" dirty="0"/>
              <a:t>Supermärkte, Apotheken, Banken, Tankstellen…)</a:t>
            </a:r>
          </a:p>
          <a:p>
            <a:pPr lvl="1"/>
            <a:r>
              <a:rPr lang="de-DE" sz="1400" dirty="0"/>
              <a:t>Schiffe mit &gt;100 Personen dürfen nicht in Frankreich </a:t>
            </a:r>
            <a:r>
              <a:rPr lang="de-DE" sz="1400" dirty="0" smtClean="0"/>
              <a:t>(v.a. Inseln) andocken</a:t>
            </a:r>
            <a:endParaRPr lang="de-DE" sz="1400" dirty="0"/>
          </a:p>
          <a:p>
            <a:pPr lvl="1"/>
            <a:r>
              <a:rPr lang="de-DE" sz="1400" dirty="0" smtClean="0"/>
              <a:t>Seit dem 13.03.2020 Verbot von Veranstaltungen mit &gt;100 Teilnehmern</a:t>
            </a:r>
          </a:p>
          <a:p>
            <a:pPr marL="457200" lvl="3" indent="0">
              <a:buNone/>
            </a:pPr>
            <a:r>
              <a:rPr lang="de-DE" sz="1400" dirty="0" smtClean="0"/>
              <a:t>	</a:t>
            </a:r>
            <a:r>
              <a:rPr lang="de-DE" sz="1200" dirty="0" smtClean="0"/>
              <a:t>Verbot </a:t>
            </a:r>
            <a:r>
              <a:rPr lang="de-DE" sz="1200" dirty="0"/>
              <a:t>von Versammlungen in geschlossenen Räumen &gt;50 </a:t>
            </a:r>
            <a:r>
              <a:rPr lang="de-DE" sz="1200" dirty="0" smtClean="0"/>
              <a:t>Teilnehmer in besonders betroffenen Gebiete</a:t>
            </a:r>
          </a:p>
          <a:p>
            <a:pPr lvl="1"/>
            <a:r>
              <a:rPr lang="de-DE" sz="1400" b="1" dirty="0">
                <a:solidFill>
                  <a:srgbClr val="FF0000"/>
                </a:solidFill>
              </a:rPr>
              <a:t>Seit dem </a:t>
            </a:r>
            <a:r>
              <a:rPr lang="de-DE" sz="1400" b="1" dirty="0" smtClean="0">
                <a:solidFill>
                  <a:srgbClr val="FF0000"/>
                </a:solidFill>
              </a:rPr>
              <a:t>17.03.2020 (12:00) Ausgangsperre </a:t>
            </a:r>
            <a:r>
              <a:rPr lang="de-DE" sz="1400" dirty="0" smtClean="0"/>
              <a:t>(Bußgeld von 38-135€)</a:t>
            </a:r>
            <a:endParaRPr lang="de-DE" sz="1400" dirty="0"/>
          </a:p>
          <a:p>
            <a:r>
              <a:rPr lang="de-DE" sz="1400" dirty="0"/>
              <a:t>Einsatz von Public Health Reservisten („la </a:t>
            </a:r>
            <a:r>
              <a:rPr lang="de-DE" sz="1400" dirty="0" err="1"/>
              <a:t>réserve</a:t>
            </a:r>
            <a:r>
              <a:rPr lang="de-DE" sz="1400" dirty="0"/>
              <a:t> </a:t>
            </a:r>
            <a:r>
              <a:rPr lang="de-DE" sz="1400" dirty="0" err="1"/>
              <a:t>sanitaire</a:t>
            </a:r>
            <a:r>
              <a:rPr lang="de-DE" sz="1400" dirty="0"/>
              <a:t>“, haupts. Studenten und Rentner)</a:t>
            </a:r>
          </a:p>
          <a:p>
            <a:r>
              <a:rPr lang="de-DE" sz="1400" dirty="0" smtClean="0"/>
              <a:t>1 Referenzkrankenhaus pro Region für COVID-19</a:t>
            </a:r>
          </a:p>
          <a:p>
            <a:r>
              <a:rPr lang="de-DE" sz="1400" dirty="0" smtClean="0"/>
              <a:t>Preis der Desinfektionsmittel ist staatlich geregelt</a:t>
            </a:r>
          </a:p>
          <a:p>
            <a:r>
              <a:rPr lang="de-DE" sz="1400" dirty="0" smtClean="0"/>
              <a:t>Regierung beschlagnahmt FFP2 Masken für Krankenhäuser (bis zum 31.05.2020)</a:t>
            </a:r>
          </a:p>
          <a:p>
            <a:r>
              <a:rPr lang="de-DE" sz="1400" dirty="0" smtClean="0"/>
              <a:t>Starke Restriktionen für Besucher von Gesundheitseinrichtungen (seit dem 11.03. Verbot der Besuche in Altersheime und Langzeitpflegestationen)</a:t>
            </a:r>
          </a:p>
          <a:p>
            <a:r>
              <a:rPr lang="de-DE" sz="1400" dirty="0" smtClean="0"/>
              <a:t>Aktivierung von Krisenplänen in Krankenhäuser (Plan </a:t>
            </a:r>
            <a:r>
              <a:rPr lang="de-DE" sz="1400" dirty="0" err="1" smtClean="0"/>
              <a:t>blanc</a:t>
            </a:r>
            <a:r>
              <a:rPr lang="de-DE" sz="1400" dirty="0" smtClean="0"/>
              <a:t>) und Altersheime (Plan bleu)</a:t>
            </a:r>
            <a:endParaRPr lang="de-DE" sz="1400" dirty="0"/>
          </a:p>
          <a:p>
            <a:r>
              <a:rPr lang="de-DE" sz="1400" dirty="0" smtClean="0"/>
              <a:t>Ab dem 16.03.2020 bleiben Bildungseinrichtungen (von Krippe bis Uni) auf unbestimmte Zeit geschlossen</a:t>
            </a:r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r>
              <a:rPr lang="de-DE" sz="1600" b="1" u="sng" dirty="0" smtClean="0"/>
              <a:t>Exportierte </a:t>
            </a:r>
            <a:r>
              <a:rPr lang="de-DE" sz="1600" b="1" u="sng" dirty="0"/>
              <a:t>Fälle: </a:t>
            </a:r>
            <a:r>
              <a:rPr lang="de-DE" sz="1400" dirty="0"/>
              <a:t>Belgien, Dom. Republik, Algerien, Senegal, Kamerun, Marokko, Gabun, DRC und </a:t>
            </a:r>
            <a:r>
              <a:rPr lang="de-DE" sz="1400" dirty="0" smtClean="0"/>
              <a:t>Usbekistan</a:t>
            </a:r>
            <a:endParaRPr lang="de-DE" sz="1400" dirty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4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1376</Words>
  <Application>Microsoft Office PowerPoint</Application>
  <PresentationFormat>Bildschirmpräsentation (4:3)</PresentationFormat>
  <Paragraphs>285</Paragraphs>
  <Slides>22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Office-Design</vt:lpstr>
      <vt:lpstr>Update zu COVID-19, 17. März 2020</vt:lpstr>
      <vt:lpstr>Update zu COVID-19, 17. März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Frankreich</vt:lpstr>
      <vt:lpstr>COVID-19/ Frankreich</vt:lpstr>
      <vt:lpstr>COVID-19/ Spanien</vt:lpstr>
      <vt:lpstr>COVID-19/ Spanien</vt:lpstr>
      <vt:lpstr>COVID-19/ Spanien</vt:lpstr>
      <vt:lpstr>COVID-19/ Spanien</vt:lpstr>
      <vt:lpstr>COVID-19/ Österreich</vt:lpstr>
      <vt:lpstr>COVID-19/ Österreich</vt:lpstr>
      <vt:lpstr>COVID-19/ Österreich</vt:lpstr>
      <vt:lpstr>COVID-19/ Österreich</vt:lpstr>
      <vt:lpstr>COVID-19/ Schweiz</vt:lpstr>
      <vt:lpstr>COVID-19/ Schweiz</vt:lpstr>
      <vt:lpstr>COVID-19/ Niederlande</vt:lpstr>
      <vt:lpstr>Ab 12. März gelten neue Maßnahmen:</vt:lpstr>
      <vt:lpstr>COVID-19/ Ägypten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466</cp:revision>
  <cp:lastPrinted>2020-02-21T11:12:50Z</cp:lastPrinted>
  <dcterms:created xsi:type="dcterms:W3CDTF">2020-02-03T08:44:15Z</dcterms:created>
  <dcterms:modified xsi:type="dcterms:W3CDTF">2020-03-17T09:18:54Z</dcterms:modified>
</cp:coreProperties>
</file>