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4" r:id="rId2"/>
    <p:sldId id="355" r:id="rId3"/>
    <p:sldId id="356" r:id="rId4"/>
    <p:sldId id="345" r:id="rId5"/>
    <p:sldId id="383" r:id="rId6"/>
    <p:sldId id="378" r:id="rId7"/>
    <p:sldId id="380" r:id="rId8"/>
    <p:sldId id="348" r:id="rId9"/>
    <p:sldId id="381" r:id="rId10"/>
    <p:sldId id="382" r:id="rId11"/>
    <p:sldId id="349" r:id="rId12"/>
    <p:sldId id="362" r:id="rId13"/>
    <p:sldId id="363" r:id="rId14"/>
    <p:sldId id="370" r:id="rId15"/>
    <p:sldId id="384" r:id="rId16"/>
    <p:sldId id="385" r:id="rId17"/>
    <p:sldId id="386" r:id="rId18"/>
    <p:sldId id="387" r:id="rId19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045AA6"/>
    <a:srgbClr val="006EC7"/>
    <a:srgbClr val="66A8DD"/>
    <a:srgbClr val="0DE3A1"/>
    <a:srgbClr val="80A5DC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6697" autoAdjust="0"/>
  </p:normalViewPr>
  <p:slideViewPr>
    <p:cSldViewPr snapToGrid="0" snapToObjects="1">
      <p:cViewPr>
        <p:scale>
          <a:sx n="80" d="100"/>
          <a:sy n="8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RKI_nCoV-Lage\3.Kommunikation\3.7.Lageberichte\2020-03-16\Kopie%20von%20Covid19_Liste_20200316.xlsm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7642829181627E-2"/>
          <c:y val="8.5021319703458123E-2"/>
          <c:w val="0.91271922335009326"/>
          <c:h val="0.69176433099121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'Alter-Geschlecht'!$A$6</c:f>
              <c:strCache>
                <c:ptCount val="1"/>
                <c:pt idx="0">
                  <c:v>männlich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'Alter-Geschlecht'!$C$6:$H$6</c:f>
              <c:numCache>
                <c:formatCode>General</c:formatCode>
                <c:ptCount val="6"/>
                <c:pt idx="0">
                  <c:v>27</c:v>
                </c:pt>
                <c:pt idx="1">
                  <c:v>68</c:v>
                </c:pt>
                <c:pt idx="2">
                  <c:v>718</c:v>
                </c:pt>
                <c:pt idx="3">
                  <c:v>1704</c:v>
                </c:pt>
                <c:pt idx="4">
                  <c:v>470</c:v>
                </c:pt>
                <c:pt idx="5">
                  <c:v>52</c:v>
                </c:pt>
              </c:numCache>
            </c:numRef>
          </c:val>
        </c:ser>
        <c:ser>
          <c:idx val="1"/>
          <c:order val="1"/>
          <c:tx>
            <c:strRef>
              <c:f>'Alter-Geschlecht'!$A$7</c:f>
              <c:strCache>
                <c:ptCount val="1"/>
                <c:pt idx="0">
                  <c:v>weiblich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'Alter-Geschlecht'!$C$7:$H$7</c:f>
              <c:numCache>
                <c:formatCode>General</c:formatCode>
                <c:ptCount val="6"/>
                <c:pt idx="0">
                  <c:v>14</c:v>
                </c:pt>
                <c:pt idx="1">
                  <c:v>71</c:v>
                </c:pt>
                <c:pt idx="2">
                  <c:v>671</c:v>
                </c:pt>
                <c:pt idx="3">
                  <c:v>1222</c:v>
                </c:pt>
                <c:pt idx="4">
                  <c:v>327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axId val="112272512"/>
        <c:axId val="142789248"/>
      </c:barChart>
      <c:catAx>
        <c:axId val="11227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Altersgruppen (Jahre)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42789248"/>
        <c:crosses val="autoZero"/>
        <c:auto val="1"/>
        <c:lblAlgn val="ctr"/>
        <c:lblOffset val="100"/>
        <c:noMultiLvlLbl val="0"/>
      </c:catAx>
      <c:valAx>
        <c:axId val="142789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Anzahl übermittelter Fälle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27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53504775034176"/>
          <c:y val="0.18036160598928175"/>
          <c:w val="0.12159605799643433"/>
          <c:h val="0.19184601924759404"/>
        </c:manualLayout>
      </c:layout>
      <c:overlay val="1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17.03.2020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ewebapp05.rki.local/covid19site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COVID-19: Fälle in Deutschland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51774"/>
              </p:ext>
            </p:extLst>
          </p:nvPr>
        </p:nvGraphicFramePr>
        <p:xfrm>
          <a:off x="733423" y="1397000"/>
          <a:ext cx="7534276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14"/>
                <a:gridCol w="2250931"/>
                <a:gridCol w="22509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Anzahl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Änderung zum Vortag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Aus Bundesländern</a:t>
                      </a:r>
                      <a:r>
                        <a:rPr lang="de-DE" baseline="0" dirty="0" smtClean="0"/>
                        <a:t> berichtetet COVID-19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6.012</a:t>
                      </a:r>
                    </a:p>
                    <a:p>
                      <a:pPr algn="ctr"/>
                      <a:r>
                        <a:rPr lang="de-DE" sz="1200" dirty="0" smtClean="0"/>
                        <a:t>(Stand 16.03.2020 15 Uhr)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+ 1.174; 20%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SurvNet</a:t>
                      </a:r>
                      <a:r>
                        <a:rPr lang="de-DE" baseline="0" dirty="0" smtClean="0"/>
                        <a:t> übermittelte Fälle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5433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(Stand 16.03.2020 11 Uhr)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+ 1.238; 23%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Todesfälle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Betroffene Bundesländer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Betroffene Landkreise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359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364482"/>
              </p:ext>
            </p:extLst>
          </p:nvPr>
        </p:nvGraphicFramePr>
        <p:xfrm>
          <a:off x="42532" y="751950"/>
          <a:ext cx="9001125" cy="566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47"/>
                <a:gridCol w="1419426"/>
                <a:gridCol w="1453021"/>
                <a:gridCol w="1384435"/>
                <a:gridCol w="1605262"/>
                <a:gridCol w="1448790"/>
                <a:gridCol w="1253444"/>
              </a:tblGrid>
              <a:tr h="43365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Rang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Top 15 Landkreise nach Inzidenz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Top 15 Landkreise</a:t>
                      </a:r>
                      <a:r>
                        <a:rPr lang="de-DE" sz="1000" baseline="0" dirty="0" smtClean="0"/>
                        <a:t> nach Fällen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Exponentieller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Trend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Top 15 Expositionsort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Top 15 Expositionsort (wenn nicht </a:t>
                      </a:r>
                      <a:r>
                        <a:rPr lang="de-DE" sz="1000" dirty="0" err="1" smtClean="0"/>
                        <a:t>Meldeort</a:t>
                      </a:r>
                      <a:r>
                        <a:rPr lang="de-DE" sz="1000" dirty="0" smtClean="0"/>
                        <a:t>) 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Maßnahmen </a:t>
                      </a:r>
                      <a:endParaRPr lang="de-DE" sz="1000" dirty="0"/>
                    </a:p>
                  </a:txBody>
                  <a:tcPr/>
                </a:tc>
              </a:tr>
              <a:tr h="298824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LK Heinsberg (253)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LK Heinsberg (644)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Landshut (0,38)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Heinsberg (369)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Berlin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Mitte (52)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: Containment aufgegeben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LK Freising (41)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SK Hamburg (255)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Hohenlohekreis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(0,37)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effectLst/>
                          <a:latin typeface="Arial"/>
                        </a:rPr>
                        <a:t>StadtRegion</a:t>
                      </a:r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Aachen (152)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Heinsberg (33)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LK Cochem-Zell (37)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SK München (183)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München (0,34)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Freising (59)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Köln (11)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LK Starnberg (32)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 smtClean="0">
                          <a:effectLst/>
                          <a:latin typeface="Arial"/>
                        </a:rPr>
                        <a:t>StadtRegion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Aachen (150)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Neuwied (0,32)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SK Berlin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Mitte (52)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München (10)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LK Calw (27)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LK Esslingen (123)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Minden-Lübbecke (0,26)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Coesfeld (37)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Hamburg (9)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800" b="0" i="0" u="none" strike="noStrike" dirty="0" err="1" smtClean="0">
                          <a:effectLst/>
                          <a:latin typeface="Arial"/>
                        </a:rPr>
                        <a:t>StadtRegion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Aachen (27)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LK Freising (74)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Tübingen (0,24)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Minden-Lübbecke (36)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Starnberg (8)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LK Tübingen (27)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LK Tübingen (61)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Miesbach (0,23)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SK Freiburg </a:t>
                      </a:r>
                      <a:r>
                        <a:rPr lang="de-DE" sz="800" b="0" i="0" u="none" strike="noStrike" dirty="0" err="1" smtClean="0">
                          <a:effectLst/>
                          <a:latin typeface="Arial"/>
                        </a:rPr>
                        <a:t>i.Breisgau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(33)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Düsseldorf (8)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LK </a:t>
                      </a:r>
                      <a:r>
                        <a:rPr lang="de-DE" sz="800" b="0" i="0" u="none" strike="noStrike" dirty="0" err="1" smtClean="0">
                          <a:effectLst/>
                          <a:latin typeface="Arial"/>
                        </a:rPr>
                        <a:t>Hohenlohekreis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(26)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SK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Stuttgart (60)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Würzburg (0,23)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SK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Hamburg (31)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Freiburg </a:t>
                      </a:r>
                      <a:r>
                        <a:rPr lang="de-DE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i.Breisgau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(8)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LK Main-Tauber-Kreis (24)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München (58)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Hamburg (0,23)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Heilbronn (27)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München (6)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LK Tirschenreuth (23)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SK Berlin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Charlottenburg-Wilmersdorf (56)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München (0,23)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Mayen-Koblenz (23)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Reutlingen (5)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264017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LK Lindau (23)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Lippe (56)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Fulda (0,22)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Stade (22)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Berlin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Friedrichshain-Kreuzberg (5)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LK Esslingen (23)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Minden-Lübbecke (54)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Mayen-Koblenz (0,21)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München (21)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Berlin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Tempelhof-Schöneberg (5)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SK </a:t>
                      </a:r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Freiburg </a:t>
                      </a:r>
                      <a:r>
                        <a:rPr lang="de-DE" sz="800" b="0" i="0" u="none" strike="noStrike" dirty="0" err="1" smtClean="0">
                          <a:effectLst/>
                          <a:latin typeface="Arial"/>
                        </a:rPr>
                        <a:t>i.Breisgau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(23)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SK Freiburg </a:t>
                      </a:r>
                      <a:r>
                        <a:rPr lang="de-DE" sz="800" b="0" i="0" u="none" strike="noStrike" dirty="0" err="1" smtClean="0">
                          <a:effectLst/>
                          <a:latin typeface="Arial"/>
                        </a:rPr>
                        <a:t>i.Breisgau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 (53)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Ostalbkreis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(0,20)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Tirschenreuth (17)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Freising (4)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LK Emmendingen (21)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Region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Hannover (52)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Warendorf (0,20)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SK Berlin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Charlottenburg-Wilmersdorf (17)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Heilbronn (4)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Coesfeld (21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Göppingen (50)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Konstanz (0,19)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effectLst/>
                          <a:latin typeface="Arial"/>
                        </a:rPr>
                        <a:t>SK Berlin </a:t>
                      </a:r>
                      <a:r>
                        <a:rPr lang="de-DE" sz="800" b="0" i="0" u="none" strike="noStrike" dirty="0" smtClean="0">
                          <a:effectLst/>
                          <a:latin typeface="Arial"/>
                        </a:rPr>
                        <a:t>Friedrichshain-Kreuzberg (17)</a:t>
                      </a:r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Breisgau-Hochschwarzwald (3)</a:t>
                      </a:r>
                      <a:endParaRPr lang="de-DE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34571"/>
            <a:ext cx="8092592" cy="338554"/>
          </a:xfrm>
        </p:spPr>
        <p:txBody>
          <a:bodyPr/>
          <a:lstStyle/>
          <a:p>
            <a:r>
              <a:rPr lang="de-DE" dirty="0" smtClean="0"/>
              <a:t>Top 15  Inzidenz – Trend  -  Exportierte Fälle - Maßnahmen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571624"/>
            <a:ext cx="8092593" cy="4886325"/>
          </a:xfrm>
        </p:spPr>
        <p:txBody>
          <a:bodyPr/>
          <a:lstStyle/>
          <a:p>
            <a:r>
              <a:rPr lang="de-DE" smtClean="0"/>
              <a:t>Alter	 0 - 95 Jahre (N=5.433), Median 46 Jahre;  Mittelwert 44 Jahre</a:t>
            </a:r>
          </a:p>
          <a:p>
            <a:r>
              <a:rPr lang="de-DE" smtClean="0"/>
              <a:t>Geschlecht (N=5.428) 3.050 (56%) männlich; 2.367 (44%) weiblich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COVID-19: Alters- und Geschlechtsverteilung in Deutschland </a:t>
            </a:r>
            <a:br>
              <a:rPr lang="de-DE" smtClean="0"/>
            </a:br>
            <a:r>
              <a:rPr lang="de-DE" smtClean="0"/>
              <a:t>(Stand 16.03.2020, 11:00, N=5.433)</a:t>
            </a:r>
            <a:br>
              <a:rPr lang="de-DE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976456"/>
              </p:ext>
            </p:extLst>
          </p:nvPr>
        </p:nvGraphicFramePr>
        <p:xfrm>
          <a:off x="785813" y="2676525"/>
          <a:ext cx="7019924" cy="378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76907"/>
            <a:ext cx="8391526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Flugpassagiernachverfolgungen</a:t>
            </a:r>
          </a:p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Aktuellstes Beispiel:</a:t>
            </a:r>
            <a:endParaRPr lang="de-DE" dirty="0"/>
          </a:p>
          <a:p>
            <a:pPr lvl="1"/>
            <a:r>
              <a:rPr lang="de-DE" dirty="0" smtClean="0"/>
              <a:t>Kreuzfahrtschiff Costa </a:t>
            </a:r>
            <a:r>
              <a:rPr lang="de-DE" dirty="0" err="1" smtClean="0"/>
              <a:t>Magica</a:t>
            </a:r>
            <a:r>
              <a:rPr lang="de-DE" dirty="0" smtClean="0"/>
              <a:t> mit 2 COVID-19-Fällen unter 2.300 Passagieren an Bord</a:t>
            </a:r>
          </a:p>
          <a:p>
            <a:pPr lvl="2"/>
            <a:r>
              <a:rPr lang="de-DE" dirty="0" smtClean="0"/>
              <a:t>Zunächst am 12.03.2020  unter Quarantäne gestellt vor Martinique</a:t>
            </a:r>
          </a:p>
          <a:p>
            <a:pPr lvl="2"/>
            <a:r>
              <a:rPr lang="de-DE" dirty="0" smtClean="0"/>
              <a:t>Rückführung von 366 deutschen Passagieren am 15. und 16.03. nach Frankfurt</a:t>
            </a:r>
          </a:p>
          <a:p>
            <a:pPr lvl="3"/>
            <a:r>
              <a:rPr lang="de-DE" dirty="0" smtClean="0"/>
              <a:t>Betroffene Bundesländer und Gesundheitsämter informiert</a:t>
            </a:r>
          </a:p>
          <a:p>
            <a:pPr lvl="3"/>
            <a:r>
              <a:rPr lang="de-DE" dirty="0" smtClean="0"/>
              <a:t>2 Personen auf 1. Flug wegen Krankheitssymptomen hospitalisiert</a:t>
            </a:r>
          </a:p>
          <a:p>
            <a:pPr lvl="1"/>
            <a:r>
              <a:rPr lang="de-DE" dirty="0" smtClean="0"/>
              <a:t>Nach Information BMVI stehen weitere Rückführungen an (deutsche Urlauber, die zurückreisen)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 Kommunikation: </a:t>
            </a:r>
            <a:br>
              <a:rPr lang="de-DE" dirty="0" smtClean="0"/>
            </a:br>
            <a:r>
              <a:rPr lang="de-DE" dirty="0" smtClean="0"/>
              <a:t>275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/>
          </a:bodyPr>
          <a:lstStyle/>
          <a:p>
            <a:r>
              <a:rPr lang="de-DE" b="1" dirty="0" smtClean="0"/>
              <a:t>Berlin</a:t>
            </a:r>
            <a:r>
              <a:rPr lang="de-DE" dirty="0" smtClean="0"/>
              <a:t> (07.03.2020)</a:t>
            </a:r>
          </a:p>
          <a:p>
            <a:pPr marL="742950" lvl="2" indent="-342900"/>
            <a:r>
              <a:rPr lang="de-DE" sz="2000" dirty="0"/>
              <a:t>Unterstützung bei Kontaktpersonennachverfolgung </a:t>
            </a:r>
            <a:r>
              <a:rPr lang="de-DE" sz="2000" dirty="0" smtClean="0"/>
              <a:t>von 2 Clustern: Großraumbüro</a:t>
            </a:r>
            <a:r>
              <a:rPr lang="de-DE" sz="2000" dirty="0"/>
              <a:t>; Club „Trompete“</a:t>
            </a:r>
          </a:p>
          <a:p>
            <a:pPr lvl="1"/>
            <a:r>
              <a:rPr lang="de-DE" dirty="0" smtClean="0"/>
              <a:t>Entsendung von Nadine Muller (seit 09.03.2020)</a:t>
            </a:r>
          </a:p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(seit </a:t>
            </a:r>
            <a:r>
              <a:rPr lang="de-DE" dirty="0" smtClean="0"/>
              <a:t>10.03.2020)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</a:p>
          <a:p>
            <a:r>
              <a:rPr lang="de-DE" b="1" dirty="0" smtClean="0"/>
              <a:t>LK Spree-Neiße-Kreis (11.03.2020)</a:t>
            </a:r>
            <a:r>
              <a:rPr lang="de-DE" dirty="0" smtClean="0"/>
              <a:t> zur Unterstützung </a:t>
            </a:r>
            <a:r>
              <a:rPr lang="de-DE" dirty="0" err="1" smtClean="0"/>
              <a:t>v.A.</a:t>
            </a:r>
            <a:r>
              <a:rPr lang="de-DE" dirty="0" smtClean="0"/>
              <a:t> bei </a:t>
            </a:r>
            <a:r>
              <a:rPr lang="de-DE" dirty="0" err="1" smtClean="0"/>
              <a:t>KoNa</a:t>
            </a:r>
            <a:r>
              <a:rPr lang="de-DE" dirty="0" smtClean="0"/>
              <a:t> (Entscheidung steht noch aus)</a:t>
            </a:r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E</a:t>
            </a:r>
            <a:r>
              <a:rPr lang="de-DE" dirty="0" smtClean="0"/>
              <a:t>pidemiologischen </a:t>
            </a:r>
            <a:r>
              <a:rPr lang="de-DE" dirty="0"/>
              <a:t>Auswertungen nur noch aus </a:t>
            </a:r>
            <a:r>
              <a:rPr lang="de-DE" dirty="0" err="1" smtClean="0"/>
              <a:t>SurvNet</a:t>
            </a:r>
            <a:r>
              <a:rPr lang="de-DE" dirty="0" smtClean="0"/>
              <a:t>-Daten</a:t>
            </a:r>
          </a:p>
          <a:p>
            <a:pPr>
              <a:spcBef>
                <a:spcPts val="600"/>
              </a:spcBef>
            </a:pPr>
            <a:r>
              <a:rPr lang="de-DE" dirty="0"/>
              <a:t>RKI Dashboard  </a:t>
            </a:r>
            <a:r>
              <a:rPr lang="de-DE" u="sng" dirty="0">
                <a:hlinkClick r:id="rId2"/>
              </a:rPr>
              <a:t>https://sewebapp05.rki.local/covid19site</a:t>
            </a:r>
            <a:r>
              <a:rPr lang="de-DE" u="sng" dirty="0" smtClean="0">
                <a:hlinkClick r:id="rId2"/>
              </a:rPr>
              <a:t>/</a:t>
            </a:r>
            <a:endParaRPr lang="de-DE" u="sng" dirty="0" smtClean="0"/>
          </a:p>
          <a:p>
            <a:pPr>
              <a:spcBef>
                <a:spcPts val="600"/>
              </a:spcBef>
            </a:pPr>
            <a:r>
              <a:rPr lang="de-DE" dirty="0"/>
              <a:t>§ 12 IfSG </a:t>
            </a:r>
            <a:r>
              <a:rPr lang="de-DE" dirty="0" smtClean="0"/>
              <a:t>Übermittlungen nur noch Informationen </a:t>
            </a:r>
            <a:r>
              <a:rPr lang="de-DE" dirty="0"/>
              <a:t>zu </a:t>
            </a:r>
            <a:endParaRPr lang="de-DE" dirty="0" smtClean="0"/>
          </a:p>
          <a:p>
            <a:pPr lvl="1">
              <a:spcBef>
                <a:spcPts val="600"/>
              </a:spcBef>
            </a:pPr>
            <a:r>
              <a:rPr lang="de-DE" dirty="0" smtClean="0"/>
              <a:t>Todesfällen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klinisch </a:t>
            </a:r>
            <a:r>
              <a:rPr lang="de-DE" dirty="0"/>
              <a:t>schwere </a:t>
            </a:r>
            <a:r>
              <a:rPr lang="de-DE" dirty="0" smtClean="0"/>
              <a:t>Verläufe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Cluster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Fälle </a:t>
            </a:r>
            <a:r>
              <a:rPr lang="de-DE" dirty="0"/>
              <a:t>mit Bedarf für Informationsweitergabe an Behörden im Ausland und internationale </a:t>
            </a:r>
            <a:r>
              <a:rPr lang="de-DE" dirty="0" smtClean="0"/>
              <a:t>Kontaktpersonennachverfolgung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</a:t>
            </a:r>
            <a:r>
              <a:rPr lang="de-DE" dirty="0"/>
              <a:t>Maßnahmen, die ergriffen </a:t>
            </a:r>
            <a:r>
              <a:rPr lang="de-DE" dirty="0" smtClean="0"/>
              <a:t>wurden</a:t>
            </a: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273175"/>
            <a:ext cx="7372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86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392237"/>
            <a:ext cx="7848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61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4368"/>
            <a:ext cx="8093075" cy="47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84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der 8. KW 2020 werden </a:t>
            </a:r>
            <a:r>
              <a:rPr lang="de-DE" dirty="0" err="1"/>
              <a:t>Sentinelproben</a:t>
            </a:r>
            <a:r>
              <a:rPr lang="de-DE" dirty="0"/>
              <a:t> auch auf SARS-CoV-2 untersucht. </a:t>
            </a:r>
            <a:r>
              <a:rPr lang="de-DE"/>
              <a:t>Es gab bisher zwei Nachweise von SARS-CoV-2 in 649 untersuchten Proben der virologischen Surveillance der AGI. </a:t>
            </a:r>
          </a:p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184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COVID-19: Epidemiologische Kurve in Deutschland </a:t>
            </a:r>
            <a:br>
              <a:rPr lang="de-DE" smtClean="0"/>
            </a:br>
            <a:r>
              <a:rPr lang="de-DE" smtClean="0"/>
              <a:t>(Stand 16.03.2020, 11:00)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5.431 (Vortag: 4.195) der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1975"/>
            <a:ext cx="838835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677108"/>
          </a:xfrm>
        </p:spPr>
        <p:txBody>
          <a:bodyPr/>
          <a:lstStyle/>
          <a:p>
            <a:r>
              <a:rPr lang="de-DE" dirty="0"/>
              <a:t>COVID-19: Fälle in Deutschland (Stand 16.03.2020, 11 Uhr)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95257"/>
              </p:ext>
            </p:extLst>
          </p:nvPr>
        </p:nvGraphicFramePr>
        <p:xfrm>
          <a:off x="457200" y="829339"/>
          <a:ext cx="7208218" cy="6393180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3031701"/>
                <a:gridCol w="1956796"/>
                <a:gridCol w="2219721"/>
              </a:tblGrid>
              <a:tr h="259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Bundesland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übermittelte </a:t>
                      </a:r>
                      <a:r>
                        <a:rPr lang="de-DE" sz="1400" dirty="0">
                          <a:effectLst/>
                        </a:rPr>
                        <a:t>Fälle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Fälle/100.000</a:t>
                      </a:r>
                      <a:r>
                        <a:rPr lang="de-DE" sz="1400" kern="1200" baseline="0" dirty="0" smtClean="0">
                          <a:effectLst/>
                        </a:rPr>
                        <a:t> </a:t>
                      </a:r>
                      <a:r>
                        <a:rPr lang="de-DE" sz="1400" kern="1200" baseline="0" dirty="0" err="1" smtClean="0">
                          <a:effectLst/>
                        </a:rPr>
                        <a:t>Einw</a:t>
                      </a:r>
                      <a:r>
                        <a:rPr lang="de-DE" sz="1400" kern="1200" baseline="0" dirty="0" smtClean="0">
                          <a:effectLst/>
                        </a:rPr>
                        <a:t>.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 smtClean="0">
                          <a:effectLst/>
                        </a:rPr>
                        <a:t>1.062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9,6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965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7,4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300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8,0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65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2,6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Bremen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56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8,2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Hamburg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255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13,9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241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3,9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Mecklenburg-Vorpommern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2,2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272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3,4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 smtClean="0">
                          <a:effectLst/>
                        </a:rPr>
                        <a:t>1.541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8,6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325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8,0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3,2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103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2,5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40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1,8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104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3,6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1,7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7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Gesamt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 smtClean="0">
                          <a:effectLst/>
                        </a:rPr>
                        <a:t>5.433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6,5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dirty="0" smtClean="0"/>
              <a:t>(Stand 16.03.2020, 11:00) 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 descr="S:\Projekte\RKI_nCoV-Lage\3.Kommunikation\3.7.Lageberichte\2020-03-16\Covid-19_LK_20200316_ver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5700"/>
            <a:ext cx="7595720" cy="5213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COVID-19</a:t>
            </a:r>
            <a:r>
              <a:rPr lang="de-DE" dirty="0"/>
              <a:t>: Geografische Verteilung in </a:t>
            </a:r>
            <a:r>
              <a:rPr lang="de-DE" dirty="0" smtClean="0"/>
              <a:t>Deutschland</a:t>
            </a:r>
            <a:br>
              <a:rPr lang="de-DE" dirty="0" smtClean="0"/>
            </a:br>
            <a:r>
              <a:rPr lang="de-DE" dirty="0" smtClean="0"/>
              <a:t>(3-Tage-Inzidenz  14.-16.03.2020)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69804"/>
            <a:ext cx="7334250" cy="51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03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 smtClean="0"/>
              <a:t>(Datenstand: 16.03.2020, 11 </a:t>
            </a:r>
            <a:r>
              <a:rPr lang="de-DE" sz="1600" dirty="0"/>
              <a:t>Uhr; </a:t>
            </a:r>
            <a:r>
              <a:rPr lang="de-DE" sz="1600" dirty="0" smtClean="0"/>
              <a:t>n. </a:t>
            </a:r>
            <a:r>
              <a:rPr lang="de-DE" sz="1600" dirty="0"/>
              <a:t>Erkrankungsdatum bzw. Meldedatum-Diagnoseverzug v. 5 Tagen)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10757" r="12384" b="3719"/>
          <a:stretch/>
        </p:blipFill>
        <p:spPr bwMode="auto">
          <a:xfrm>
            <a:off x="206963" y="889387"/>
            <a:ext cx="8013112" cy="56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7930" y="227853"/>
            <a:ext cx="8463170" cy="830997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dirty="0" smtClean="0"/>
              <a:t>(Datenstand </a:t>
            </a:r>
            <a:br>
              <a:rPr lang="de-DE" sz="1600" dirty="0" smtClean="0"/>
            </a:br>
            <a:r>
              <a:rPr lang="de-DE" sz="1600" dirty="0" smtClean="0"/>
              <a:t>16.03.2020, 11 </a:t>
            </a:r>
            <a:r>
              <a:rPr lang="de-DE" sz="1600" dirty="0"/>
              <a:t>Uhr; nach Erkrankungsdatum bzw. Meldedatum-Meldeverzug v. 5 Tagen)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10620" r="12519" b="3470"/>
          <a:stretch/>
        </p:blipFill>
        <p:spPr bwMode="auto">
          <a:xfrm>
            <a:off x="586556" y="1058850"/>
            <a:ext cx="7708608" cy="5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Expositionsorte national (Stand 16.03.2020, 11:00)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138574"/>
              </p:ext>
            </p:extLst>
          </p:nvPr>
        </p:nvGraphicFramePr>
        <p:xfrm>
          <a:off x="457200" y="1163167"/>
          <a:ext cx="7829550" cy="5285266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26080"/>
                <a:gridCol w="2055495"/>
                <a:gridCol w="2847975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Häufig genannte Kreise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Nordrhein-Westfalen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767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Heinsberg: </a:t>
                      </a:r>
                      <a:r>
                        <a:rPr lang="de-DE" sz="1400" u="none" strike="noStrike" dirty="0" smtClean="0">
                          <a:effectLst/>
                        </a:rPr>
                        <a:t>369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Bayern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295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Freising: 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Berlin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Baden-Württemberg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Niedersachsen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74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Hessen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42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Hamburg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34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Rheinland-Pfalz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61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Mecklenburg-Vorpommern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Brandenburg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Schleswig-Holstein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23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Saarland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Bremen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Sachsen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Thüringen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Sachsen-Anhalt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 International (Stand 16.03.2020, 11:00)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72665"/>
              </p:ext>
            </p:extLst>
          </p:nvPr>
        </p:nvGraphicFramePr>
        <p:xfrm>
          <a:off x="457200" y="1504950"/>
          <a:ext cx="8092592" cy="4752971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52750"/>
                <a:gridCol w="2724150"/>
                <a:gridCol w="2415692"/>
              </a:tblGrid>
              <a:tr h="7092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Expositionsland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Anzahl Fälle mit Nennung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Häufig genannte Regionen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Österreich</a:t>
                      </a:r>
                      <a:endParaRPr lang="de-DE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901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Südtirol: </a:t>
                      </a:r>
                      <a:r>
                        <a:rPr lang="de-DE" sz="1800" u="none" strike="noStrike" dirty="0" smtClean="0">
                          <a:effectLst/>
                        </a:rPr>
                        <a:t>193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Italien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866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 smtClean="0">
                          <a:effectLst/>
                        </a:rPr>
                        <a:t>Tirol: 348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Israel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35</a:t>
                      </a:r>
                      <a:endParaRPr lang="de-DE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Frankreich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32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Iran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24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Ägypten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21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Schweiz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15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Spanien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13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Vereinigtes Königreich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5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Niederlande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5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Vereinigte Staaten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4</a:t>
                      </a:r>
                      <a:endParaRPr lang="de-DE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Bildschirmpräsentation (4:3)</PresentationFormat>
  <Paragraphs>340</Paragraphs>
  <Slides>18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COVID-19: Fälle in Deutschland</vt:lpstr>
      <vt:lpstr>COVID-19: Epidemiologische Kurve in Deutschland  (Stand 16.03.2020, 11:00)</vt:lpstr>
      <vt:lpstr>COVID-19: Fälle in Deutschland (Stand 16.03.2020, 11 Uhr) </vt:lpstr>
      <vt:lpstr>COVID-19: Geografische Verteilung in Deutschland (Stand 16.03.2020, 11:00) </vt:lpstr>
      <vt:lpstr>COVID-19: Geografische Verteilung in Deutschland (3-Tage-Inzidenz  14.-16.03.2020)</vt:lpstr>
      <vt:lpstr>PowerPoint-Präsentation</vt:lpstr>
      <vt:lpstr>Trendanalysen der Kreise mit den meisten Fällen (Datenstand  16.03.2020, 11 Uhr; nach Erkrankungsdatum bzw. Meldedatum-Meldeverzug v. 5 Tagen) </vt:lpstr>
      <vt:lpstr>Expositionsorte national (Stand 16.03.2020, 11:00) </vt:lpstr>
      <vt:lpstr>Expositionsorte International (Stand 16.03.2020, 11:00) </vt:lpstr>
      <vt:lpstr>Top 15  Inzidenz – Trend  -  Exportierte Fälle - Maßnahmen</vt:lpstr>
      <vt:lpstr>COVID-19: Alters- und Geschlechtsverteilung in Deutschland  (Stand 16.03.2020, 11:00, N=5.433) </vt:lpstr>
      <vt:lpstr>Position International Kommunikation:  275 Aktivitäten u.a. zu Clustern</vt:lpstr>
      <vt:lpstr>Amtshilfeersuchen</vt:lpstr>
      <vt:lpstr>Neue Vorgehen </vt:lpstr>
      <vt:lpstr>AGI – Virologische Surveillance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568</cp:revision>
  <cp:lastPrinted>2020-03-12T08:18:43Z</cp:lastPrinted>
  <dcterms:created xsi:type="dcterms:W3CDTF">2015-11-02T12:29:13Z</dcterms:created>
  <dcterms:modified xsi:type="dcterms:W3CDTF">2020-03-17T20:56:52Z</dcterms:modified>
</cp:coreProperties>
</file>