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6" r:id="rId3"/>
    <p:sldId id="268" r:id="rId4"/>
    <p:sldId id="271" r:id="rId5"/>
    <p:sldId id="263" r:id="rId6"/>
    <p:sldId id="261" r:id="rId7"/>
    <p:sldId id="269" r:id="rId8"/>
    <p:sldId id="260" r:id="rId9"/>
    <p:sldId id="272" r:id="rId10"/>
    <p:sldId id="273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18.03.2020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https://www.vg.no/spesial/2020/corona-viruset/?utm_source=vgfront&amp;utm_content=row-1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Frankreich: 67.000.000</a:t>
            </a:r>
          </a:p>
          <a:p>
            <a:r>
              <a:rPr lang="de-DE" baseline="0" dirty="0" smtClean="0"/>
              <a:t>Ile de France: 12.213.364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5 559 051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6.006.156 (2014) </a:t>
            </a:r>
          </a:p>
          <a:p>
            <a:r>
              <a:rPr lang="de-DE" baseline="0" dirty="0" smtClean="0"/>
              <a:t>Auvergne Rhone Alpes: 8 026 685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2.811.000</a:t>
            </a:r>
          </a:p>
          <a:p>
            <a:r>
              <a:rPr lang="de-DE" baseline="0" dirty="0" smtClean="0"/>
              <a:t>Provence </a:t>
            </a:r>
            <a:r>
              <a:rPr lang="de-DE" baseline="0" dirty="0" err="1" smtClean="0"/>
              <a:t>alpes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d‘azur</a:t>
            </a:r>
            <a:r>
              <a:rPr lang="de-DE" baseline="0" dirty="0" smtClean="0"/>
              <a:t>: 4.500.000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339.178</a:t>
            </a:r>
          </a:p>
          <a:p>
            <a:r>
              <a:rPr lang="de-DE" baseline="0" dirty="0" smtClean="0"/>
              <a:t>PACA: 5 059 473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</a:t>
            </a:r>
          </a:p>
          <a:p>
            <a:r>
              <a:rPr lang="de-DE" baseline="0" dirty="0" smtClean="0"/>
              <a:t>Ile de France: 12.213.364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5 559 051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6.006.156 (2014) </a:t>
            </a:r>
          </a:p>
          <a:p>
            <a:r>
              <a:rPr lang="de-DE" baseline="0" dirty="0" smtClean="0"/>
              <a:t>Auvergne Rhone Alpes: 8 026 685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2.811.000</a:t>
            </a:r>
          </a:p>
          <a:p>
            <a:r>
              <a:rPr lang="de-DE" baseline="0" dirty="0" smtClean="0"/>
              <a:t>Provence </a:t>
            </a:r>
            <a:r>
              <a:rPr lang="de-DE" baseline="0" dirty="0" err="1" smtClean="0"/>
              <a:t>alpes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d‘azur</a:t>
            </a:r>
            <a:r>
              <a:rPr lang="de-DE" baseline="0" dirty="0" smtClean="0"/>
              <a:t>: 4.500.000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339.178</a:t>
            </a:r>
          </a:p>
          <a:p>
            <a:r>
              <a:rPr lang="de-DE" baseline="0" dirty="0" smtClean="0"/>
              <a:t>PACA: 5 059 473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https://epidemio.wiv-isp.be/ID/Pages/2019-nCoV_epidemiological_situation.aspx</a:t>
            </a:r>
          </a:p>
          <a:p>
            <a:endParaRPr lang="de-DE" dirty="0" smtClean="0"/>
          </a:p>
          <a:p>
            <a:r>
              <a:rPr lang="de-DE" b="1" dirty="0" smtClean="0"/>
              <a:t>Belgien: 11.431.406 </a:t>
            </a:r>
          </a:p>
          <a:p>
            <a:r>
              <a:rPr lang="de-DE" dirty="0" smtClean="0"/>
              <a:t>Bruxelles: 1.208.542 </a:t>
            </a:r>
          </a:p>
          <a:p>
            <a:r>
              <a:rPr lang="de-DE" dirty="0" smtClean="0"/>
              <a:t>Flandern: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6.589.069 </a:t>
            </a:r>
            <a:endParaRPr lang="de-DE" dirty="0" smtClean="0"/>
          </a:p>
          <a:p>
            <a:r>
              <a:rPr lang="de-DE" dirty="0" smtClean="0"/>
              <a:t>Wallonien: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3.633.795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growth_2020-03-04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</a:t>
            </a:r>
            <a:r>
              <a:rPr lang="de-DE" baseline="0" dirty="0" smtClean="0"/>
              <a:t>50 </a:t>
            </a:r>
            <a:r>
              <a:rPr lang="de-DE" baseline="0" dirty="0" smtClean="0"/>
              <a:t>und </a:t>
            </a:r>
            <a:r>
              <a:rPr lang="de-DE" baseline="0" dirty="0" smtClean="0"/>
              <a:t>&lt;250 </a:t>
            </a:r>
            <a:r>
              <a:rPr lang="de-DE" baseline="0" dirty="0" smtClean="0"/>
              <a:t>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7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18.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16322"/>
              </p:ext>
            </p:extLst>
          </p:nvPr>
        </p:nvGraphicFramePr>
        <p:xfrm>
          <a:off x="336259" y="1124744"/>
          <a:ext cx="7227448" cy="1388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+13.741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181.408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7.120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3,9%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81.033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3.217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4,0%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Grafik 8"/>
          <p:cNvPicPr/>
          <p:nvPr/>
        </p:nvPicPr>
        <p:blipFill rotWithShape="1">
          <a:blip r:embed="rId3"/>
          <a:srcRect t="5080"/>
          <a:stretch/>
        </p:blipFill>
        <p:spPr>
          <a:xfrm>
            <a:off x="1475656" y="2564905"/>
            <a:ext cx="6188834" cy="430413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 rotWithShape="1">
          <a:blip r:embed="rId3"/>
          <a:srcRect l="39854" t="10219" r="40215" b="70797"/>
          <a:stretch/>
        </p:blipFill>
        <p:spPr>
          <a:xfrm>
            <a:off x="3707904" y="4797152"/>
            <a:ext cx="2466020" cy="16745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6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3"/>
            <a:ext cx="907635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17.03.2020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71855" y="65117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17.03.2020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08661" cy="61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267658"/>
            <a:ext cx="5328592" cy="2380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Die </a:t>
            </a:r>
            <a:r>
              <a:rPr lang="fr-FR" sz="1800" b="1" dirty="0" err="1"/>
              <a:t>besonders</a:t>
            </a:r>
            <a:r>
              <a:rPr lang="fr-FR" sz="1800" b="1" dirty="0"/>
              <a:t> </a:t>
            </a:r>
            <a:r>
              <a:rPr lang="fr-FR" sz="1800" b="1" dirty="0" err="1"/>
              <a:t>betroffenen</a:t>
            </a:r>
            <a:r>
              <a:rPr lang="fr-FR" sz="1800" b="1" dirty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b="1" dirty="0"/>
              <a:t>Untererfassung der Fälle, da nur selektiert getestet </a:t>
            </a:r>
            <a:r>
              <a:rPr lang="de-DE" sz="1800" b="1" dirty="0" smtClean="0"/>
              <a:t>wird (akute Symptome)!</a:t>
            </a:r>
          </a:p>
          <a:p>
            <a:r>
              <a:rPr lang="de-DE" sz="1800" b="1" dirty="0" smtClean="0"/>
              <a:t>Passagiere die aus Grand </a:t>
            </a:r>
            <a:r>
              <a:rPr lang="de-DE" sz="1800" b="1" dirty="0" err="1" smtClean="0"/>
              <a:t>Est</a:t>
            </a:r>
            <a:r>
              <a:rPr lang="de-DE" sz="1800" b="1" dirty="0" smtClean="0"/>
              <a:t> und Bourgogne-</a:t>
            </a:r>
            <a:r>
              <a:rPr lang="de-DE" sz="1800" b="1" dirty="0" err="1" smtClean="0"/>
              <a:t>Franche</a:t>
            </a:r>
            <a:r>
              <a:rPr lang="de-DE" sz="1800" b="1" dirty="0" smtClean="0"/>
              <a:t>- Comte nach Hong Kong einreisen </a:t>
            </a:r>
            <a:r>
              <a:rPr lang="de-DE" sz="1800" b="1" dirty="0" err="1" smtClean="0"/>
              <a:t>müßen</a:t>
            </a:r>
            <a:r>
              <a:rPr lang="de-DE" sz="1800" b="1" dirty="0" smtClean="0"/>
              <a:t> 14 Tage in zentrale Quarantäne.</a:t>
            </a:r>
            <a:endParaRPr lang="de-DE" sz="1800" b="1" dirty="0" smtClean="0"/>
          </a:p>
          <a:p>
            <a:endParaRPr lang="de-DE" sz="1800" b="1" dirty="0"/>
          </a:p>
          <a:p>
            <a:pPr marL="0" indent="0">
              <a:buNone/>
            </a:pPr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7.730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175Todesfälle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2,3%)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(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Datenstand 16.03.2020, 16:00)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699 in ICU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11,5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85541"/>
              </p:ext>
            </p:extLst>
          </p:nvPr>
        </p:nvGraphicFramePr>
        <p:xfrm>
          <a:off x="809582" y="2780928"/>
          <a:ext cx="464451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0516"/>
                <a:gridCol w="1373161"/>
                <a:gridCol w="11308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Grand </a:t>
                      </a:r>
                      <a:r>
                        <a:rPr lang="de-DE" sz="1400" b="1" dirty="0" err="1" smtClean="0"/>
                        <a:t>Est</a:t>
                      </a:r>
                      <a:r>
                        <a:rPr lang="de-DE" sz="1400" b="1" dirty="0" smtClean="0"/>
                        <a:t> (Risikogebiet)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1.820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32,7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Corse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42,8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Bourgogne-</a:t>
                      </a:r>
                      <a:r>
                        <a:rPr lang="de-DE" sz="1400" dirty="0" err="1" smtClean="0"/>
                        <a:t>Franche</a:t>
                      </a:r>
                      <a:r>
                        <a:rPr lang="de-DE" sz="1400" dirty="0" smtClean="0"/>
                        <a:t>-</a:t>
                      </a:r>
                      <a:r>
                        <a:rPr lang="de-DE" sz="1400" dirty="0" err="1" smtClean="0"/>
                        <a:t>Comté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549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19,5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Ile-de-France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2.177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17,8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PACA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478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10,6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31" y="1052736"/>
            <a:ext cx="2952794" cy="29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56" y="4221088"/>
            <a:ext cx="2938926" cy="205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195421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 smtClean="0"/>
              <a:t>Insgesamt 196  Fälle, 6 Todesfälle (3,1%)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150  </a:t>
            </a:r>
            <a:r>
              <a:rPr lang="de-DE" sz="1400" b="1" dirty="0"/>
              <a:t>Fälle </a:t>
            </a:r>
            <a:r>
              <a:rPr lang="de-DE" sz="1400" b="1" dirty="0" smtClean="0"/>
              <a:t>Ägyptische Staatsangehörige</a:t>
            </a:r>
            <a:endParaRPr lang="de-DE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8 Fälle mit </a:t>
            </a:r>
            <a:r>
              <a:rPr lang="de-DE" sz="1400" b="1" dirty="0"/>
              <a:t>Reiseanamnese in Saudi-Arabien (Pilgerfahrt</a:t>
            </a:r>
            <a:r>
              <a:rPr lang="de-DE" sz="14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Zwei Clusters: </a:t>
            </a:r>
            <a:r>
              <a:rPr lang="de-DE" sz="1400" b="1" dirty="0" err="1"/>
              <a:t>Hapi</a:t>
            </a:r>
            <a:r>
              <a:rPr lang="de-DE" sz="1400" b="1" dirty="0"/>
              <a:t> 5 </a:t>
            </a:r>
            <a:r>
              <a:rPr lang="de-DE" sz="1400" b="1" dirty="0" err="1"/>
              <a:t>Nile</a:t>
            </a:r>
            <a:r>
              <a:rPr lang="de-DE" sz="1400" b="1" dirty="0"/>
              <a:t> </a:t>
            </a:r>
            <a:r>
              <a:rPr lang="de-DE" sz="1400" b="1" dirty="0" smtClean="0"/>
              <a:t>Kreuzfahrt &amp; </a:t>
            </a:r>
            <a:r>
              <a:rPr lang="de-DE" sz="1400" b="1" dirty="0" err="1"/>
              <a:t>Asara</a:t>
            </a:r>
            <a:r>
              <a:rPr lang="de-DE" sz="1400" b="1" dirty="0"/>
              <a:t>-Kreuzfahrt </a:t>
            </a:r>
            <a:endParaRPr lang="de-DE" sz="1400" b="1" dirty="0" smtClean="0"/>
          </a:p>
          <a:p>
            <a:pPr marL="0" indent="0">
              <a:buNone/>
            </a:pPr>
            <a:endParaRPr lang="de-DE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u="sng" dirty="0" smtClean="0"/>
              <a:t>Importierte Fälle aus Ägypten</a:t>
            </a:r>
          </a:p>
          <a:p>
            <a:r>
              <a:rPr lang="de-DE" sz="1400" dirty="0" smtClean="0"/>
              <a:t>46 Fälle in USA</a:t>
            </a:r>
          </a:p>
          <a:p>
            <a:r>
              <a:rPr lang="de-DE" sz="1400" dirty="0" smtClean="0"/>
              <a:t>11 Fälle in Kanada</a:t>
            </a:r>
          </a:p>
          <a:p>
            <a:r>
              <a:rPr lang="de-DE" sz="1400" dirty="0" smtClean="0"/>
              <a:t>11 </a:t>
            </a:r>
            <a:r>
              <a:rPr lang="de-DE" sz="1400" dirty="0"/>
              <a:t>Fälle in </a:t>
            </a:r>
            <a:r>
              <a:rPr lang="de-DE" sz="1400" dirty="0" smtClean="0"/>
              <a:t>Frankreich</a:t>
            </a:r>
          </a:p>
          <a:p>
            <a:r>
              <a:rPr lang="de-DE" sz="1400" dirty="0" smtClean="0"/>
              <a:t>9 Fälle in Hong Kong</a:t>
            </a:r>
          </a:p>
          <a:p>
            <a:r>
              <a:rPr lang="de-DE" sz="1400" dirty="0" smtClean="0"/>
              <a:t>2 Fälle in Japan</a:t>
            </a:r>
          </a:p>
          <a:p>
            <a:r>
              <a:rPr lang="de-DE" sz="1400" dirty="0" smtClean="0"/>
              <a:t>2 Fälle in </a:t>
            </a:r>
            <a:r>
              <a:rPr lang="de-DE" sz="1400" dirty="0" err="1" smtClean="0"/>
              <a:t>Tunisia</a:t>
            </a:r>
            <a:endParaRPr lang="de-DE" sz="1400" dirty="0" smtClean="0"/>
          </a:p>
          <a:p>
            <a:r>
              <a:rPr lang="de-DE" sz="1400" dirty="0" smtClean="0"/>
              <a:t>1 Fall in Taiwan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>
                <a:latin typeface="ScalaSansPro-Bold" pitchFamily="50" charset="0"/>
              </a:rPr>
              <a:t>Ägypten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rob\Desktop\Map_EM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39494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11.178 (+1.987); 491 (+82) Todesfälle;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4,4%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9" y="2132856"/>
            <a:ext cx="6011966" cy="37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750454" y="5949280"/>
            <a:ext cx="6557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prstClr val="black"/>
                </a:solidFill>
              </a:rPr>
              <a:t>Passagiere die aus </a:t>
            </a:r>
            <a:r>
              <a:rPr lang="es-ES" sz="1400" b="1" dirty="0">
                <a:solidFill>
                  <a:prstClr val="black"/>
                </a:solidFill>
              </a:rPr>
              <a:t>Spain  (La  Rioja,  Madrid  and  Pais  </a:t>
            </a:r>
            <a:r>
              <a:rPr lang="es-ES" sz="1400" b="1" dirty="0" smtClean="0">
                <a:solidFill>
                  <a:prstClr val="black"/>
                </a:solidFill>
              </a:rPr>
              <a:t>Vasco) </a:t>
            </a:r>
            <a:r>
              <a:rPr lang="de-DE" sz="1400" b="1" dirty="0" smtClean="0">
                <a:solidFill>
                  <a:prstClr val="black"/>
                </a:solidFill>
              </a:rPr>
              <a:t>nach </a:t>
            </a:r>
            <a:r>
              <a:rPr lang="de-DE" sz="1400" b="1" dirty="0">
                <a:solidFill>
                  <a:prstClr val="black"/>
                </a:solidFill>
              </a:rPr>
              <a:t>Hong Kong einreisen </a:t>
            </a:r>
            <a:r>
              <a:rPr lang="de-DE" sz="1400" b="1" dirty="0" err="1">
                <a:solidFill>
                  <a:prstClr val="black"/>
                </a:solidFill>
              </a:rPr>
              <a:t>müßen</a:t>
            </a:r>
            <a:r>
              <a:rPr lang="de-DE" sz="1400" b="1" dirty="0">
                <a:solidFill>
                  <a:prstClr val="black"/>
                </a:solidFill>
              </a:rPr>
              <a:t> 14 Tage in zentrale Quarantäne.</a:t>
            </a:r>
          </a:p>
          <a:p>
            <a:endParaRPr lang="de-DE" sz="1400" dirty="0">
              <a:solidFill>
                <a:prstClr val="black"/>
              </a:solidFill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107504" y="2043579"/>
            <a:ext cx="6478501" cy="3831662"/>
            <a:chOff x="1117835" y="1212858"/>
            <a:chExt cx="6478501" cy="3831662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1117835" y="1212858"/>
              <a:ext cx="6478501" cy="3831662"/>
              <a:chOff x="1117835" y="1212858"/>
              <a:chExt cx="6478501" cy="383166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7835" y="1758395"/>
                <a:ext cx="5000625" cy="32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3851920" y="4363889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Madrid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r>
                  <a:rPr lang="de-DE" sz="1200" dirty="0" smtClean="0">
                    <a:solidFill>
                      <a:prstClr val="black"/>
                    </a:solidFill>
                  </a:rPr>
                  <a:t>4.871 Fälle,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Kum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72,4</a:t>
                </a:r>
                <a:endParaRPr lang="de-DE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Gerade Verbindung mit Pfeil 17"/>
              <p:cNvCxnSpPr/>
              <p:nvPr/>
            </p:nvCxnSpPr>
            <p:spPr>
              <a:xfrm flipH="1" flipV="1">
                <a:off x="3975550" y="2996955"/>
                <a:ext cx="1046686" cy="151216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>
                <a:off x="5144244" y="2916560"/>
                <a:ext cx="187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La Rioja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 355 Fälle, </a:t>
                </a:r>
              </a:p>
              <a:p>
                <a:r>
                  <a:rPr lang="de-DE" sz="1200" dirty="0" err="1" smtClean="0">
                    <a:solidFill>
                      <a:prstClr val="black"/>
                    </a:solidFill>
                  </a:rPr>
                  <a:t>Kum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111,1</a:t>
                </a:r>
                <a:endParaRPr lang="de-DE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Gerade Verbindung mit Pfeil 24"/>
              <p:cNvCxnSpPr>
                <a:stCxn id="24" idx="1"/>
              </p:cNvCxnSpPr>
              <p:nvPr/>
            </p:nvCxnSpPr>
            <p:spPr>
              <a:xfrm flipH="1" flipV="1">
                <a:off x="4288924" y="2395997"/>
                <a:ext cx="855320" cy="75139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/>
              <p:cNvSpPr txBox="1"/>
              <p:nvPr/>
            </p:nvSpPr>
            <p:spPr>
              <a:xfrm>
                <a:off x="5004048" y="1212858"/>
                <a:ext cx="2592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Navarra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 </a:t>
                </a:r>
              </a:p>
              <a:p>
                <a:r>
                  <a:rPr lang="de-DE" sz="1200" dirty="0" smtClean="0">
                    <a:solidFill>
                      <a:prstClr val="black"/>
                    </a:solidFill>
                  </a:rPr>
                  <a:t>313 Fälle, 2 Todesfälle,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Kum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47,7 (3 Todesfälle, alle &gt;80J)</a:t>
                </a:r>
                <a:endParaRPr lang="de-DE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9" name="Gerade Verbindung mit Pfeil 28"/>
              <p:cNvCxnSpPr/>
              <p:nvPr/>
            </p:nvCxnSpPr>
            <p:spPr>
              <a:xfrm flipH="1">
                <a:off x="4608004" y="1862427"/>
                <a:ext cx="828464" cy="34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/>
              <p:cNvSpPr txBox="1"/>
              <p:nvPr/>
            </p:nvSpPr>
            <p:spPr>
              <a:xfrm>
                <a:off x="2843808" y="1455167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Pais Vasco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 765 Fälle,</a:t>
                </a:r>
              </a:p>
              <a:p>
                <a:r>
                  <a:rPr lang="de-DE" sz="1200" dirty="0" smtClean="0">
                    <a:solidFill>
                      <a:prstClr val="black"/>
                    </a:solidFill>
                  </a:rPr>
                  <a:t>36 Todesfälle,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Kum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</a:t>
                </a:r>
                <a:r>
                  <a:rPr lang="de-DE" sz="1200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. 34,1</a:t>
                </a:r>
                <a:endParaRPr lang="de-DE" sz="12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" name="Gerade Verbindung mit Pfeil 32"/>
            <p:cNvCxnSpPr>
              <a:stCxn id="32" idx="2"/>
            </p:cNvCxnSpPr>
            <p:nvPr/>
          </p:nvCxnSpPr>
          <p:spPr>
            <a:xfrm>
              <a:off x="4103948" y="1916832"/>
              <a:ext cx="177356" cy="26840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6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267658"/>
            <a:ext cx="5760640" cy="2380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Die </a:t>
            </a:r>
            <a:r>
              <a:rPr lang="fr-FR" sz="1800" b="1" dirty="0" err="1"/>
              <a:t>besonders</a:t>
            </a:r>
            <a:r>
              <a:rPr lang="fr-FR" sz="1800" b="1" dirty="0"/>
              <a:t> </a:t>
            </a:r>
            <a:r>
              <a:rPr lang="fr-FR" sz="1800" b="1" dirty="0" err="1"/>
              <a:t>betroffenen</a:t>
            </a:r>
            <a:r>
              <a:rPr lang="fr-FR" sz="1800" b="1" dirty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 smtClean="0"/>
          </a:p>
          <a:p>
            <a:r>
              <a:rPr lang="de-DE" sz="1600" dirty="0" smtClean="0"/>
              <a:t>Der </a:t>
            </a:r>
            <a:r>
              <a:rPr lang="de-DE" sz="1600" dirty="0"/>
              <a:t>Kanton Tessin hat am 11. März 2020 </a:t>
            </a:r>
            <a:r>
              <a:rPr lang="de-DE" sz="1600" dirty="0" smtClean="0"/>
              <a:t>den </a:t>
            </a:r>
            <a:r>
              <a:rPr lang="de-DE" sz="1600" dirty="0"/>
              <a:t>Notstand </a:t>
            </a:r>
            <a:r>
              <a:rPr lang="de-DE" sz="1600" dirty="0" smtClean="0"/>
              <a:t>ausgerufen.</a:t>
            </a:r>
          </a:p>
          <a:p>
            <a:endParaRPr lang="de-DE" sz="16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Schweiz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2.650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positive getestete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Personen (31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 pro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19 Todesfälle 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0,7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31 Fälle pro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Alle Kantone betroffen.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02535"/>
              </p:ext>
            </p:extLst>
          </p:nvPr>
        </p:nvGraphicFramePr>
        <p:xfrm>
          <a:off x="359532" y="2556233"/>
          <a:ext cx="5544616" cy="260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4196"/>
                <a:gridCol w="1368152"/>
                <a:gridCol w="1008112"/>
                <a:gridCol w="14041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</a:t>
                      </a:r>
                      <a:endParaRPr lang="de-DE" sz="1400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Basel-Stadt 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428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220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Basel-Landschaft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267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Tessin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Neuenburg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131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/>
                </a:tc>
              </a:tr>
              <a:tr h="23880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Zürich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712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1" y="4077072"/>
            <a:ext cx="2888610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0606"/>
            <a:ext cx="27336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Belgien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400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1.243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0,4%) </a:t>
            </a:r>
            <a:r>
              <a:rPr lang="de-DE" sz="1400" dirty="0">
                <a:solidFill>
                  <a:prstClr val="black"/>
                </a:solidFill>
                <a:latin typeface="ScalaSansPro-Regular" pitchFamily="50" charset="0"/>
              </a:rPr>
              <a:t>(Datenstand 16.03.2020, 16:00)</a:t>
            </a:r>
            <a:endParaRPr lang="de-DE" sz="14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361 im Krankenhaus: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79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ICU, davon 59 beatmet</a:t>
            </a:r>
            <a:endParaRPr lang="de-DE" sz="1400" dirty="0">
              <a:solidFill>
                <a:prstClr val="black"/>
              </a:solidFill>
              <a:latin typeface="ScalaSansPro-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10,7/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65704"/>
              </p:ext>
            </p:extLst>
          </p:nvPr>
        </p:nvGraphicFramePr>
        <p:xfrm>
          <a:off x="344163" y="2933948"/>
          <a:ext cx="5544616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212"/>
                <a:gridCol w="1224136"/>
                <a:gridCol w="1008112"/>
                <a:gridCol w="14041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Fallzahlen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Todesfälle (n;%)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Brüssel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756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62,6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r>
                        <a:rPr lang="de-DE" sz="1400" baseline="0" dirty="0" smtClean="0"/>
                        <a:t> (</a:t>
                      </a:r>
                      <a:r>
                        <a:rPr lang="de-DE" sz="1400" dirty="0" smtClean="0"/>
                        <a:t>0,2%)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Flandern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4,6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 (0,3%)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Wallonien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153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4,2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 (0,7%)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Unbekannt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-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35" y="3861048"/>
            <a:ext cx="3255221" cy="24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79" y="1412776"/>
            <a:ext cx="324396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49411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Seit dem 11.03.2020 werden nur noch symptomatische Fälle getestet.</a:t>
            </a:r>
          </a:p>
        </p:txBody>
      </p:sp>
    </p:spTree>
    <p:extLst>
      <p:ext uri="{BB962C8B-B14F-4D97-AF65-F5344CB8AC3E}">
        <p14:creationId xmlns:p14="http://schemas.microsoft.com/office/powerpoint/2010/main" val="666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a typeface="Calibri"/>
                <a:cs typeface="Times New Roman"/>
              </a:rPr>
              <a:t>All people entering Hong Kong from the </a:t>
            </a:r>
            <a:r>
              <a:rPr lang="en-US" sz="2400" b="1" dirty="0">
                <a:ea typeface="Calibri"/>
                <a:cs typeface="Times New Roman"/>
              </a:rPr>
              <a:t>Mainland</a:t>
            </a:r>
            <a:r>
              <a:rPr lang="en-US" sz="2400" dirty="0">
                <a:ea typeface="Calibri"/>
                <a:cs typeface="Times New Roman"/>
              </a:rPr>
              <a:t> will be required to undergo compulsory quarantine upon their arrival</a:t>
            </a:r>
            <a:r>
              <a:rPr lang="en-US" sz="2400" dirty="0" smtClean="0"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 smtClean="0">
                <a:ea typeface="Calibri"/>
                <a:cs typeface="Times New Roman"/>
              </a:rPr>
              <a:t>People </a:t>
            </a:r>
            <a:r>
              <a:rPr lang="en-US" sz="2400" dirty="0">
                <a:ea typeface="Calibri"/>
                <a:cs typeface="Times New Roman"/>
              </a:rPr>
              <a:t>arriving in Hong Kong who have been to the following countries/areas in the past 14 days, regardless of whether they are Hong Kong residents, will have to stay in a </a:t>
            </a:r>
            <a:r>
              <a:rPr lang="en-US" sz="2400" b="1" dirty="0">
                <a:ea typeface="Calibri"/>
                <a:cs typeface="Times New Roman"/>
              </a:rPr>
              <a:t>quarantine </a:t>
            </a:r>
            <a:r>
              <a:rPr lang="en-US" sz="2400" b="1" dirty="0" err="1" smtClean="0">
                <a:ea typeface="Calibri"/>
                <a:cs typeface="Times New Roman"/>
              </a:rPr>
              <a:t>centre</a:t>
            </a:r>
            <a:endParaRPr lang="de-DE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100" b="1" dirty="0">
                <a:ea typeface="Calibri"/>
                <a:cs typeface="Times New Roman"/>
              </a:rPr>
              <a:t>1) </a:t>
            </a:r>
            <a:r>
              <a:rPr lang="en-US" sz="2100" b="1" dirty="0" smtClean="0">
                <a:ea typeface="Calibri"/>
                <a:cs typeface="Times New Roman"/>
              </a:rPr>
              <a:t>South Korea (Daegu </a:t>
            </a:r>
            <a:r>
              <a:rPr lang="en-US" sz="2100" b="1" dirty="0">
                <a:ea typeface="Calibri"/>
                <a:cs typeface="Times New Roman"/>
              </a:rPr>
              <a:t>and </a:t>
            </a:r>
            <a:r>
              <a:rPr lang="en-US" sz="2100" b="1" dirty="0" err="1" smtClean="0">
                <a:ea typeface="Calibri"/>
                <a:cs typeface="Times New Roman"/>
              </a:rPr>
              <a:t>Gyeongsangbuk</a:t>
            </a:r>
            <a:r>
              <a:rPr lang="en-US" sz="2100" b="1" dirty="0" smtClean="0">
                <a:ea typeface="Calibri"/>
                <a:cs typeface="Times New Roman"/>
              </a:rPr>
              <a:t>-do)</a:t>
            </a:r>
            <a:endParaRPr lang="de-DE" sz="2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100" b="1" dirty="0">
                <a:ea typeface="Calibri"/>
                <a:cs typeface="Times New Roman"/>
              </a:rPr>
              <a:t>2) Iran</a:t>
            </a:r>
            <a:endParaRPr lang="de-DE" sz="2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100" b="1" dirty="0">
                <a:ea typeface="Calibri"/>
                <a:cs typeface="Times New Roman"/>
              </a:rPr>
              <a:t>3) </a:t>
            </a:r>
            <a:r>
              <a:rPr lang="de-DE" sz="2100" b="1" dirty="0" smtClean="0">
                <a:ea typeface="Calibri"/>
                <a:cs typeface="Times New Roman"/>
              </a:rPr>
              <a:t>Italien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100" b="1" dirty="0" smtClean="0">
                <a:ea typeface="Calibri"/>
                <a:cs typeface="Times New Roman"/>
              </a:rPr>
              <a:t>4</a:t>
            </a:r>
            <a:r>
              <a:rPr lang="en-US" sz="2100" b="1" dirty="0">
                <a:ea typeface="Calibri"/>
                <a:cs typeface="Times New Roman"/>
              </a:rPr>
              <a:t>) France (Grand </a:t>
            </a:r>
            <a:r>
              <a:rPr lang="en-US" sz="2100" b="1" dirty="0" smtClean="0">
                <a:ea typeface="Calibri"/>
                <a:cs typeface="Times New Roman"/>
              </a:rPr>
              <a:t>Est and Bourgogne-Franche-Comte)</a:t>
            </a:r>
            <a:endParaRPr lang="de-DE" sz="2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100" b="1" dirty="0">
                <a:ea typeface="Calibri"/>
                <a:cs typeface="Times New Roman"/>
              </a:rPr>
              <a:t>5) Germany (North Rhine-Westphalia</a:t>
            </a:r>
            <a:r>
              <a:rPr lang="es-AR" sz="2100" b="1" dirty="0" smtClean="0">
                <a:ea typeface="Calibri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100" b="1" dirty="0">
                <a:ea typeface="Calibri"/>
                <a:cs typeface="Times New Roman"/>
              </a:rPr>
              <a:t>6) Spain  (La  Rioja,  Madrid  and  Pais  Vasco)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100" b="1" dirty="0">
                <a:ea typeface="Calibri"/>
                <a:cs typeface="Times New Roman"/>
              </a:rPr>
              <a:t>7) Japan (Hokkaido</a:t>
            </a:r>
            <a:r>
              <a:rPr lang="es-ES" sz="2100" b="1" dirty="0" smtClean="0">
                <a:ea typeface="Calibri"/>
                <a:cs typeface="Times New Roman"/>
              </a:rPr>
              <a:t>)</a:t>
            </a:r>
            <a:endParaRPr lang="de-DE" sz="2100" b="1" dirty="0">
              <a:ea typeface="Calibri"/>
              <a:cs typeface="Times New Roman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Hong Kong -  Angeordnete </a:t>
            </a:r>
            <a:r>
              <a:rPr lang="de-DE" dirty="0"/>
              <a:t>Quarantäne</a:t>
            </a:r>
          </a:p>
        </p:txBody>
      </p:sp>
    </p:spTree>
    <p:extLst>
      <p:ext uri="{BB962C8B-B14F-4D97-AF65-F5344CB8AC3E}">
        <p14:creationId xmlns:p14="http://schemas.microsoft.com/office/powerpoint/2010/main" val="311973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18.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17.03.2020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56383"/>
              </p:ext>
            </p:extLst>
          </p:nvPr>
        </p:nvGraphicFramePr>
        <p:xfrm>
          <a:off x="614355" y="1196752"/>
          <a:ext cx="7937950" cy="4949393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5,71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+4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</a:t>
                      </a: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</a:t>
                      </a:r>
                      <a:r>
                        <a:rPr lang="en-GB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v.a.</a:t>
                      </a:r>
                      <a:r>
                        <a:rPr lang="en-GB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Shenzhen, Guangzhou)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5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3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Bildschirmpräsentation (4:3)</PresentationFormat>
  <Paragraphs>327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Update zu COVID-19, 18. März 2020</vt:lpstr>
      <vt:lpstr>PowerPoint-Präsentation</vt:lpstr>
      <vt:lpstr>COVID-19/ Frankreich</vt:lpstr>
      <vt:lpstr>COVID-19/ Ägypten</vt:lpstr>
      <vt:lpstr>COVID-19/ Spanien</vt:lpstr>
      <vt:lpstr>COVID-19/ Schweiz</vt:lpstr>
      <vt:lpstr>COVID-19/ Belgien</vt:lpstr>
      <vt:lpstr>Hong Kong -  Angeordnete Quarantäne</vt:lpstr>
      <vt:lpstr>Update zu COVID-19, 18. März 2020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Karo, Basel</cp:lastModifiedBy>
  <cp:revision>18</cp:revision>
  <dcterms:created xsi:type="dcterms:W3CDTF">2020-03-17T14:32:40Z</dcterms:created>
  <dcterms:modified xsi:type="dcterms:W3CDTF">2020-03-18T09:27:39Z</dcterms:modified>
</cp:coreProperties>
</file>