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55" r:id="rId3"/>
    <p:sldId id="356" r:id="rId4"/>
    <p:sldId id="345" r:id="rId5"/>
    <p:sldId id="383" r:id="rId6"/>
    <p:sldId id="378" r:id="rId7"/>
    <p:sldId id="380" r:id="rId8"/>
    <p:sldId id="348" r:id="rId9"/>
    <p:sldId id="381" r:id="rId10"/>
    <p:sldId id="382" r:id="rId11"/>
    <p:sldId id="349" r:id="rId12"/>
    <p:sldId id="362" r:id="rId13"/>
    <p:sldId id="363" r:id="rId14"/>
    <p:sldId id="370" r:id="rId1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045AA6"/>
    <a:srgbClr val="006EC7"/>
    <a:srgbClr val="66A8DD"/>
    <a:srgbClr val="0DE3A1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75676" autoAdjust="0"/>
  </p:normalViewPr>
  <p:slideViewPr>
    <p:cSldViewPr snapToGrid="0" snapToObjects="1">
      <p:cViewPr>
        <p:scale>
          <a:sx n="90" d="100"/>
          <a:sy n="90" d="100"/>
        </p:scale>
        <p:origin x="-1158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17.03.2020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89760"/>
              </p:ext>
            </p:extLst>
          </p:nvPr>
        </p:nvGraphicFramePr>
        <p:xfrm>
          <a:off x="733423" y="1397000"/>
          <a:ext cx="7534276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14"/>
                <a:gridCol w="2250931"/>
                <a:gridCol w="22509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Anzahl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Änderung zum Vortag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SurvNet</a:t>
                      </a:r>
                      <a:r>
                        <a:rPr lang="de-DE" baseline="0" dirty="0" smtClean="0"/>
                        <a:t> übermittelte 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8.198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(Stand 18.03.2020 0:01 Uhr)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+ 1.042; 14%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Todesfälle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Betroffene Bundesländer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Betroffene Landkreise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385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0582187"/>
              </p:ext>
            </p:extLst>
          </p:nvPr>
        </p:nvGraphicFramePr>
        <p:xfrm>
          <a:off x="42532" y="1155700"/>
          <a:ext cx="9001128" cy="569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87"/>
                <a:gridCol w="1242616"/>
                <a:gridCol w="489098"/>
                <a:gridCol w="1212111"/>
                <a:gridCol w="491873"/>
                <a:gridCol w="1241234"/>
                <a:gridCol w="414672"/>
                <a:gridCol w="1233375"/>
                <a:gridCol w="531631"/>
                <a:gridCol w="1622131"/>
              </a:tblGrid>
              <a:tr h="43365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Rang</a:t>
                      </a:r>
                      <a:endParaRPr lang="de-DE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Top 15 Landkreise nach Inzidenz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Top 15 Landkreise</a:t>
                      </a:r>
                      <a:r>
                        <a:rPr lang="de-DE" sz="1100" baseline="0" dirty="0" smtClean="0"/>
                        <a:t> nach Fällen 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Exponentieller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Trend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100" dirty="0" smtClean="0"/>
                        <a:t>Top 15 Expositionsort</a:t>
                      </a:r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Maßnahmen </a:t>
                      </a:r>
                      <a:endParaRPr lang="de-DE" sz="1100" dirty="0"/>
                    </a:p>
                  </a:txBody>
                  <a:tcPr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Heinsberg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279,6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000" u="none" strike="noStrike" kern="1200" dirty="0">
                          <a:effectLst/>
                        </a:rPr>
                        <a:t>Heinsberg</a:t>
                      </a:r>
                      <a:endParaRPr lang="de-DE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Limburg-Weilburg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Heinsberg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LK </a:t>
                      </a:r>
                      <a:r>
                        <a:rPr lang="de-DE" sz="1000" u="none" strike="noStrike" kern="1200" dirty="0" smtClean="0">
                          <a:effectLst/>
                        </a:rPr>
                        <a:t>Heinsberg</a:t>
                      </a:r>
                      <a:r>
                        <a:rPr lang="de-DE" sz="1000" u="none" strike="noStrike" dirty="0" smtClean="0">
                          <a:effectLst/>
                        </a:rPr>
                        <a:t>: Containment aufgegeben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Hohenlohekreis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58,0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Hamburg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358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Donnersbergkreis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StadtRegion</a:t>
                      </a:r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Aachen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baseline="0" dirty="0" smtClean="0">
                          <a:effectLst/>
                        </a:rPr>
                        <a:t> 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Tirschenreuth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52,4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Stuttgart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Landshut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Borken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Freising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44,1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München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Odenwaldkreis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Berlin Mitte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Cochem-Zell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40,6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StadtRegion</a:t>
                      </a:r>
                      <a:r>
                        <a:rPr lang="de-DE" sz="1100" u="none" strike="noStrike" dirty="0">
                          <a:effectLst/>
                        </a:rPr>
                        <a:t> Aachen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178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Münster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Freising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Starnberg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36,0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Köln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147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Marburg-Biedenkopf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Emmendingen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35,1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Esslingen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Darmstadt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Coesfeld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Calw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Borken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Hohenlohekreis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Minden-Lübbecke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Miesbach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Ludwigsburg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88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Osnabrück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Hamburg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StadtRegion</a:t>
                      </a:r>
                      <a:r>
                        <a:rPr lang="de-DE" sz="1100" u="none" strike="noStrike" dirty="0">
                          <a:effectLst/>
                        </a:rPr>
                        <a:t> Aachen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Freising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Minden-Lübbecke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Osnabrück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SK Stuttgart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30,9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SK Münster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Osnabrück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Tirschenreuth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Tübingen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29,5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Minden-Lübbecke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Neunkirchen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Freiburg i.Breisgau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Mayen-Koblenz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29,4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München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Stuttgart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Mayen-Koblenz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LK Borken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28,1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Tübingen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Ostalbkreis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Stade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Osnabrück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27,9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LK </a:t>
                      </a:r>
                      <a:r>
                        <a:rPr lang="de-DE" sz="1100" u="none" strike="noStrike" dirty="0" err="1">
                          <a:effectLst/>
                        </a:rPr>
                        <a:t>Hohenlohekreis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SK Köln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Heilbronn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Top 15  Inzidenz – Trend  -  Exportierte Fälle - Maßnahmen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dirty="0" smtClean="0"/>
              <a:t>Alter	 0 - 96 Jahre (N=8.160), Median 47 Jahre;  Mittelwert 45 Jahre</a:t>
            </a:r>
          </a:p>
          <a:p>
            <a:r>
              <a:rPr lang="de-DE" dirty="0" smtClean="0"/>
              <a:t>Geschlecht (N=8.174</a:t>
            </a:r>
            <a:r>
              <a:rPr lang="de-DE" dirty="0"/>
              <a:t>) </a:t>
            </a:r>
            <a:r>
              <a:rPr lang="de-DE" dirty="0" smtClean="0"/>
              <a:t>4.605 (56%) männlich; 3.568 (44%)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1015663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dirty="0" smtClean="0"/>
              <a:t>(Stand 18.03.2020, 0:01, </a:t>
            </a:r>
            <a:r>
              <a:rPr lang="de-DE" dirty="0"/>
              <a:t>N=8.198)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5" y="2699008"/>
            <a:ext cx="6746779" cy="27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76907"/>
            <a:ext cx="8391526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Flugpassagiernachverfolgungen</a:t>
            </a:r>
          </a:p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Aktuellstes Beispiel:</a:t>
            </a:r>
            <a:endParaRPr lang="de-DE" dirty="0"/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2 COVID-19-Fällen unter 2.300 Passagieren an Bord</a:t>
            </a:r>
          </a:p>
          <a:p>
            <a:pPr lvl="2"/>
            <a:r>
              <a:rPr lang="de-DE" dirty="0" smtClean="0"/>
              <a:t>Zunächst am 12.03.2020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16.03.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  <a:p>
            <a:pPr lvl="3"/>
            <a:r>
              <a:rPr lang="de-DE" dirty="0" smtClean="0"/>
              <a:t>2 Personen auf 1. Flug wegen Krankheitssymptomen hospitalisiert</a:t>
            </a:r>
          </a:p>
          <a:p>
            <a:pPr lvl="1"/>
            <a:r>
              <a:rPr lang="de-DE" dirty="0" smtClean="0"/>
              <a:t>Nach Information BMVI stehen weitere Rückführungen an (deutsche Urlauber, die zurückreisen)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 Kommunikation: </a:t>
            </a:r>
            <a:br>
              <a:rPr lang="de-DE" dirty="0" smtClean="0"/>
            </a:br>
            <a:r>
              <a:rPr lang="de-DE" dirty="0" smtClean="0"/>
              <a:t>294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</a:t>
            </a:r>
            <a:r>
              <a:rPr lang="de-DE" dirty="0" smtClean="0"/>
              <a:t>(11.03.2020)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</a:p>
          <a:p>
            <a:r>
              <a:rPr lang="de-DE" b="1" dirty="0" smtClean="0"/>
              <a:t>Tirschenreuth, Bayern </a:t>
            </a:r>
          </a:p>
          <a:p>
            <a:pPr lvl="1"/>
            <a:r>
              <a:rPr lang="de-DE" dirty="0" smtClean="0"/>
              <a:t>an der Grenze </a:t>
            </a:r>
            <a:r>
              <a:rPr lang="de-DE" dirty="0"/>
              <a:t>zu Tschechien</a:t>
            </a:r>
            <a:r>
              <a:rPr lang="de-DE" b="1" dirty="0" smtClean="0"/>
              <a:t> </a:t>
            </a:r>
            <a:r>
              <a:rPr lang="de-DE" dirty="0" smtClean="0"/>
              <a:t>schneller </a:t>
            </a:r>
            <a:r>
              <a:rPr lang="de-DE" dirty="0"/>
              <a:t>Anstieg von COVID 19 </a:t>
            </a:r>
            <a:r>
              <a:rPr lang="de-DE" dirty="0" smtClean="0"/>
              <a:t>Fällen, wahrscheinlich </a:t>
            </a:r>
            <a:r>
              <a:rPr lang="de-DE" dirty="0"/>
              <a:t>in Zusammenhang mit </a:t>
            </a:r>
            <a:r>
              <a:rPr lang="de-DE" dirty="0" smtClean="0"/>
              <a:t>bekanntem lokalen Fest</a:t>
            </a:r>
          </a:p>
          <a:p>
            <a:pPr lvl="1"/>
            <a:r>
              <a:rPr lang="de-DE" dirty="0"/>
              <a:t>Entsendung </a:t>
            </a:r>
            <a:r>
              <a:rPr lang="de-DE" dirty="0" smtClean="0"/>
              <a:t>von </a:t>
            </a:r>
            <a:r>
              <a:rPr lang="de-DE" dirty="0"/>
              <a:t>Sybille </a:t>
            </a:r>
            <a:r>
              <a:rPr lang="de-DE" dirty="0" err="1"/>
              <a:t>Rehmet</a:t>
            </a:r>
            <a:r>
              <a:rPr lang="de-DE" dirty="0"/>
              <a:t> und Michael </a:t>
            </a:r>
            <a:r>
              <a:rPr lang="de-DE" dirty="0" smtClean="0"/>
              <a:t>Brandl seit 17.03.2020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18.03.2020 </a:t>
            </a:r>
            <a:r>
              <a:rPr lang="de-DE" dirty="0" smtClean="0"/>
              <a:t>0:01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dirty="0" smtClean="0"/>
              <a:t>(Stand 18.03.2020, 0:01 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8.194 (Vortag: 7.152) der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62138"/>
            <a:ext cx="83883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677108"/>
          </a:xfrm>
        </p:spPr>
        <p:txBody>
          <a:bodyPr/>
          <a:lstStyle/>
          <a:p>
            <a:r>
              <a:rPr lang="de-DE" dirty="0"/>
              <a:t>COVID-19: Fälle in Deutschland (Stand </a:t>
            </a:r>
            <a:r>
              <a:rPr lang="de-DE" dirty="0" smtClean="0"/>
              <a:t>18.03.2020</a:t>
            </a:r>
            <a:r>
              <a:rPr lang="de-DE" dirty="0"/>
              <a:t>, </a:t>
            </a:r>
            <a:r>
              <a:rPr lang="de-DE" dirty="0" smtClean="0"/>
              <a:t>0:01 </a:t>
            </a:r>
            <a:r>
              <a:rPr lang="de-DE" dirty="0"/>
              <a:t>Uhr)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37537"/>
              </p:ext>
            </p:extLst>
          </p:nvPr>
        </p:nvGraphicFramePr>
        <p:xfrm>
          <a:off x="457197" y="999471"/>
          <a:ext cx="8176439" cy="5380069"/>
        </p:xfrm>
        <a:graphic>
          <a:graphicData uri="http://schemas.openxmlformats.org/drawingml/2006/table">
            <a:tbl>
              <a:tblPr/>
              <a:tblGrid>
                <a:gridCol w="2693603"/>
                <a:gridCol w="1370709"/>
                <a:gridCol w="1370709"/>
                <a:gridCol w="1370709"/>
                <a:gridCol w="1370709"/>
              </a:tblGrid>
              <a:tr h="4472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Elektronisch übermittelte Fälle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4724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Erkr./100.000 Einw.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2.372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62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8.198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+ 1.042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dirty="0" smtClean="0"/>
              <a:t>(Stand 17.03.2020, 11:00) 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1061273"/>
            <a:ext cx="7679481" cy="54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1174"/>
            <a:ext cx="8092592" cy="1015663"/>
          </a:xfrm>
        </p:spPr>
        <p:txBody>
          <a:bodyPr/>
          <a:lstStyle/>
          <a:p>
            <a:r>
              <a:rPr lang="de-DE" dirty="0"/>
              <a:t>Update 15./16./17. März im Anhang: Insgesamt 5 LKs mit 3-Tages-Inzidenz über 20 pro 100,000. Spitzenreiter weiterhin Heinsberg.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0" y="1155700"/>
            <a:ext cx="746631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3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 smtClean="0"/>
              <a:t>(Datenstand: 18.03.2020, 0:01 </a:t>
            </a:r>
            <a:r>
              <a:rPr lang="de-DE" sz="1600" dirty="0"/>
              <a:t>Uhr</a:t>
            </a:r>
            <a:r>
              <a:rPr lang="de-DE" sz="1600" dirty="0" smtClean="0"/>
              <a:t>; nach </a:t>
            </a:r>
            <a:r>
              <a:rPr lang="de-DE" sz="1600" dirty="0"/>
              <a:t>Erkrankungsdatum bzw. Meldedatum-Diagnoseverzug v. 5 Tagen)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3" y="795081"/>
            <a:ext cx="8146634" cy="580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463170" cy="830997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 smtClean="0"/>
              <a:t>(Datenstand </a:t>
            </a:r>
            <a:br>
              <a:rPr lang="de-DE" sz="1600" dirty="0" smtClean="0"/>
            </a:br>
            <a:r>
              <a:rPr lang="de-DE" sz="1600" dirty="0" smtClean="0"/>
              <a:t>18.03.2020, 0:01 </a:t>
            </a:r>
            <a:r>
              <a:rPr lang="de-DE" sz="1600" dirty="0"/>
              <a:t>Uhr; nach Erkrankungsdatum bzw. </a:t>
            </a:r>
            <a:r>
              <a:rPr lang="de-DE" sz="1600" dirty="0" smtClean="0"/>
              <a:t>Meldedatum-Diagnoseverzug </a:t>
            </a:r>
            <a:r>
              <a:rPr lang="de-DE" sz="1600" dirty="0"/>
              <a:t>v. 5 Tagen)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7" y="901902"/>
            <a:ext cx="7963783" cy="561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Expositionsorte national (Stand 18.03.2020, 0:01 Uhr)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9792"/>
              </p:ext>
            </p:extLst>
          </p:nvPr>
        </p:nvGraphicFramePr>
        <p:xfrm>
          <a:off x="457200" y="1163167"/>
          <a:ext cx="7829550" cy="530964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26080"/>
                <a:gridCol w="2055495"/>
                <a:gridCol w="2847975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422,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180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Freising: </a:t>
                      </a:r>
                      <a:r>
                        <a:rPr lang="de-DE" sz="1400" u="none" strike="noStrike" dirty="0" smtClean="0">
                          <a:effectLst/>
                        </a:rPr>
                        <a:t>63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International (Stand 18.03.2020, 0:01 Uhr)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80637"/>
              </p:ext>
            </p:extLst>
          </p:nvPr>
        </p:nvGraphicFramePr>
        <p:xfrm>
          <a:off x="435935" y="1504950"/>
          <a:ext cx="8113857" cy="475297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74015"/>
                <a:gridCol w="2724150"/>
                <a:gridCol w="2415692"/>
              </a:tblGrid>
              <a:tr h="709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Tirol</a:t>
                      </a:r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218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85725" indent="0" algn="l" defTabSz="457200" rtl="0" eaLnBrk="1" fontAlgn="b" latinLnBrk="0" hangingPunct="1"/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Bildschirmpräsentation (4:3)</PresentationFormat>
  <Paragraphs>398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COVID-19: Fälle in Deutschland</vt:lpstr>
      <vt:lpstr>COVID-19: Epidemiologische Kurve in Deutschland  (Stand 18.03.2020, 0:01 Uhr)</vt:lpstr>
      <vt:lpstr>COVID-19: Fälle in Deutschland (Stand 18.03.2020, 0:01 Uhr) </vt:lpstr>
      <vt:lpstr>COVID-19: Geografische Verteilung in Deutschland (Stand 17.03.2020, 11:00) </vt:lpstr>
      <vt:lpstr>Update 15./16./17. März im Anhang: Insgesamt 5 LKs mit 3-Tages-Inzidenz über 20 pro 100,000. Spitzenreiter weiterhin Heinsberg. </vt:lpstr>
      <vt:lpstr>PowerPoint-Präsentation</vt:lpstr>
      <vt:lpstr>Trendanalysen der Kreise mit den meisten Fällen (Datenstand  18.03.2020, 0:01 Uhr; nach Erkrankungsdatum bzw. Meldedatum-Diagnoseverzug v. 5 Tagen) </vt:lpstr>
      <vt:lpstr>Expositionsorte national (Stand 18.03.2020, 0:01 Uhr) </vt:lpstr>
      <vt:lpstr>Expositionsorte International (Stand 18.03.2020, 0:01 Uhr) </vt:lpstr>
      <vt:lpstr>Top 15  Inzidenz – Trend  -  Exportierte Fälle - Maßnahmen</vt:lpstr>
      <vt:lpstr>COVID-19: Alters- und Geschlechtsverteilung in Deutschland  (Stand 18.03.2020, 0:01, N=8.198) </vt:lpstr>
      <vt:lpstr>Position International Kommunikation:  294 Aktivitäten u.a. zu Clustern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581</cp:revision>
  <cp:lastPrinted>2020-03-12T08:18:43Z</cp:lastPrinted>
  <dcterms:created xsi:type="dcterms:W3CDTF">2015-11-02T12:29:13Z</dcterms:created>
  <dcterms:modified xsi:type="dcterms:W3CDTF">2020-03-18T18:48:36Z</dcterms:modified>
</cp:coreProperties>
</file>