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6" r:id="rId2"/>
    <p:sldId id="268" r:id="rId3"/>
    <p:sldId id="278" r:id="rId4"/>
    <p:sldId id="279" r:id="rId5"/>
    <p:sldId id="273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30" autoAdjust="0"/>
  </p:normalViewPr>
  <p:slideViewPr>
    <p:cSldViewPr>
      <p:cViewPr varScale="1">
        <p:scale>
          <a:sx n="116" d="100"/>
          <a:sy n="11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C940-CF0E-4FD7-B038-825F9EB7DE84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6E081-28F7-4282-8FF7-FCBD7B8A8E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54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COVID-19-F%C3%A4lle_in_der_Schweiz_und_Liechtenstei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ARS Grand </a:t>
            </a:r>
            <a:r>
              <a:rPr lang="de-DE" dirty="0" err="1" smtClean="0"/>
              <a:t>Est</a:t>
            </a:r>
            <a:r>
              <a:rPr lang="de-DE" dirty="0" smtClean="0"/>
              <a:t>: https://www.grand-est.ars.sante.fr/coronavirus-covid-19-en-grand-est-point-de-situation-1</a:t>
            </a:r>
          </a:p>
          <a:p>
            <a:r>
              <a:rPr lang="de-DE" dirty="0" err="1" smtClean="0"/>
              <a:t>Santé</a:t>
            </a:r>
            <a:r>
              <a:rPr lang="de-DE" dirty="0" smtClean="0"/>
              <a:t> </a:t>
            </a:r>
            <a:r>
              <a:rPr lang="de-DE" dirty="0" err="1" smtClean="0"/>
              <a:t>publique</a:t>
            </a:r>
            <a:r>
              <a:rPr lang="de-DE" dirty="0" smtClean="0"/>
              <a:t> </a:t>
            </a:r>
            <a:r>
              <a:rPr lang="de-DE" dirty="0" err="1" smtClean="0"/>
              <a:t>france</a:t>
            </a:r>
            <a:r>
              <a:rPr lang="de-DE" dirty="0" smtClean="0"/>
              <a:t>: https://www.santepubliquefrance.fr/maladies-et-traumatismes/maladies-et-infections-respiratoires/infection-a-coronavirus/articles/infection-au-nouveau-coronavirus-sars-cov-2-covid-19-france-et-monde</a:t>
            </a:r>
          </a:p>
          <a:p>
            <a:r>
              <a:rPr lang="de-DE" dirty="0" smtClean="0"/>
              <a:t>https://www.gouvernement.fr/info-coronavirus</a:t>
            </a:r>
          </a:p>
          <a:p>
            <a:r>
              <a:rPr lang="de-DE" dirty="0" smtClean="0"/>
              <a:t>https://www.occitanie.ars.sante.fr/28-nouveaux-cas-de-coronavirus-en-occitanie</a:t>
            </a:r>
          </a:p>
          <a:p>
            <a:r>
              <a:rPr lang="de-DE" dirty="0" smtClean="0"/>
              <a:t>https://www.auvergne-rhone-alpes.ars.sante.fr/covid-19-point-de-situation-mercredi-11-mars-15-h</a:t>
            </a:r>
          </a:p>
          <a:p>
            <a:r>
              <a:rPr lang="de-DE" dirty="0" smtClean="0"/>
              <a:t>https://www.hauts-de-france.ars.sante.fr/coronavirus-covid-19-point-de-situation-dans-les-hauts-de-france</a:t>
            </a:r>
          </a:p>
          <a:p>
            <a:endParaRPr lang="de-DE" dirty="0" smtClean="0"/>
          </a:p>
          <a:p>
            <a:r>
              <a:rPr lang="de-DE" baseline="0" dirty="0" smtClean="0"/>
              <a:t>In der Region Auvergne-Rhone-Alpes haben viele Fälle einen epidemiologischen Zusammenhang mit dem Geschehen in Haut-Rhin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Bevölkerung: Frankreich: 67.000.000</a:t>
            </a:r>
          </a:p>
          <a:p>
            <a:r>
              <a:rPr lang="de-DE" baseline="0" dirty="0" smtClean="0"/>
              <a:t>Ile de France: 12.278.000</a:t>
            </a:r>
          </a:p>
          <a:p>
            <a:r>
              <a:rPr lang="de-DE" baseline="0" dirty="0" smtClean="0"/>
              <a:t>Grand </a:t>
            </a:r>
            <a:r>
              <a:rPr lang="de-DE" baseline="0" dirty="0" err="1" smtClean="0"/>
              <a:t>Est</a:t>
            </a:r>
            <a:r>
              <a:rPr lang="de-DE" baseline="0" dirty="0" smtClean="0"/>
              <a:t>: </a:t>
            </a:r>
            <a:r>
              <a:rPr lang="de-DE" dirty="0" smtClean="0"/>
              <a:t>5.512.000</a:t>
            </a:r>
          </a:p>
          <a:p>
            <a:r>
              <a:rPr lang="de-DE" dirty="0" err="1" smtClean="0"/>
              <a:t>Hauts</a:t>
            </a:r>
            <a:r>
              <a:rPr lang="de-DE" dirty="0" smtClean="0"/>
              <a:t> de France:</a:t>
            </a:r>
            <a:r>
              <a:rPr lang="de-DE" baseline="0" dirty="0" smtClean="0"/>
              <a:t> 5.963.000</a:t>
            </a:r>
          </a:p>
          <a:p>
            <a:r>
              <a:rPr lang="de-DE" baseline="0" dirty="0" smtClean="0"/>
              <a:t>Auvergne Rhone Alpes: 8.032.000</a:t>
            </a:r>
          </a:p>
          <a:p>
            <a:r>
              <a:rPr lang="de-DE" baseline="0" dirty="0" smtClean="0"/>
              <a:t>Bourgogne </a:t>
            </a:r>
            <a:r>
              <a:rPr lang="de-DE" baseline="0" dirty="0" err="1" smtClean="0"/>
              <a:t>Franche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Comté</a:t>
            </a:r>
            <a:r>
              <a:rPr lang="de-DE" baseline="0" dirty="0" smtClean="0"/>
              <a:t>: 2.700.000</a:t>
            </a:r>
          </a:p>
          <a:p>
            <a:r>
              <a:rPr lang="de-DE" baseline="0" dirty="0" err="1" smtClean="0"/>
              <a:t>Corse</a:t>
            </a:r>
            <a:r>
              <a:rPr lang="de-DE" baseline="0" dirty="0" smtClean="0"/>
              <a:t>: 344.700</a:t>
            </a:r>
          </a:p>
          <a:p>
            <a:r>
              <a:rPr lang="de-DE" baseline="0" dirty="0" smtClean="0"/>
              <a:t>PACA: 5.055.700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hlinkClick r:id="rId3"/>
              </a:rPr>
              <a:t>https://www.bag.admin.ch/bag/de/home/krankheiten/ausbrueche-epidemien-pandemien/aktuelle-ausbrueche-epidemien/novel-cov/situation-schweiz-und-international.html#-1934206868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hlinkClick r:id="rId3"/>
              </a:rPr>
              <a:t>https://de.wikipedia.org/wiki/COVID-19-F%C3%A4lle_in_der_Schweiz_und_Liechtenstein</a:t>
            </a:r>
            <a:endParaRPr lang="de-DE" sz="1200" dirty="0" smtClean="0"/>
          </a:p>
          <a:p>
            <a:endParaRPr lang="de-DE" dirty="0" smtClean="0"/>
          </a:p>
          <a:p>
            <a:r>
              <a:rPr lang="de-DE" dirty="0" smtClean="0"/>
              <a:t>Schweiz: 8.583.177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https://en.wikipedia.org/wiki/2020_coronavirus_pandemic_in_Egypt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&gt;50 und &lt;250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4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8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58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79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9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47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19.03.2020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2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e.wikipedia.org/wiki/COVID-19-F%C3%A4lle_in_der_Schweiz_und_Liechtenstein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071855" y="651170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18.03.2020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6" y="230547"/>
            <a:ext cx="916630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2348880"/>
            <a:ext cx="5328592" cy="238004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/>
              <a:t>Die </a:t>
            </a:r>
            <a:r>
              <a:rPr lang="fr-FR" sz="1800" b="1" dirty="0" err="1"/>
              <a:t>besonders</a:t>
            </a:r>
            <a:r>
              <a:rPr lang="fr-FR" sz="1800" b="1" dirty="0"/>
              <a:t> </a:t>
            </a:r>
            <a:r>
              <a:rPr lang="fr-FR" sz="1800" b="1" dirty="0" err="1"/>
              <a:t>betroffenen</a:t>
            </a:r>
            <a:r>
              <a:rPr lang="fr-FR" sz="1800" b="1" dirty="0"/>
              <a:t> </a:t>
            </a:r>
            <a:r>
              <a:rPr lang="fr-FR" sz="1800" b="1" dirty="0" err="1" smtClean="0"/>
              <a:t>Gebiete</a:t>
            </a:r>
            <a:r>
              <a:rPr lang="fr-FR" sz="1800" b="1" dirty="0" smtClean="0"/>
              <a:t>: </a:t>
            </a:r>
          </a:p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800" dirty="0"/>
              <a:t>Untererfassung der Fälle, da nur selektiert getestet </a:t>
            </a:r>
            <a:r>
              <a:rPr lang="de-DE" sz="1800" dirty="0" smtClean="0"/>
              <a:t>wird (akute Symptome)!</a:t>
            </a:r>
          </a:p>
          <a:p>
            <a:r>
              <a:rPr lang="de-DE" sz="1800" dirty="0" smtClean="0"/>
              <a:t>Ausgangssperre seit dem 17.03.2020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endParaRPr lang="fr-FR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052736"/>
            <a:ext cx="518457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9.134 (+1.404)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Fälle,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244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(+69) Todesfälle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(Fall-Verstorbenen-Anteil: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2,7%) </a:t>
            </a:r>
            <a:r>
              <a:rPr lang="de-DE" sz="1400" dirty="0" smtClean="0">
                <a:solidFill>
                  <a:prstClr val="black"/>
                </a:solidFill>
                <a:latin typeface="ScalaSansPro-Regular" pitchFamily="50" charset="0"/>
              </a:rPr>
              <a:t>(</a:t>
            </a:r>
            <a:r>
              <a:rPr lang="de-DE" sz="1400" dirty="0">
                <a:solidFill>
                  <a:prstClr val="black"/>
                </a:solidFill>
                <a:latin typeface="ScalaSansPro-Regular" pitchFamily="50" charset="0"/>
              </a:rPr>
              <a:t>Datenstand </a:t>
            </a:r>
            <a:r>
              <a:rPr lang="de-DE" sz="1400" dirty="0" smtClean="0">
                <a:solidFill>
                  <a:prstClr val="black"/>
                </a:solidFill>
                <a:latin typeface="ScalaSansPro-Regular" pitchFamily="50" charset="0"/>
              </a:rPr>
              <a:t>18.03.2020</a:t>
            </a:r>
            <a:r>
              <a:rPr lang="de-DE" sz="1400" dirty="0">
                <a:solidFill>
                  <a:prstClr val="black"/>
                </a:solidFill>
                <a:latin typeface="ScalaSansPro-Regular" pitchFamily="50" charset="0"/>
              </a:rPr>
              <a:t>, </a:t>
            </a:r>
            <a:r>
              <a:rPr lang="de-DE" sz="1400" dirty="0" smtClean="0">
                <a:solidFill>
                  <a:prstClr val="black"/>
                </a:solidFill>
                <a:latin typeface="ScalaSansPro-Regular" pitchFamily="50" charset="0"/>
              </a:rPr>
              <a:t>14:00</a:t>
            </a:r>
            <a:r>
              <a:rPr lang="de-DE" sz="1400" dirty="0">
                <a:solidFill>
                  <a:prstClr val="black"/>
                </a:solidFill>
                <a:latin typeface="ScalaSansPro-Regular" pitchFamily="50" charset="0"/>
              </a:rPr>
              <a:t>)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Insgesamt Inzidenz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13,5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/ 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83726"/>
              </p:ext>
            </p:extLst>
          </p:nvPr>
        </p:nvGraphicFramePr>
        <p:xfrm>
          <a:off x="251520" y="2780928"/>
          <a:ext cx="5544616" cy="23655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6144"/>
                <a:gridCol w="1152128"/>
                <a:gridCol w="936104"/>
                <a:gridCol w="864096"/>
                <a:gridCol w="1296144"/>
              </a:tblGrid>
              <a:tr h="32795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Region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Bevölkerung</a:t>
                      </a:r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Fallzahlen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Inzidenz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Todesfälle </a:t>
                      </a:r>
                      <a:r>
                        <a:rPr lang="de-DE" sz="1400" b="0" dirty="0" smtClean="0"/>
                        <a:t>(15.03.2020)</a:t>
                      </a:r>
                      <a:endParaRPr lang="de-DE" sz="1400" b="0" dirty="0"/>
                    </a:p>
                  </a:txBody>
                  <a:tcPr/>
                </a:tc>
              </a:tr>
              <a:tr h="483075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Grand </a:t>
                      </a:r>
                      <a:r>
                        <a:rPr lang="de-DE" sz="1400" b="1" dirty="0" err="1" smtClean="0"/>
                        <a:t>Est</a:t>
                      </a:r>
                      <a:r>
                        <a:rPr lang="de-DE" sz="1400" b="1" dirty="0" smtClean="0"/>
                        <a:t> (Risikogebiet)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/>
                        <a:t>5.512.000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2.163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39,2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60 (4%)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32795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Corse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 smtClean="0"/>
                        <a:t>344.000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152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44,2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 (5,1%)</a:t>
                      </a:r>
                      <a:endParaRPr lang="de-DE" sz="1400" dirty="0"/>
                    </a:p>
                  </a:txBody>
                  <a:tcPr anchor="ctr"/>
                </a:tc>
              </a:tr>
              <a:tr h="48307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Ile-de-France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 smtClean="0"/>
                        <a:t>12.278.000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2.693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21,9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16 (0,9%)</a:t>
                      </a:r>
                      <a:endParaRPr lang="de-DE" sz="1400" dirty="0"/>
                    </a:p>
                  </a:txBody>
                  <a:tcPr anchor="ctr"/>
                </a:tc>
              </a:tr>
              <a:tr h="48307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Bourgogne-</a:t>
                      </a:r>
                      <a:r>
                        <a:rPr lang="de-DE" sz="1400" dirty="0" err="1" smtClean="0"/>
                        <a:t>Franche</a:t>
                      </a:r>
                      <a:r>
                        <a:rPr lang="de-DE" sz="1400" dirty="0" smtClean="0"/>
                        <a:t>-</a:t>
                      </a:r>
                      <a:r>
                        <a:rPr lang="de-DE" sz="1400" dirty="0" err="1" smtClean="0"/>
                        <a:t>Comté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 smtClean="0"/>
                        <a:t>2.700.000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549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19,5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 (1,3%)</a:t>
                      </a:r>
                      <a:endParaRPr lang="de-DE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32" y="1108328"/>
            <a:ext cx="3080268" cy="30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32" y="4365104"/>
            <a:ext cx="3080268" cy="198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5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467544" y="2411674"/>
            <a:ext cx="4392488" cy="44126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/>
              <a:t>Die </a:t>
            </a:r>
            <a:r>
              <a:rPr lang="fr-FR" sz="1800" b="1" dirty="0" err="1"/>
              <a:t>besonders</a:t>
            </a:r>
            <a:r>
              <a:rPr lang="fr-FR" sz="1800" b="1" dirty="0"/>
              <a:t> </a:t>
            </a:r>
            <a:r>
              <a:rPr lang="fr-FR" sz="1800" b="1" dirty="0" err="1"/>
              <a:t>betroffenen</a:t>
            </a:r>
            <a:r>
              <a:rPr lang="fr-FR" sz="1800" b="1" dirty="0"/>
              <a:t> </a:t>
            </a:r>
            <a:r>
              <a:rPr lang="fr-FR" sz="1800" b="1" dirty="0" err="1" smtClean="0"/>
              <a:t>Gebiete</a:t>
            </a:r>
            <a:r>
              <a:rPr lang="fr-FR" sz="1800" b="1" dirty="0" smtClean="0"/>
              <a:t>: </a:t>
            </a:r>
          </a:p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r>
              <a:rPr lang="de-DE" sz="1600" dirty="0" smtClean="0"/>
              <a:t>Der </a:t>
            </a:r>
            <a:r>
              <a:rPr lang="de-DE" sz="1600" dirty="0"/>
              <a:t>Kanton Tessin hat am 11. März 2020 </a:t>
            </a:r>
            <a:r>
              <a:rPr lang="de-DE" sz="1600" dirty="0" smtClean="0"/>
              <a:t>den 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Notstand ausgerufen.</a:t>
            </a:r>
          </a:p>
          <a:p>
            <a:endParaRPr lang="de-DE" sz="1600" dirty="0"/>
          </a:p>
          <a:p>
            <a:endParaRPr lang="fr-FR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Schweiz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178749"/>
            <a:ext cx="410445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3.028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(+378) positive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getestete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Personen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21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(+2) Todesfälle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0,7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35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Fälle pro 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Alle Kantone betroffen.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21292"/>
              </p:ext>
            </p:extLst>
          </p:nvPr>
        </p:nvGraphicFramePr>
        <p:xfrm>
          <a:off x="467544" y="2780928"/>
          <a:ext cx="4176464" cy="20162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40160"/>
                <a:gridCol w="936104"/>
                <a:gridCol w="864096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Region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Fälle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Inzidenz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Tessin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511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145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Basel-Stadt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182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Neuenburg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  <a:tr h="31023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Nidwalden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  <a:tr h="31027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Basel-Landschaft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116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136554" cy="259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11" y="3789040"/>
            <a:ext cx="3639379" cy="274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95535" y="5589240"/>
            <a:ext cx="4641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1200" dirty="0">
                <a:solidFill>
                  <a:prstClr val="black"/>
                </a:solidFill>
                <a:hlinkClick r:id="rId5"/>
              </a:rPr>
              <a:t>https://www.bag.admin.ch/bag/de/home/krankheiten/ausbrueche-epidemien-pandemien/aktuelle-ausbrueche-epidemien/novel-cov/situation-schweiz-und-international.html#-1934206868</a:t>
            </a:r>
          </a:p>
          <a:p>
            <a:pPr lvl="0">
              <a:defRPr/>
            </a:pPr>
            <a:r>
              <a:rPr lang="de-DE" sz="1200" dirty="0" smtClean="0">
                <a:solidFill>
                  <a:prstClr val="black"/>
                </a:solidFill>
                <a:hlinkClick r:id="rId5"/>
              </a:rPr>
              <a:t>https</a:t>
            </a:r>
            <a:r>
              <a:rPr lang="de-DE" sz="1200" dirty="0">
                <a:solidFill>
                  <a:prstClr val="black"/>
                </a:solidFill>
                <a:hlinkClick r:id="rId5"/>
              </a:rPr>
              <a:t>://de.wikipedia.org/wiki/COVID-19-F%C3%A4lle_in_der_Schweiz_und_Liechtenstein</a:t>
            </a:r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8195421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b="1" dirty="0" smtClean="0"/>
              <a:t>Insgesamt 210 (+14) Fälle, 6 Todesfälle (2,9%)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400" b="1" dirty="0" smtClean="0"/>
              <a:t>172 </a:t>
            </a:r>
            <a:r>
              <a:rPr lang="de-DE" sz="1400" b="1" dirty="0"/>
              <a:t>Fälle </a:t>
            </a:r>
            <a:r>
              <a:rPr lang="de-DE" sz="1400" b="1" dirty="0" smtClean="0"/>
              <a:t>Ägyptische Staatsangehörige</a:t>
            </a:r>
            <a:endParaRPr lang="de-DE" sz="1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400" b="1" dirty="0" smtClean="0"/>
              <a:t>8 Fälle mit </a:t>
            </a:r>
            <a:r>
              <a:rPr lang="de-DE" sz="1400" b="1" dirty="0"/>
              <a:t>Reiseanamnese in Saudi-Arabien (Pilgerfahrt</a:t>
            </a:r>
            <a:r>
              <a:rPr lang="de-DE" sz="1400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400" b="1" dirty="0" smtClean="0"/>
              <a:t>Zwei Clusters: </a:t>
            </a:r>
            <a:r>
              <a:rPr lang="de-DE" sz="1400" b="1" dirty="0" err="1"/>
              <a:t>Hapi</a:t>
            </a:r>
            <a:r>
              <a:rPr lang="de-DE" sz="1400" b="1" dirty="0"/>
              <a:t> 5 </a:t>
            </a:r>
            <a:r>
              <a:rPr lang="de-DE" sz="1400" b="1" dirty="0" err="1"/>
              <a:t>Nile</a:t>
            </a:r>
            <a:r>
              <a:rPr lang="de-DE" sz="1400" b="1" dirty="0"/>
              <a:t> </a:t>
            </a:r>
            <a:r>
              <a:rPr lang="de-DE" sz="1400" b="1" dirty="0" smtClean="0"/>
              <a:t>Kreuzfahrt &amp; </a:t>
            </a:r>
            <a:r>
              <a:rPr lang="de-DE" sz="1400" b="1" dirty="0" err="1"/>
              <a:t>Asara</a:t>
            </a:r>
            <a:r>
              <a:rPr lang="de-DE" sz="1400" b="1" dirty="0"/>
              <a:t>-Kreuzfahrt </a:t>
            </a:r>
            <a:endParaRPr lang="de-DE" sz="1400" b="1" dirty="0" smtClean="0"/>
          </a:p>
          <a:p>
            <a:pPr marL="0" indent="0">
              <a:buNone/>
            </a:pPr>
            <a:endParaRPr lang="de-DE" sz="1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1400" b="1" u="sng" dirty="0" smtClean="0"/>
              <a:t>Importierte Fälle aus Ägypten</a:t>
            </a:r>
          </a:p>
          <a:p>
            <a:r>
              <a:rPr lang="de-DE" sz="1400" dirty="0" smtClean="0"/>
              <a:t>47 Fälle in USA</a:t>
            </a:r>
          </a:p>
          <a:p>
            <a:r>
              <a:rPr lang="de-DE" sz="1400" dirty="0" smtClean="0"/>
              <a:t>11 Fälle in Kanada</a:t>
            </a:r>
          </a:p>
          <a:p>
            <a:r>
              <a:rPr lang="de-DE" sz="1400" dirty="0" smtClean="0"/>
              <a:t>11 </a:t>
            </a:r>
            <a:r>
              <a:rPr lang="de-DE" sz="1400" dirty="0"/>
              <a:t>Fälle in </a:t>
            </a:r>
            <a:r>
              <a:rPr lang="de-DE" sz="1400" dirty="0" smtClean="0"/>
              <a:t>Frankreich</a:t>
            </a:r>
          </a:p>
          <a:p>
            <a:r>
              <a:rPr lang="de-DE" sz="1400" dirty="0" smtClean="0"/>
              <a:t>9 Fälle in Hong Kong</a:t>
            </a:r>
          </a:p>
          <a:p>
            <a:r>
              <a:rPr lang="de-DE" sz="1400" dirty="0" smtClean="0"/>
              <a:t>2 Fälle in Japan</a:t>
            </a:r>
          </a:p>
          <a:p>
            <a:r>
              <a:rPr lang="de-DE" sz="1400" dirty="0" smtClean="0"/>
              <a:t>2 Fälle in </a:t>
            </a:r>
            <a:r>
              <a:rPr lang="de-DE" sz="1400" dirty="0" err="1" smtClean="0"/>
              <a:t>Tunisia</a:t>
            </a:r>
            <a:endParaRPr lang="de-DE" sz="1400" dirty="0" smtClean="0"/>
          </a:p>
          <a:p>
            <a:r>
              <a:rPr lang="de-DE" sz="1400" dirty="0" smtClean="0"/>
              <a:t>1 Fall in Taiwan </a:t>
            </a:r>
          </a:p>
          <a:p>
            <a:r>
              <a:rPr lang="de-DE" sz="1400" dirty="0" smtClean="0"/>
              <a:t>1 Fall in Saudi Arabien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>
                <a:latin typeface="ScalaSansPro-Bold" pitchFamily="50" charset="0"/>
              </a:rPr>
              <a:t>Ägypten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arob\Desktop\Map_EM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539494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2621"/>
            <a:ext cx="901635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056276" y="652941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18.03.2020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Bildschirmpräsentation (4:3)</PresentationFormat>
  <Paragraphs>127</Paragraphs>
  <Slides>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Office-Design</vt:lpstr>
      <vt:lpstr>PowerPoint-Präsentation</vt:lpstr>
      <vt:lpstr>COVID-19/ Frankreich</vt:lpstr>
      <vt:lpstr>COVID-19/ Schweiz</vt:lpstr>
      <vt:lpstr>COVID-19/ Ägypten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Frankreich</dc:title>
  <dc:creator>Karo, Basel</dc:creator>
  <cp:lastModifiedBy>Esquevin, Sarah</cp:lastModifiedBy>
  <cp:revision>32</cp:revision>
  <dcterms:created xsi:type="dcterms:W3CDTF">2020-03-17T14:32:40Z</dcterms:created>
  <dcterms:modified xsi:type="dcterms:W3CDTF">2020-03-19T09:21:18Z</dcterms:modified>
</cp:coreProperties>
</file>