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4" r:id="rId2"/>
    <p:sldId id="355" r:id="rId3"/>
    <p:sldId id="356" r:id="rId4"/>
    <p:sldId id="345" r:id="rId5"/>
    <p:sldId id="383" r:id="rId6"/>
    <p:sldId id="378" r:id="rId7"/>
    <p:sldId id="380" r:id="rId8"/>
    <p:sldId id="348" r:id="rId9"/>
    <p:sldId id="381" r:id="rId10"/>
    <p:sldId id="382" r:id="rId11"/>
    <p:sldId id="349" r:id="rId12"/>
    <p:sldId id="384" r:id="rId13"/>
    <p:sldId id="362" r:id="rId14"/>
    <p:sldId id="363" r:id="rId15"/>
    <p:sldId id="385" r:id="rId16"/>
    <p:sldId id="386" r:id="rId17"/>
    <p:sldId id="387" r:id="rId18"/>
    <p:sldId id="390" r:id="rId19"/>
    <p:sldId id="389" r:id="rId20"/>
    <p:sldId id="388" r:id="rId21"/>
    <p:sldId id="391" r:id="rId22"/>
    <p:sldId id="370" r:id="rId23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045AA6"/>
    <a:srgbClr val="006EC7"/>
    <a:srgbClr val="66A8DD"/>
    <a:srgbClr val="0DE3A1"/>
    <a:srgbClr val="80A5DC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75676" autoAdjust="0"/>
  </p:normalViewPr>
  <p:slideViewPr>
    <p:cSldViewPr snapToGrid="0" snapToObjects="1">
      <p:cViewPr>
        <p:scale>
          <a:sx n="90" d="100"/>
          <a:sy n="90" d="100"/>
        </p:scale>
        <p:origin x="-14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Jeweils 20-28/100,000: LK Tirschenreuth,  SK Münster; LK Alzey-Worms; LK Mayen-Koblenz; LK Borken; LK Rottal-Inn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9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Höchste 3-Tagesinzidenz nun </a:t>
            </a:r>
            <a:r>
              <a:rPr lang="de-DE" dirty="0" err="1" smtClean="0"/>
              <a:t>Hohenlohekreis</a:t>
            </a:r>
            <a:endParaRPr lang="de-DE" dirty="0" smtClean="0"/>
          </a:p>
          <a:p>
            <a:r>
              <a:rPr lang="de-DE" dirty="0" smtClean="0"/>
              <a:t>Am</a:t>
            </a:r>
            <a:r>
              <a:rPr lang="de-DE" baseline="0" dirty="0" smtClean="0"/>
              <a:t> meisten</a:t>
            </a:r>
            <a:r>
              <a:rPr lang="de-DE" dirty="0" smtClean="0"/>
              <a:t> Exportierte weiterhin aus Berlin Mitte,</a:t>
            </a:r>
            <a:r>
              <a:rPr lang="de-DE" baseline="0" dirty="0" smtClean="0"/>
              <a:t> gefolgt von Heinsberg</a:t>
            </a:r>
          </a:p>
          <a:p>
            <a:r>
              <a:rPr lang="de-DE" baseline="0" dirty="0" smtClean="0"/>
              <a:t>Heinsberg und Aachen weiterhin am häufigsten genannte Expositionsorte</a:t>
            </a:r>
          </a:p>
          <a:p>
            <a:r>
              <a:rPr lang="de-DE" baseline="0" dirty="0" smtClean="0"/>
              <a:t>LK Landshut und </a:t>
            </a:r>
            <a:r>
              <a:rPr lang="de-DE" baseline="0" dirty="0" err="1" smtClean="0"/>
              <a:t>Hohenlohekreis</a:t>
            </a:r>
            <a:r>
              <a:rPr lang="de-DE" baseline="0" dirty="0" smtClean="0"/>
              <a:t> am stärksten ansteigend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19.03.2020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19.03.2020,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73940"/>
              </p:ext>
            </p:extLst>
          </p:nvPr>
        </p:nvGraphicFramePr>
        <p:xfrm>
          <a:off x="733423" y="1651000"/>
          <a:ext cx="753427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14"/>
                <a:gridCol w="2250931"/>
                <a:gridCol w="2250931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10.999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+ 2.801 (34%)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061" y="2354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Top 15  Inzidenz – Trend  -  Exportierte Fälle</a:t>
            </a:r>
            <a:endParaRPr lang="de-D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128"/>
            <a:ext cx="9144000" cy="55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092593" cy="4886325"/>
          </a:xfrm>
        </p:spPr>
        <p:txBody>
          <a:bodyPr/>
          <a:lstStyle/>
          <a:p>
            <a:r>
              <a:rPr lang="de-DE" dirty="0" smtClean="0"/>
              <a:t>Alter	 0 - 98 Jahre (N=10.943), Median 47 Jahre;  Mittelwert 45 Jahre</a:t>
            </a:r>
          </a:p>
          <a:p>
            <a:r>
              <a:rPr lang="de-DE" dirty="0" smtClean="0"/>
              <a:t>Geschlecht (N=10.966) 6.183 (56%) männlich; 4.782 (44%)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b="0" dirty="0" smtClean="0">
                <a:solidFill>
                  <a:schemeClr val="tx1"/>
                </a:solidFill>
              </a:rPr>
              <a:t>Datenstand </a:t>
            </a:r>
            <a:r>
              <a:rPr lang="de-DE" sz="1800" b="0" dirty="0">
                <a:solidFill>
                  <a:schemeClr val="tx1"/>
                </a:solidFill>
              </a:rPr>
              <a:t>19.03.2020, 0:00 </a:t>
            </a:r>
            <a:r>
              <a:rPr lang="de-DE" sz="1800" b="0" dirty="0" smtClean="0">
                <a:solidFill>
                  <a:schemeClr val="tx1"/>
                </a:solidFill>
              </a:rPr>
              <a:t>Uhr</a:t>
            </a:r>
            <a:r>
              <a:rPr lang="de-DE" sz="1800" dirty="0" smtClean="0">
                <a:solidFill>
                  <a:schemeClr val="tx1"/>
                </a:solidFill>
              </a:rPr>
              <a:t>, N=10.966)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7" y="2635211"/>
            <a:ext cx="8260629" cy="33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2772" y="437515"/>
            <a:ext cx="8092592" cy="338554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" y="960689"/>
            <a:ext cx="7889445" cy="54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76907"/>
            <a:ext cx="8391526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Flugpassagiernachverfolgungen – ab heute eingestellt</a:t>
            </a:r>
          </a:p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Aktuelle Beispiele:</a:t>
            </a:r>
            <a:endParaRPr lang="de-DE" dirty="0"/>
          </a:p>
          <a:p>
            <a:pPr lvl="1"/>
            <a:r>
              <a:rPr lang="de-DE" dirty="0" smtClean="0"/>
              <a:t>Kreuzfahrtschiff Costa </a:t>
            </a:r>
            <a:r>
              <a:rPr lang="de-DE" dirty="0" err="1" smtClean="0"/>
              <a:t>Magica</a:t>
            </a:r>
            <a:r>
              <a:rPr lang="de-DE" dirty="0" smtClean="0"/>
              <a:t> mit 2 COVID-19-Fällen unter 2.300 Passagieren an Bord</a:t>
            </a:r>
          </a:p>
          <a:p>
            <a:pPr lvl="2"/>
            <a:r>
              <a:rPr lang="de-DE" dirty="0" smtClean="0"/>
              <a:t>Zunächst am 12.03.2020  unter Quarantäne gestellt vor Martinique</a:t>
            </a:r>
          </a:p>
          <a:p>
            <a:pPr lvl="2"/>
            <a:r>
              <a:rPr lang="de-DE" dirty="0" smtClean="0"/>
              <a:t>Rückführung von 366 deutschen Passagieren am 15. und 16.03. nach Frankfurt</a:t>
            </a:r>
          </a:p>
          <a:p>
            <a:pPr lvl="3"/>
            <a:r>
              <a:rPr lang="de-DE" dirty="0" smtClean="0"/>
              <a:t>Betroffene Bundesländer und Gesundheitsämter informiert</a:t>
            </a:r>
          </a:p>
          <a:p>
            <a:pPr lvl="3"/>
            <a:r>
              <a:rPr lang="de-DE" dirty="0" smtClean="0"/>
              <a:t>2 Personen auf 1. Flug wegen Krankheitssymptomen hospitalisiert</a:t>
            </a:r>
          </a:p>
          <a:p>
            <a:pPr lvl="1"/>
            <a:r>
              <a:rPr lang="de-DE" dirty="0" smtClean="0"/>
              <a:t>Nach Information BMVI stehen weitere Rückführungen an (deutsche Urlauber, die zurückreisen)</a:t>
            </a:r>
          </a:p>
          <a:p>
            <a:pPr lvl="2"/>
            <a:r>
              <a:rPr lang="de-DE" dirty="0" smtClean="0"/>
              <a:t>Ca. 1.000-1.500 Urlauber als Ägypten</a:t>
            </a:r>
            <a:endParaRPr lang="de-DE" dirty="0"/>
          </a:p>
          <a:p>
            <a:pPr lvl="2"/>
            <a:r>
              <a:rPr lang="de-DE" dirty="0" smtClean="0"/>
              <a:t>Insg. ca. 35.000 deutsche Urlauber noch dort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 Kommunikation: </a:t>
            </a:r>
            <a:br>
              <a:rPr lang="de-DE" dirty="0" smtClean="0"/>
            </a:br>
            <a:r>
              <a:rPr lang="de-DE" dirty="0" smtClean="0"/>
              <a:t>294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</a:t>
            </a:r>
          </a:p>
          <a:p>
            <a:pPr lvl="1"/>
            <a:r>
              <a:rPr lang="de-DE" dirty="0" smtClean="0"/>
              <a:t>Befragungen laufen noch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Tirschenreuth, Bayern </a:t>
            </a:r>
          </a:p>
          <a:p>
            <a:pPr lvl="1"/>
            <a:r>
              <a:rPr lang="de-DE" dirty="0" smtClean="0"/>
              <a:t>an der Grenze </a:t>
            </a:r>
            <a:r>
              <a:rPr lang="de-DE" dirty="0"/>
              <a:t>zu Tschechien</a:t>
            </a:r>
            <a:r>
              <a:rPr lang="de-DE" b="1" dirty="0" smtClean="0"/>
              <a:t> </a:t>
            </a:r>
            <a:r>
              <a:rPr lang="de-DE" dirty="0" smtClean="0"/>
              <a:t>schneller </a:t>
            </a:r>
            <a:r>
              <a:rPr lang="de-DE" dirty="0"/>
              <a:t>Anstieg von COVID 19 </a:t>
            </a:r>
            <a:r>
              <a:rPr lang="de-DE" dirty="0" smtClean="0"/>
              <a:t>Fällen, wahrscheinlich </a:t>
            </a:r>
            <a:r>
              <a:rPr lang="de-DE" dirty="0"/>
              <a:t>in Zusammenhang mit </a:t>
            </a:r>
            <a:r>
              <a:rPr lang="de-DE" dirty="0" smtClean="0"/>
              <a:t>bekanntem lokalen Fest</a:t>
            </a:r>
          </a:p>
          <a:p>
            <a:pPr lvl="1"/>
            <a:r>
              <a:rPr lang="de-DE" dirty="0"/>
              <a:t>Entsendung </a:t>
            </a:r>
            <a:r>
              <a:rPr lang="de-DE" dirty="0" smtClean="0"/>
              <a:t>von </a:t>
            </a:r>
            <a:r>
              <a:rPr lang="de-DE" dirty="0"/>
              <a:t>Sybille </a:t>
            </a:r>
            <a:r>
              <a:rPr lang="de-DE" dirty="0" err="1"/>
              <a:t>Rehmet</a:t>
            </a:r>
            <a:r>
              <a:rPr lang="de-DE" dirty="0"/>
              <a:t> und Michael </a:t>
            </a:r>
            <a:r>
              <a:rPr lang="de-DE" dirty="0" smtClean="0"/>
              <a:t>Brandl  17.03.2020 	</a:t>
            </a:r>
          </a:p>
          <a:p>
            <a:pPr lvl="2"/>
            <a:r>
              <a:rPr lang="de-DE" dirty="0" smtClean="0"/>
              <a:t>Vor Ankunft zurückgekehrt weil Leiter des GA positiv getestet wurde</a:t>
            </a:r>
          </a:p>
          <a:p>
            <a:pPr lvl="1"/>
            <a:r>
              <a:rPr lang="de-DE" dirty="0" smtClean="0"/>
              <a:t>Vor Ort nun Ausgangssperren verhängt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dirty="0" err="1" smtClean="0"/>
              <a:t>Synromische</a:t>
            </a:r>
            <a:r>
              <a:rPr lang="de-DE" dirty="0" smtClean="0"/>
              <a:t> </a:t>
            </a:r>
            <a:r>
              <a:rPr lang="de-DE" dirty="0" smtClean="0"/>
              <a:t>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73175"/>
            <a:ext cx="7372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392237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213"/>
            <a:ext cx="8093075" cy="4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Es gab </a:t>
            </a:r>
            <a:r>
              <a:rPr lang="de-DE" dirty="0">
                <a:solidFill>
                  <a:srgbClr val="FF0000"/>
                </a:solidFill>
              </a:rPr>
              <a:t>bisher zwei Nachweise </a:t>
            </a:r>
            <a:r>
              <a:rPr lang="de-DE" dirty="0"/>
              <a:t>von SARS-CoV-2 in 649 untersuchten Proben der virologischen Surveillance der AGI.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6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6" y="1616149"/>
            <a:ext cx="9878227" cy="37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(Datenstand 19.03.2020,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10.991 </a:t>
            </a:r>
            <a:r>
              <a:rPr lang="de-DE" dirty="0" smtClean="0"/>
              <a:t>(Vortag: 8.194) der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31975"/>
            <a:ext cx="83947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1155700"/>
            <a:ext cx="717476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438"/>
            <a:ext cx="8093075" cy="4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In Diskussion: Aufgabe der Bezeichnung Risikogebiete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19.03.2020 0:00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b="0" dirty="0">
                <a:solidFill>
                  <a:schemeClr val="tx1"/>
                </a:solidFill>
              </a:rPr>
              <a:t>(Datenstand 19.03.2020, 0:00 Uhr)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42999"/>
              </p:ext>
            </p:extLst>
          </p:nvPr>
        </p:nvGraphicFramePr>
        <p:xfrm>
          <a:off x="340242" y="935659"/>
          <a:ext cx="7867683" cy="552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36"/>
                <a:gridCol w="1592249"/>
                <a:gridCol w="1255203"/>
                <a:gridCol w="1557381"/>
                <a:gridCol w="999514"/>
              </a:tblGrid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Bundesland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Elektronisch übermittelte Fälle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647">
                <a:tc>
                  <a:txBody>
                    <a:bodyPr/>
                    <a:lstStyle/>
                    <a:p>
                      <a:pPr indent="355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Anzahl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Differenz Vortag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Erkr./100.000 Einw.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Todesfälle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Baden-Württemberg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2,155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+ 546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19.47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Bayern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1,692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+ 449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12.94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Berlin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573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+ 182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15.29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Brandenburg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134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5.33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Bremen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80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11.71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Hamburg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432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+ 74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23.46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Hessen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682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+ 250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10.88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Mecklenburg-Vorpommern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6.09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Niedersachsen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669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+ 191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8.38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Nordrhein-Westfalen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3,033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+ 661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16.91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Rheinland-Pfalz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637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+ 163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15.59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Saarland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+ 11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9.99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Sachsen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275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+ 77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6.74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Sachsen-Anhalt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140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+ 35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6.34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Schleswig-Holstein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202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+ 43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6.97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Thüringen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+ 24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4.57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Gesamt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10,999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+ 2,801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13.23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20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753" y="618265"/>
            <a:ext cx="8963247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19.03.2020, 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" y="1001085"/>
            <a:ext cx="7613604" cy="538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290" y="75680"/>
            <a:ext cx="9024178" cy="769441"/>
          </a:xfrm>
        </p:spPr>
        <p:txBody>
          <a:bodyPr/>
          <a:lstStyle/>
          <a:p>
            <a:r>
              <a:rPr lang="de-DE" sz="1800" dirty="0"/>
              <a:t>Update </a:t>
            </a:r>
            <a:r>
              <a:rPr lang="de-DE" sz="1800" dirty="0" smtClean="0"/>
              <a:t>16.-18. März: 8 </a:t>
            </a:r>
            <a:r>
              <a:rPr lang="de-DE" sz="1800" dirty="0"/>
              <a:t>LKs </a:t>
            </a:r>
            <a:r>
              <a:rPr lang="de-DE" sz="1800" dirty="0" smtClean="0"/>
              <a:t>mit </a:t>
            </a:r>
            <a:r>
              <a:rPr lang="de-DE" sz="1800" dirty="0"/>
              <a:t>3-Tages-Inzidenz </a:t>
            </a:r>
            <a:r>
              <a:rPr lang="de-DE" sz="1800" dirty="0" smtClean="0"/>
              <a:t>&gt;20 Fälle/100,000 </a:t>
            </a:r>
            <a:r>
              <a:rPr lang="de-DE" sz="1800" dirty="0" err="1" smtClean="0"/>
              <a:t>Einw</a:t>
            </a:r>
            <a:r>
              <a:rPr lang="de-DE" sz="1800" dirty="0" smtClean="0"/>
              <a:t>. </a:t>
            </a:r>
            <a:br>
              <a:rPr lang="de-DE" sz="1800" dirty="0" smtClean="0"/>
            </a:br>
            <a:r>
              <a:rPr lang="de-DE" sz="1800" dirty="0" smtClean="0"/>
              <a:t>Spitzenreiter: </a:t>
            </a:r>
            <a:r>
              <a:rPr lang="de-DE" sz="1800" dirty="0" err="1" smtClean="0"/>
              <a:t>Hohenlohekreis</a:t>
            </a:r>
            <a:r>
              <a:rPr lang="de-DE" sz="1800" dirty="0" smtClean="0"/>
              <a:t> (88/100.000); Heinsberg (56/100.000)</a:t>
            </a:r>
            <a:br>
              <a:rPr lang="de-DE" sz="1800" dirty="0" smtClean="0"/>
            </a:br>
            <a:r>
              <a:rPr lang="de-DE" sz="1400" dirty="0">
                <a:solidFill>
                  <a:srgbClr val="367BB8"/>
                </a:solidFill>
              </a:rPr>
              <a:t>Jeweils 20-28/100,000: LK Tirschenreuth,  SK Münster; LK Alzey-Worms; LK Mayen-Koblenz; LK Borken; LK Rottal-Inn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6" y="1187040"/>
            <a:ext cx="7625879" cy="536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33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(Datenstand 19.03.2020, 0:00 </a:t>
            </a:r>
            <a:r>
              <a:rPr lang="de-DE" sz="1600" dirty="0" smtClean="0">
                <a:solidFill>
                  <a:schemeClr val="tx1"/>
                </a:solidFill>
              </a:rPr>
              <a:t>Uhr; nach </a:t>
            </a:r>
            <a:r>
              <a:rPr lang="de-DE" sz="160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3" y="824045"/>
            <a:ext cx="8140679" cy="57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7809" y="221790"/>
            <a:ext cx="8061791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dirty="0">
                <a:solidFill>
                  <a:schemeClr val="tx1"/>
                </a:solidFill>
              </a:rPr>
              <a:t>(Datenstand 19.03.2020, 0:00 Uhr; nach Erkrankungsdatum bzw. Meldedatum-Diagnoseverzug v. 5 Tagen)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" y="806565"/>
            <a:ext cx="8125281" cy="573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19.03.2020, 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87206"/>
              </p:ext>
            </p:extLst>
          </p:nvPr>
        </p:nvGraphicFramePr>
        <p:xfrm>
          <a:off x="457200" y="1163167"/>
          <a:ext cx="8580473" cy="530964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3206717"/>
                <a:gridCol w="2252635"/>
                <a:gridCol w="3121121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1317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458,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180, Borken: 68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Freising: </a:t>
                      </a:r>
                      <a:r>
                        <a:rPr lang="de-DE" sz="1400" u="none" strike="noStrike" dirty="0" smtClean="0">
                          <a:effectLst/>
                        </a:rPr>
                        <a:t>68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Mitte: 68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259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effectLst/>
                          <a:latin typeface="+mj-lt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19.03.2020, 0:00 Uhr)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89727"/>
              </p:ext>
            </p:extLst>
          </p:nvPr>
        </p:nvGraphicFramePr>
        <p:xfrm>
          <a:off x="435935" y="1504950"/>
          <a:ext cx="8113857" cy="4782285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74015"/>
                <a:gridCol w="2724150"/>
                <a:gridCol w="2415692"/>
              </a:tblGrid>
              <a:tr h="7385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Expositionsland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Anzahl Fälle mit Nennung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Häufig genannte Regionen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2260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Tirol</a:t>
                      </a:r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926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1060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458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Bildschirmpräsentation (4:3)</PresentationFormat>
  <Paragraphs>303</Paragraphs>
  <Slides>22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COVID-19: Fälle in Deutschland (Datenstand 19.03.2020, 0:00 Uhr)</vt:lpstr>
      <vt:lpstr>COVID-19: Epidemiologische Kurve in Deutschland  (Datenstand 19.03.2020, 0:00 Uhr)</vt:lpstr>
      <vt:lpstr>COVID-19: Fälle in Deutschland (Datenstand 19.03.2020, 0:00 Uhr)</vt:lpstr>
      <vt:lpstr>COVID-19: Geografische Verteilung in Deutschland (Datenstand 19.03.2020, 0:00 Uhr)</vt:lpstr>
      <vt:lpstr>Update 16.-18. März: 8 LKs mit 3-Tages-Inzidenz &gt;20 Fälle/100,000 Einw.  Spitzenreiter: Hohenlohekreis (88/100.000); Heinsberg (56/100.000) Jeweils 20-28/100,000: LK Tirschenreuth,  SK Münster; LK Alzey-Worms; LK Mayen-Koblenz; LK Borken; LK Rottal-Inn</vt:lpstr>
      <vt:lpstr>PowerPoint-Präsentation</vt:lpstr>
      <vt:lpstr>Trendanalysen der Kreise mit den meisten Fällen (Datenstand 19.03.2020, 0:00 Uhr; nach Erkrankungsdatum bzw. Meldedatum-Diagnoseverzug v. 5 Tagen)</vt:lpstr>
      <vt:lpstr>Expositionsorte national (Datenstand 19.03.2020, 0:00 Uhr)</vt:lpstr>
      <vt:lpstr>Expositionsorte International (Datenstand 19.03.2020, 0:00 Uhr)</vt:lpstr>
      <vt:lpstr>Top 15  Inzidenz – Trend  -  Exportierte Fälle</vt:lpstr>
      <vt:lpstr>COVID-19: Alters- und Geschlechtsverteilung in Deutschland  (Datenstand 19.03.2020, 0:00 Uhr, N=10.966) </vt:lpstr>
      <vt:lpstr>Entwicklung der Altersverteilung nach Meldewoche und Bundesland</vt:lpstr>
      <vt:lpstr>Position International Kommunikation:  294 Aktivitäten u.a. zu Clustern</vt:lpstr>
      <vt:lpstr>Amtshilfeersuchen</vt:lpstr>
      <vt:lpstr>AGI – Synromische Surveillance</vt:lpstr>
      <vt:lpstr>AGI- Syndromische Surveillance</vt:lpstr>
      <vt:lpstr>Virologische Surveillance</vt:lpstr>
      <vt:lpstr>PowerPoint-Präsentation</vt:lpstr>
      <vt:lpstr>SARI-Surveillance</vt:lpstr>
      <vt:lpstr>EURO -MOMO</vt:lpstr>
      <vt:lpstr>EURO Momo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608</cp:revision>
  <cp:lastPrinted>2020-03-12T08:18:43Z</cp:lastPrinted>
  <dcterms:created xsi:type="dcterms:W3CDTF">2015-11-02T12:29:13Z</dcterms:created>
  <dcterms:modified xsi:type="dcterms:W3CDTF">2020-03-19T09:29:38Z</dcterms:modified>
</cp:coreProperties>
</file>