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44" r:id="rId2"/>
    <p:sldId id="355" r:id="rId3"/>
    <p:sldId id="356" r:id="rId4"/>
    <p:sldId id="345" r:id="rId5"/>
    <p:sldId id="383" r:id="rId6"/>
    <p:sldId id="393" r:id="rId7"/>
    <p:sldId id="378" r:id="rId8"/>
    <p:sldId id="380" r:id="rId9"/>
    <p:sldId id="348" r:id="rId10"/>
    <p:sldId id="381" r:id="rId11"/>
    <p:sldId id="382" r:id="rId12"/>
    <p:sldId id="349" r:id="rId13"/>
    <p:sldId id="384" r:id="rId14"/>
    <p:sldId id="392" r:id="rId15"/>
    <p:sldId id="362" r:id="rId16"/>
    <p:sldId id="363" r:id="rId17"/>
    <p:sldId id="385" r:id="rId18"/>
    <p:sldId id="386" r:id="rId19"/>
    <p:sldId id="387" r:id="rId20"/>
    <p:sldId id="390" r:id="rId21"/>
    <p:sldId id="389" r:id="rId22"/>
    <p:sldId id="388" r:id="rId23"/>
    <p:sldId id="391" r:id="rId24"/>
    <p:sldId id="370" r:id="rId25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4D8AD2"/>
    <a:srgbClr val="045AA6"/>
    <a:srgbClr val="006EC7"/>
    <a:srgbClr val="66A8DD"/>
    <a:srgbClr val="0DE3A1"/>
    <a:srgbClr val="80A5DC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9" autoAdjust="0"/>
    <p:restoredTop sz="84783" autoAdjust="0"/>
  </p:normalViewPr>
  <p:slideViewPr>
    <p:cSldViewPr snapToGrid="0" snapToObjects="1">
      <p:cViewPr>
        <p:scale>
          <a:sx n="80" d="100"/>
          <a:sy n="80" d="100"/>
        </p:scale>
        <p:origin x="-175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20.03.2020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20.03.2020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Jeweils 20-28/100,000: LK Tirschenreuth,  SK Münster; LK Alzey-Worms; LK Mayen-Koblenz; LK Borken; LK Rottal-Inn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196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wird Erkrankungsdatum verwendet wenn vorhanden ansonsten das Meldedatum minus 5 Tage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durschn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Meldeverzug)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7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Höchste 3-Tagesinzidenz nun </a:t>
            </a:r>
            <a:r>
              <a:rPr lang="de-DE" dirty="0" err="1" smtClean="0"/>
              <a:t>Hohenlohekreis</a:t>
            </a:r>
            <a:endParaRPr lang="de-DE" dirty="0" smtClean="0"/>
          </a:p>
          <a:p>
            <a:r>
              <a:rPr lang="de-DE" dirty="0" smtClean="0"/>
              <a:t>Am</a:t>
            </a:r>
            <a:r>
              <a:rPr lang="de-DE" baseline="0" dirty="0" smtClean="0"/>
              <a:t> meisten</a:t>
            </a:r>
            <a:r>
              <a:rPr lang="de-DE" dirty="0" smtClean="0"/>
              <a:t> Exportierte weiterhin aus Berlin Mitte,</a:t>
            </a:r>
            <a:r>
              <a:rPr lang="de-DE" baseline="0" dirty="0" smtClean="0"/>
              <a:t> gefolgt von Heinsberg</a:t>
            </a:r>
          </a:p>
          <a:p>
            <a:r>
              <a:rPr lang="de-DE" baseline="0" dirty="0" smtClean="0"/>
              <a:t>Heinsberg und Aachen weiterhin am häufigsten genannte Expositionsorte</a:t>
            </a:r>
          </a:p>
          <a:p>
            <a:r>
              <a:rPr lang="de-DE" baseline="0" dirty="0" smtClean="0"/>
              <a:t>LK Landshut und </a:t>
            </a:r>
            <a:r>
              <a:rPr lang="de-DE" baseline="0" dirty="0" err="1" smtClean="0"/>
              <a:t>Hohenlohekreis</a:t>
            </a:r>
            <a:r>
              <a:rPr lang="de-DE" baseline="0" dirty="0" smtClean="0"/>
              <a:t> am stärksten ansteigend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18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20.03.2020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ile:///\\rki.local\daten\Projekte\RKI_nCoV-Lage\1.Lagemanagement\1.9.Intern.Kommunikation_12-IfSG\nCoV-&#220;bersicht_Cluster-KoNa.xlsx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COVID-19: Fälle in Deutschland </a:t>
            </a:r>
            <a:r>
              <a:rPr lang="de-DE" b="0" dirty="0" smtClean="0">
                <a:solidFill>
                  <a:schemeClr val="tx1"/>
                </a:solidFill>
              </a:rPr>
              <a:t>(Datenstand 20.03.2020, 0:00 Uhr)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317659"/>
              </p:ext>
            </p:extLst>
          </p:nvPr>
        </p:nvGraphicFramePr>
        <p:xfrm>
          <a:off x="733423" y="1651000"/>
          <a:ext cx="7534276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414"/>
                <a:gridCol w="2250931"/>
                <a:gridCol w="2250931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Anzahl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SurvNet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übermittelte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13.957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+ 2.958 (27%)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+ 11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Bundesländer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Landkreise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401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Expositionsorte International </a:t>
            </a:r>
            <a:r>
              <a:rPr lang="de-DE" sz="1800" b="0" dirty="0">
                <a:solidFill>
                  <a:schemeClr val="tx1"/>
                </a:solidFill>
              </a:rPr>
              <a:t>(Datenstand </a:t>
            </a:r>
            <a:r>
              <a:rPr lang="de-DE" sz="1800" b="0" dirty="0" smtClean="0">
                <a:solidFill>
                  <a:schemeClr val="tx1"/>
                </a:solidFill>
              </a:rPr>
              <a:t>20.03.2020</a:t>
            </a:r>
            <a:r>
              <a:rPr lang="de-DE" sz="1800" b="0" dirty="0">
                <a:solidFill>
                  <a:schemeClr val="tx1"/>
                </a:solidFill>
              </a:rPr>
              <a:t>, 0:00 Uhr)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037460"/>
              </p:ext>
            </p:extLst>
          </p:nvPr>
        </p:nvGraphicFramePr>
        <p:xfrm>
          <a:off x="435935" y="1504950"/>
          <a:ext cx="8113857" cy="4782285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974015"/>
                <a:gridCol w="2724150"/>
                <a:gridCol w="2415692"/>
              </a:tblGrid>
              <a:tr h="7385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Expositionsland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Anzahl Fälle mit Nennung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Häufig genannte Regionen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Österreich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2956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Tirol</a:t>
                      </a:r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1193</a:t>
                      </a:r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Italien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1123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Trentino-</a:t>
                      </a:r>
                      <a:r>
                        <a:rPr lang="de-DE" sz="16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alto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Adige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246</a:t>
                      </a:r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Frankreich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Spanien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Schweiz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Ägypten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Israel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Iran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Vereinigtes Königreich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Niederlande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Arial"/>
                        </a:rPr>
                        <a:t>Vereinigte Staaten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62" y="66219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Top 15  Inzidenz – Trend  -  Exportierte Fälle </a:t>
            </a:r>
            <a:r>
              <a:rPr lang="de-DE" sz="1200" b="0" dirty="0" smtClean="0">
                <a:solidFill>
                  <a:schemeClr val="tx1"/>
                </a:solidFill>
              </a:rPr>
              <a:t>(Datenstand 20.03.2020, 0:00 Uhr)</a:t>
            </a: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2" y="574051"/>
            <a:ext cx="9147817" cy="60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57199" y="1571624"/>
            <a:ext cx="8092593" cy="4886325"/>
          </a:xfrm>
        </p:spPr>
        <p:txBody>
          <a:bodyPr/>
          <a:lstStyle/>
          <a:p>
            <a:r>
              <a:rPr lang="de-DE" dirty="0" smtClean="0"/>
              <a:t>Alter	 0 - 98 Jahre (N=13.888), Median 47 Jahre;  Mittelwert 45 Jahre</a:t>
            </a:r>
          </a:p>
          <a:p>
            <a:r>
              <a:rPr lang="de-DE" dirty="0" smtClean="0"/>
              <a:t>Geschlecht (N=13.908) 7.897 (57%) männlich; 6.010 (43%) weiblich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0242" y="522575"/>
            <a:ext cx="8092592" cy="954107"/>
          </a:xfrm>
        </p:spPr>
        <p:txBody>
          <a:bodyPr/>
          <a:lstStyle/>
          <a:p>
            <a:r>
              <a:rPr lang="de-DE" dirty="0" smtClean="0"/>
              <a:t>COVID-19: Alters- und Geschlechtsverteilung in Deutschland </a:t>
            </a:r>
            <a:br>
              <a:rPr lang="de-DE" dirty="0" smtClean="0"/>
            </a:br>
            <a:r>
              <a:rPr lang="de-DE" sz="1800" dirty="0" smtClean="0">
                <a:solidFill>
                  <a:schemeClr val="tx1"/>
                </a:solidFill>
              </a:rPr>
              <a:t>(</a:t>
            </a:r>
            <a:r>
              <a:rPr lang="de-DE" sz="1800" b="0" dirty="0" smtClean="0">
                <a:solidFill>
                  <a:schemeClr val="tx1"/>
                </a:solidFill>
              </a:rPr>
              <a:t>Datenstand 20.03.2020</a:t>
            </a:r>
            <a:r>
              <a:rPr lang="de-DE" sz="1800" b="0" dirty="0">
                <a:solidFill>
                  <a:schemeClr val="tx1"/>
                </a:solidFill>
              </a:rPr>
              <a:t>, 0:00 </a:t>
            </a:r>
            <a:r>
              <a:rPr lang="de-DE" sz="1800" b="0" dirty="0" smtClean="0">
                <a:solidFill>
                  <a:schemeClr val="tx1"/>
                </a:solidFill>
              </a:rPr>
              <a:t>Uhr</a:t>
            </a:r>
            <a:r>
              <a:rPr lang="de-DE" sz="1800" dirty="0" smtClean="0">
                <a:solidFill>
                  <a:schemeClr val="tx1"/>
                </a:solidFill>
              </a:rPr>
              <a:t>, N=10.966)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816004"/>
            <a:ext cx="8357191" cy="338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5267" y="271259"/>
            <a:ext cx="8092592" cy="677108"/>
          </a:xfrm>
        </p:spPr>
        <p:txBody>
          <a:bodyPr/>
          <a:lstStyle/>
          <a:p>
            <a:r>
              <a:rPr lang="de-DE" dirty="0" smtClean="0"/>
              <a:t>Entwicklung der Altersverteilung nach Meldewoche und Bundesland (Datenstand: 20.03.2020, 00:00)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1" y="950244"/>
            <a:ext cx="8074779" cy="567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0" y="894729"/>
            <a:ext cx="8200549" cy="577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145267" y="271259"/>
            <a:ext cx="7907653" cy="677108"/>
          </a:xfrm>
        </p:spPr>
        <p:txBody>
          <a:bodyPr/>
          <a:lstStyle/>
          <a:p>
            <a:r>
              <a:rPr lang="de-DE" dirty="0" smtClean="0"/>
              <a:t>Entwicklung der Altersverteilung in Kreisen </a:t>
            </a:r>
            <a:r>
              <a:rPr lang="de-DE" dirty="0"/>
              <a:t>mit hohen </a:t>
            </a:r>
            <a:r>
              <a:rPr lang="de-DE" dirty="0" smtClean="0"/>
              <a:t>Fallzahlen nach Meldewoche </a:t>
            </a:r>
            <a:r>
              <a:rPr lang="de-DE" sz="1600" b="0" dirty="0" smtClean="0"/>
              <a:t>(Datenstand: 20.03.2020, 00:00)</a:t>
            </a:r>
            <a:endParaRPr lang="de-DE" sz="1600" b="0" dirty="0"/>
          </a:p>
        </p:txBody>
      </p:sp>
    </p:spTree>
    <p:extLst>
      <p:ext uri="{BB962C8B-B14F-4D97-AF65-F5344CB8AC3E}">
        <p14:creationId xmlns:p14="http://schemas.microsoft.com/office/powerpoint/2010/main" val="887039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85948" y="1105657"/>
            <a:ext cx="8615547" cy="5395775"/>
          </a:xfrm>
        </p:spPr>
        <p:txBody>
          <a:bodyPr>
            <a:normAutofit/>
          </a:bodyPr>
          <a:lstStyle/>
          <a:p>
            <a:r>
              <a:rPr lang="de-DE" dirty="0" smtClean="0"/>
              <a:t>Zahlreiche Flugpassagiernachverfolgungen – ab gestern eingestellt</a:t>
            </a:r>
          </a:p>
          <a:p>
            <a:r>
              <a:rPr lang="de-DE" dirty="0" smtClean="0"/>
              <a:t>Zahlreiche Aktivitäten zu Expositionsorten (Information In- und Ausland)</a:t>
            </a:r>
          </a:p>
          <a:p>
            <a:r>
              <a:rPr lang="de-DE" dirty="0"/>
              <a:t>Zwei Ärztekongresse in Österreich mit hoher deutscher Beteiligung und positiven unter deutschen Teilnehmern</a:t>
            </a:r>
          </a:p>
          <a:p>
            <a:pPr lvl="1"/>
            <a:r>
              <a:rPr lang="de-DE" dirty="0"/>
              <a:t>Beide wurden abgebrochen</a:t>
            </a:r>
          </a:p>
          <a:p>
            <a:r>
              <a:rPr lang="de-DE" dirty="0" smtClean="0"/>
              <a:t>Positiver Fall auf </a:t>
            </a:r>
            <a:r>
              <a:rPr lang="de-DE" dirty="0" err="1" smtClean="0"/>
              <a:t>Kreuzfahrtshiff</a:t>
            </a:r>
            <a:r>
              <a:rPr lang="de-DE" dirty="0" smtClean="0"/>
              <a:t> </a:t>
            </a:r>
            <a:r>
              <a:rPr lang="de-DE" dirty="0"/>
              <a:t>„Mein Schiff 2“ </a:t>
            </a:r>
            <a:endParaRPr lang="de-DE" dirty="0" smtClean="0"/>
          </a:p>
          <a:p>
            <a:pPr lvl="1"/>
            <a:r>
              <a:rPr lang="de-DE" dirty="0" smtClean="0"/>
              <a:t>ca</a:t>
            </a:r>
            <a:r>
              <a:rPr lang="de-DE" dirty="0"/>
              <a:t>. 2500 vornehmlich deutsche PAX, </a:t>
            </a:r>
            <a:r>
              <a:rPr lang="de-DE" dirty="0" err="1"/>
              <a:t>KoNa</a:t>
            </a:r>
            <a:r>
              <a:rPr lang="de-DE" dirty="0"/>
              <a:t> angelaufen</a:t>
            </a:r>
            <a:endParaRPr lang="de-DE" dirty="0" smtClean="0"/>
          </a:p>
          <a:p>
            <a:r>
              <a:rPr lang="de-DE" dirty="0" smtClean="0"/>
              <a:t>Nach Information BMVI stehen Rückführungen deutscher Urlauber an</a:t>
            </a:r>
          </a:p>
          <a:p>
            <a:pPr lvl="1"/>
            <a:r>
              <a:rPr lang="de-DE" dirty="0" smtClean="0"/>
              <a:t>18-19.3.2020: 13 </a:t>
            </a:r>
            <a:r>
              <a:rPr lang="de-DE" dirty="0"/>
              <a:t>Flüge mit ca. 3000 Passagieren </a:t>
            </a:r>
            <a:r>
              <a:rPr lang="de-DE" dirty="0" smtClean="0"/>
              <a:t>durchgeführt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ür </a:t>
            </a:r>
            <a:r>
              <a:rPr lang="de-DE" dirty="0"/>
              <a:t>heute weitere 8 Flüge mit ca. 1450 Passagieren </a:t>
            </a:r>
            <a:r>
              <a:rPr lang="de-DE" dirty="0" smtClean="0"/>
              <a:t>geplant</a:t>
            </a:r>
          </a:p>
          <a:p>
            <a:pPr lvl="1"/>
            <a:r>
              <a:rPr lang="de-DE" dirty="0" smtClean="0"/>
              <a:t>Bisher insg. 17.000 zurückgeholt aus </a:t>
            </a:r>
          </a:p>
          <a:p>
            <a:pPr lvl="2"/>
            <a:r>
              <a:rPr lang="de-DE" dirty="0" smtClean="0"/>
              <a:t>EGY</a:t>
            </a:r>
            <a:r>
              <a:rPr lang="de-DE" dirty="0"/>
              <a:t>, AZB, DOM, MLV, MLT, MAR, PER, PHL und </a:t>
            </a:r>
            <a:r>
              <a:rPr lang="de-DE" dirty="0" smtClean="0"/>
              <a:t>TUN</a:t>
            </a:r>
          </a:p>
          <a:p>
            <a:pPr lvl="1"/>
            <a:r>
              <a:rPr lang="de-DE" dirty="0" smtClean="0"/>
              <a:t>In Kürze weitere auch aus ALG</a:t>
            </a:r>
            <a:r>
              <a:rPr lang="de-DE" dirty="0"/>
              <a:t>, CRI, PER, </a:t>
            </a:r>
            <a:r>
              <a:rPr lang="de-DE" dirty="0" smtClean="0"/>
              <a:t>ESP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1065" y="247264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Position International Kommunikation: </a:t>
            </a:r>
            <a:br>
              <a:rPr lang="de-DE" dirty="0" smtClean="0"/>
            </a:br>
            <a:r>
              <a:rPr lang="de-DE" dirty="0" smtClean="0"/>
              <a:t>354 Aktivitäten u.a. zu Clustern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3473" y="6317490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2" action="ppaction://hlinkfile"/>
              </a:rPr>
              <a:t>\\</a:t>
            </a:r>
            <a:r>
              <a:rPr lang="de-DE" sz="1050" dirty="0" smtClean="0">
                <a:hlinkClick r:id="rId2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13791" y="1323224"/>
            <a:ext cx="8481492" cy="5302250"/>
          </a:xfrm>
        </p:spPr>
        <p:txBody>
          <a:bodyPr>
            <a:normAutofit/>
          </a:bodyPr>
          <a:lstStyle/>
          <a:p>
            <a:r>
              <a:rPr lang="de-DE" b="1" dirty="0" smtClean="0"/>
              <a:t>Nürnberg</a:t>
            </a:r>
          </a:p>
          <a:p>
            <a:pPr lvl="1"/>
            <a:r>
              <a:rPr lang="de-DE" dirty="0"/>
              <a:t>Unterstützung bei Kontaktpersonennachverfolgung </a:t>
            </a:r>
            <a:r>
              <a:rPr lang="de-DE" dirty="0" smtClean="0"/>
              <a:t>bei einer Arztpraxis mit SARS-CoV-2-positivem Arzt</a:t>
            </a:r>
          </a:p>
          <a:p>
            <a:pPr lvl="1"/>
            <a:r>
              <a:rPr lang="de-DE" dirty="0"/>
              <a:t>Entsendung von Sonia </a:t>
            </a:r>
            <a:r>
              <a:rPr lang="de-DE" dirty="0" smtClean="0"/>
              <a:t>Boender und Kai </a:t>
            </a:r>
            <a:r>
              <a:rPr lang="de-DE" dirty="0"/>
              <a:t>Michaelis </a:t>
            </a:r>
          </a:p>
          <a:p>
            <a:pPr lvl="1"/>
            <a:r>
              <a:rPr lang="de-DE" dirty="0" smtClean="0"/>
              <a:t>Befragungen laufen noch</a:t>
            </a:r>
          </a:p>
          <a:p>
            <a:r>
              <a:rPr lang="de-DE" b="1" dirty="0"/>
              <a:t>Ministerium für Arbeit, Gesundheit und </a:t>
            </a:r>
            <a:r>
              <a:rPr lang="de-DE" b="1" dirty="0" smtClean="0"/>
              <a:t>Soziales in NRW </a:t>
            </a:r>
            <a:r>
              <a:rPr lang="de-DE" dirty="0" smtClean="0"/>
              <a:t>(11.03.2020)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achliche </a:t>
            </a:r>
            <a:r>
              <a:rPr lang="de-DE" dirty="0"/>
              <a:t>Unterstützung des RKI bei den vielfältigen </a:t>
            </a:r>
            <a:r>
              <a:rPr lang="de-DE" dirty="0" smtClean="0"/>
              <a:t>Anfragen</a:t>
            </a:r>
          </a:p>
          <a:p>
            <a:pPr lvl="1"/>
            <a:r>
              <a:rPr lang="de-DE" dirty="0" smtClean="0"/>
              <a:t>Keine Entsendung vorgesehen</a:t>
            </a:r>
            <a:endParaRPr lang="de-DE" b="1" dirty="0" smtClean="0"/>
          </a:p>
          <a:p>
            <a:r>
              <a:rPr lang="de-DE" b="1" dirty="0" smtClean="0"/>
              <a:t>Tirschenreuth</a:t>
            </a:r>
          </a:p>
          <a:p>
            <a:pPr lvl="1"/>
            <a:r>
              <a:rPr lang="de-DE" dirty="0"/>
              <a:t>40 Fälle nach </a:t>
            </a:r>
            <a:r>
              <a:rPr lang="de-DE" dirty="0" smtClean="0"/>
              <a:t>Starkbierfest</a:t>
            </a:r>
          </a:p>
          <a:p>
            <a:pPr lvl="1"/>
            <a:r>
              <a:rPr lang="de-DE" dirty="0" smtClean="0"/>
              <a:t>Michael </a:t>
            </a:r>
            <a:r>
              <a:rPr lang="de-DE" dirty="0"/>
              <a:t>Brandl und Sybille </a:t>
            </a:r>
            <a:r>
              <a:rPr lang="de-DE" dirty="0" err="1"/>
              <a:t>Rehmet</a:t>
            </a:r>
            <a:r>
              <a:rPr lang="de-DE" dirty="0"/>
              <a:t> </a:t>
            </a:r>
            <a:r>
              <a:rPr lang="de-DE" dirty="0" smtClean="0"/>
              <a:t>unterstürzten von Berlin aus</a:t>
            </a:r>
          </a:p>
          <a:p>
            <a:r>
              <a:rPr lang="de-DE" b="1" dirty="0" smtClean="0"/>
              <a:t>Saarland</a:t>
            </a:r>
          </a:p>
          <a:p>
            <a:pPr lvl="1"/>
            <a:r>
              <a:rPr lang="de-DE" dirty="0" smtClean="0"/>
              <a:t>Krankenhaus mit SARS-CoV2-positiven Mitarbeitern</a:t>
            </a:r>
          </a:p>
          <a:p>
            <a:pPr lvl="1"/>
            <a:r>
              <a:rPr lang="de-DE" dirty="0" smtClean="0"/>
              <a:t>Tim </a:t>
            </a:r>
            <a:r>
              <a:rPr lang="de-DE" dirty="0" err="1" smtClean="0"/>
              <a:t>Eckmanns</a:t>
            </a:r>
            <a:r>
              <a:rPr lang="de-DE" dirty="0" smtClean="0"/>
              <a:t> unterstützt von Berlin aus  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/>
              <a:t>Amtshilfeersuchen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 – </a:t>
            </a:r>
            <a:r>
              <a:rPr lang="de-DE" dirty="0" err="1" smtClean="0"/>
              <a:t>Synromische</a:t>
            </a:r>
            <a:r>
              <a:rPr lang="de-DE" dirty="0" smtClean="0"/>
              <a:t>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" y="1273175"/>
            <a:ext cx="73723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103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AGI- Syndromische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1392237"/>
            <a:ext cx="78486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85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Virologische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2213"/>
            <a:ext cx="8093075" cy="472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47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COVID-19: Epidemiologische Kurve in Deutschland </a:t>
            </a:r>
            <a:br>
              <a:rPr lang="de-DE" dirty="0" smtClean="0"/>
            </a:br>
            <a:r>
              <a:rPr lang="de-DE" b="0" dirty="0" smtClean="0">
                <a:solidFill>
                  <a:schemeClr val="tx1"/>
                </a:solidFill>
              </a:rPr>
              <a:t>(Datenstand 20.03.2020, 0:00 Uhr)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29185" y="5432859"/>
            <a:ext cx="8196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Epidemiologische Kurve der </a:t>
            </a:r>
            <a:r>
              <a:rPr lang="de-DE" dirty="0" smtClean="0"/>
              <a:t>13.947 (Vortag: 10.991) der übermittelten COVID-19-Fälle in Deutschland nach vorliegendem Erkrankungsdatum- bzw. nach Meldedatum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831975"/>
            <a:ext cx="83947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Seit der 8. KW 2020 werden </a:t>
            </a:r>
            <a:r>
              <a:rPr lang="de-DE" dirty="0" err="1"/>
              <a:t>Sentinelproben</a:t>
            </a:r>
            <a:r>
              <a:rPr lang="de-DE" dirty="0"/>
              <a:t> auch auf SARS-CoV-2 untersucht. Es gab </a:t>
            </a:r>
            <a:r>
              <a:rPr lang="de-DE" dirty="0">
                <a:solidFill>
                  <a:srgbClr val="FF0000"/>
                </a:solidFill>
              </a:rPr>
              <a:t>bisher zwei Nachweise </a:t>
            </a:r>
            <a:r>
              <a:rPr lang="de-DE" dirty="0"/>
              <a:t>von SARS-CoV-2 in 649 untersuchten Proben der virologischen Surveillance der AGI. 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3364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SARI-Surveillance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96" y="1616149"/>
            <a:ext cx="9878227" cy="371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22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 -MOMO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54" y="1155700"/>
            <a:ext cx="7174767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628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EURO Momo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7438"/>
            <a:ext cx="8093075" cy="427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273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74965"/>
            <a:ext cx="8092593" cy="530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 smtClean="0"/>
              <a:t>In Diskussion: Aufgabe der Bezeichnung Risikogebiete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Epidemiologischen </a:t>
            </a:r>
            <a:r>
              <a:rPr lang="de-DE" dirty="0"/>
              <a:t>Auswertungen seit </a:t>
            </a:r>
            <a:r>
              <a:rPr lang="de-DE" dirty="0" smtClean="0"/>
              <a:t>17.03.2020 nur </a:t>
            </a:r>
            <a:r>
              <a:rPr lang="de-DE" dirty="0"/>
              <a:t>noch </a:t>
            </a:r>
            <a:r>
              <a:rPr lang="de-DE" dirty="0" smtClean="0"/>
              <a:t>anhand von </a:t>
            </a:r>
            <a:r>
              <a:rPr lang="de-DE" dirty="0" err="1" smtClean="0"/>
              <a:t>SurvNet</a:t>
            </a:r>
            <a:r>
              <a:rPr lang="de-DE" dirty="0" smtClean="0"/>
              <a:t>-Daten 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Neuer </a:t>
            </a:r>
            <a:r>
              <a:rPr lang="de-DE" dirty="0"/>
              <a:t>Datenstand ab </a:t>
            </a:r>
            <a:r>
              <a:rPr lang="de-DE" dirty="0" smtClean="0"/>
              <a:t>19.03.2020 0:00 Uhr</a:t>
            </a:r>
          </a:p>
          <a:p>
            <a:pPr marL="0" indent="0">
              <a:spcBef>
                <a:spcPts val="600"/>
              </a:spcBef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Neue Vorgehen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458780"/>
            <a:ext cx="8092592" cy="338554"/>
          </a:xfrm>
        </p:spPr>
        <p:txBody>
          <a:bodyPr/>
          <a:lstStyle/>
          <a:p>
            <a:r>
              <a:rPr lang="de-DE" dirty="0"/>
              <a:t>COVID-19: Fälle in Deutschland </a:t>
            </a:r>
            <a:r>
              <a:rPr lang="de-DE" b="0" dirty="0">
                <a:solidFill>
                  <a:schemeClr val="tx1"/>
                </a:solidFill>
              </a:rPr>
              <a:t>(Datenstand </a:t>
            </a:r>
            <a:r>
              <a:rPr lang="de-DE" b="0" dirty="0" smtClean="0">
                <a:solidFill>
                  <a:schemeClr val="tx1"/>
                </a:solidFill>
              </a:rPr>
              <a:t>20.03.2020</a:t>
            </a:r>
            <a:r>
              <a:rPr lang="de-DE" b="0" dirty="0">
                <a:solidFill>
                  <a:schemeClr val="tx1"/>
                </a:solidFill>
              </a:rPr>
              <a:t>, 0:00 Uhr)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907330"/>
              </p:ext>
            </p:extLst>
          </p:nvPr>
        </p:nvGraphicFramePr>
        <p:xfrm>
          <a:off x="340242" y="935659"/>
          <a:ext cx="7867683" cy="5522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336"/>
                <a:gridCol w="1204896"/>
                <a:gridCol w="1642556"/>
                <a:gridCol w="1557381"/>
                <a:gridCol w="999514"/>
              </a:tblGrid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Bundesland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Elektronisch übermittelte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Anzahl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Differenz Vortag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</a:rPr>
                        <a:t>Erkr</a:t>
                      </a:r>
                      <a:r>
                        <a:rPr lang="de-DE" sz="1400" b="1" dirty="0">
                          <a:effectLst/>
                        </a:rPr>
                        <a:t>./100.000 </a:t>
                      </a:r>
                      <a:r>
                        <a:rPr lang="de-DE" sz="1400" b="1" dirty="0" err="1">
                          <a:effectLst/>
                        </a:rPr>
                        <a:t>Einw</a:t>
                      </a:r>
                      <a:r>
                        <a:rPr lang="de-DE" sz="1400" b="1" dirty="0">
                          <a:effectLst/>
                        </a:rPr>
                        <a:t>.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Baden-Württemberg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2.746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+ 591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24,81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10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Bayern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2.401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+ 709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18,36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12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Berlin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731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+ 158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19,50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Brandenburg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192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+ 58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7,64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Bremen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121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+ 41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17,72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Hamburg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586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+ 154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31,83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Hessen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813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+ 131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12,98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Mecklenburg-Vorpommern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131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+ 33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8,14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Niedersachsen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803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+ 134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10,06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Nordrhein-Westfalen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3.497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+ 464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19,50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Rheinland-Pfalz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801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+ 164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19,61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Saarland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146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+ 47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14,74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Sachsen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394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+ 119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9,66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Sachsen-Anhalt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180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+ 40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8,15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Schleswig-Holstein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266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+ 64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9,18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Thüringen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149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+ 51</a:t>
                      </a:r>
                      <a:endParaRPr lang="de-DE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6,95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Gesamt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13.957</a:t>
                      </a:r>
                      <a:endParaRPr lang="de-DE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+ 2.958</a:t>
                      </a:r>
                      <a:endParaRPr lang="de-DE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16,79</a:t>
                      </a:r>
                      <a:endParaRPr lang="de-DE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31</a:t>
                      </a:r>
                      <a:endParaRPr lang="de-DE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0753" y="618265"/>
            <a:ext cx="8963247" cy="338554"/>
          </a:xfrm>
          <a:noFill/>
        </p:spPr>
        <p:txBody>
          <a:bodyPr/>
          <a:lstStyle/>
          <a:p>
            <a:r>
              <a:rPr lang="de-DE" dirty="0" smtClean="0"/>
              <a:t>COVID-19: Geografische Verteilung in Deutschland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20.03.2020</a:t>
            </a:r>
            <a:r>
              <a:rPr lang="de-DE" sz="1600" b="0" dirty="0">
                <a:solidFill>
                  <a:schemeClr val="tx1"/>
                </a:solidFill>
              </a:rPr>
              <a:t>, 0:00 Uhr)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8" y="1001085"/>
            <a:ext cx="7613604" cy="538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7290" y="75680"/>
            <a:ext cx="9024178" cy="769441"/>
          </a:xfrm>
        </p:spPr>
        <p:txBody>
          <a:bodyPr/>
          <a:lstStyle/>
          <a:p>
            <a:r>
              <a:rPr lang="de-DE" sz="1800" dirty="0"/>
              <a:t>Update </a:t>
            </a:r>
            <a:r>
              <a:rPr lang="de-DE" sz="1800" dirty="0" smtClean="0"/>
              <a:t>17.-19. März: 8 </a:t>
            </a:r>
            <a:r>
              <a:rPr lang="de-DE" sz="1800" dirty="0"/>
              <a:t>LKs </a:t>
            </a:r>
            <a:r>
              <a:rPr lang="de-DE" sz="1800" dirty="0" smtClean="0"/>
              <a:t>mit </a:t>
            </a:r>
            <a:r>
              <a:rPr lang="de-DE" sz="1800" dirty="0"/>
              <a:t>3-Tages-Inzidenz </a:t>
            </a:r>
            <a:r>
              <a:rPr lang="de-DE" sz="1800" dirty="0" smtClean="0"/>
              <a:t>&gt;20 Fälle/100,000 </a:t>
            </a:r>
            <a:r>
              <a:rPr lang="de-DE" sz="1800" dirty="0" err="1" smtClean="0"/>
              <a:t>Einw</a:t>
            </a:r>
            <a:r>
              <a:rPr lang="de-DE" sz="1800" dirty="0" smtClean="0"/>
              <a:t>. </a:t>
            </a:r>
            <a:br>
              <a:rPr lang="de-DE" sz="1800" dirty="0" smtClean="0"/>
            </a:br>
            <a:r>
              <a:rPr lang="de-DE" sz="1800" dirty="0" smtClean="0"/>
              <a:t>Spitzenreiter: </a:t>
            </a:r>
            <a:r>
              <a:rPr lang="de-DE" sz="1800" dirty="0" err="1" smtClean="0"/>
              <a:t>Hohenlohekreis</a:t>
            </a:r>
            <a:r>
              <a:rPr lang="de-DE" sz="1800" dirty="0" smtClean="0"/>
              <a:t> (97/100.000); Heinsberg (41/100.000)</a:t>
            </a:r>
            <a:br>
              <a:rPr lang="de-DE" sz="1800" dirty="0" smtClean="0"/>
            </a:br>
            <a:endParaRPr lang="de-DE" sz="1400" dirty="0">
              <a:solidFill>
                <a:srgbClr val="367BB8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6" y="845121"/>
            <a:ext cx="8174602" cy="577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33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41446"/>
            <a:ext cx="8092592" cy="1077218"/>
          </a:xfrm>
        </p:spPr>
        <p:txBody>
          <a:bodyPr/>
          <a:lstStyle/>
          <a:p>
            <a:r>
              <a:rPr lang="de-DE" sz="2400" dirty="0"/>
              <a:t>Update 17.-19. März: 8 LKs mit </a:t>
            </a:r>
            <a:r>
              <a:rPr lang="de-DE" sz="2400" dirty="0" smtClean="0"/>
              <a:t>5-Tages-Inzidenz </a:t>
            </a:r>
            <a:r>
              <a:rPr lang="de-DE" sz="2400" dirty="0"/>
              <a:t>&gt;20 Fälle/100,000 </a:t>
            </a:r>
            <a:r>
              <a:rPr lang="de-DE" sz="2400" dirty="0" err="1"/>
              <a:t>Einw</a:t>
            </a:r>
            <a:r>
              <a:rPr lang="de-DE" sz="2400" dirty="0" smtClean="0"/>
              <a:t>.)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07" y="1155700"/>
            <a:ext cx="7433661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87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78805" y="165610"/>
            <a:ext cx="8092592" cy="58477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Trendanalyse der </a:t>
            </a:r>
            <a:r>
              <a:rPr lang="de-DE" dirty="0" smtClean="0"/>
              <a:t>Bundesländer </a:t>
            </a:r>
            <a:r>
              <a:rPr lang="de-DE" sz="1600" dirty="0">
                <a:solidFill>
                  <a:schemeClr val="tx1"/>
                </a:solidFill>
              </a:rPr>
              <a:t>(</a:t>
            </a:r>
            <a:r>
              <a:rPr lang="de-DE" sz="1600" b="0" dirty="0">
                <a:solidFill>
                  <a:schemeClr val="tx1"/>
                </a:solidFill>
              </a:rPr>
              <a:t>Datenstand </a:t>
            </a:r>
            <a:r>
              <a:rPr lang="de-DE" sz="1600" b="0" dirty="0" smtClean="0">
                <a:solidFill>
                  <a:schemeClr val="tx1"/>
                </a:solidFill>
              </a:rPr>
              <a:t>20.03.2020</a:t>
            </a:r>
            <a:r>
              <a:rPr lang="de-DE" sz="1600" b="0" dirty="0">
                <a:solidFill>
                  <a:schemeClr val="tx1"/>
                </a:solidFill>
              </a:rPr>
              <a:t>, 0:00 </a:t>
            </a:r>
            <a:r>
              <a:rPr lang="de-DE" sz="1600" b="0" dirty="0" smtClean="0">
                <a:solidFill>
                  <a:schemeClr val="tx1"/>
                </a:solidFill>
              </a:rPr>
              <a:t>Uhr; nach </a:t>
            </a:r>
            <a:r>
              <a:rPr lang="de-DE" sz="1600" b="0" dirty="0">
                <a:solidFill>
                  <a:schemeClr val="tx1"/>
                </a:solidFill>
              </a:rPr>
              <a:t>Erkrankungsdatum bzw. Meldedatum-Diagnoseverzug v. 5 Tagen)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5" y="761699"/>
            <a:ext cx="8329741" cy="586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7809" y="221790"/>
            <a:ext cx="8061791" cy="584775"/>
          </a:xfrm>
          <a:noFill/>
        </p:spPr>
        <p:txBody>
          <a:bodyPr/>
          <a:lstStyle/>
          <a:p>
            <a:r>
              <a:rPr lang="de-DE" dirty="0" smtClean="0"/>
              <a:t>Trendanalysen der Kreise mit den meisten Fällen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20.03.2020</a:t>
            </a:r>
            <a:r>
              <a:rPr lang="de-DE" sz="1600" b="0" dirty="0">
                <a:solidFill>
                  <a:schemeClr val="tx1"/>
                </a:solidFill>
              </a:rPr>
              <a:t>, 0:00 Uhr; nach Erkrankungsdatum bzw. Meldedatum-Diagnoseverzug v. 5 Tagen)</a:t>
            </a: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825889"/>
            <a:ext cx="8249832" cy="578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9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2000" b="0" dirty="0">
                <a:solidFill>
                  <a:schemeClr val="tx1"/>
                </a:solidFill>
              </a:rPr>
              <a:t>(Datenstand </a:t>
            </a:r>
            <a:r>
              <a:rPr lang="de-DE" sz="2000" b="0" dirty="0" smtClean="0">
                <a:solidFill>
                  <a:schemeClr val="tx1"/>
                </a:solidFill>
              </a:rPr>
              <a:t>20.03.2020</a:t>
            </a:r>
            <a:r>
              <a:rPr lang="de-DE" sz="2000" b="0" dirty="0">
                <a:solidFill>
                  <a:schemeClr val="tx1"/>
                </a:solidFill>
              </a:rPr>
              <a:t>, 0:00 </a:t>
            </a:r>
            <a:r>
              <a:rPr lang="de-DE" sz="2000" b="0" dirty="0" smtClean="0">
                <a:solidFill>
                  <a:schemeClr val="tx1"/>
                </a:solidFill>
              </a:rPr>
              <a:t>Uhr)</a:t>
            </a:r>
            <a:endParaRPr lang="de-DE" sz="20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064736"/>
              </p:ext>
            </p:extLst>
          </p:nvPr>
        </p:nvGraphicFramePr>
        <p:xfrm>
          <a:off x="457200" y="1163167"/>
          <a:ext cx="8580473" cy="5285266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3206717"/>
                <a:gridCol w="2252635"/>
                <a:gridCol w="3121121"/>
              </a:tblGrid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Bundesland (Expositionsort)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Anzahl Nennungen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Häufig genannte Kreise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Nordrhein-Westfalen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1470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Heinsberg: </a:t>
                      </a:r>
                      <a:r>
                        <a:rPr lang="de-DE" sz="1400" u="none" strike="noStrike" dirty="0" smtClean="0">
                          <a:effectLst/>
                        </a:rPr>
                        <a:t>483, Aachen:</a:t>
                      </a:r>
                      <a:r>
                        <a:rPr lang="de-DE" sz="1400" u="none" strike="noStrike" baseline="0" dirty="0" smtClean="0">
                          <a:effectLst/>
                        </a:rPr>
                        <a:t> 182, Borken: 90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Bayern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777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Freising: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Baden-Württemberg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425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Freiburg: 61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Berlin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359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Mitte: 75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Niedersachsen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310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Rheinland-Pfalz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175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Mayen-Koblenz: 72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Hessen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Hamburg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Brandenburg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Schleswig-Holstein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Thüringen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Mecklenburg-Vorpommern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Sachsen-Anhalt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Saarland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Bremen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Microsoft Office PowerPoint</Application>
  <PresentationFormat>Bildschirmpräsentation (4:3)</PresentationFormat>
  <Paragraphs>315</Paragraphs>
  <Slides>24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Office-Design</vt:lpstr>
      <vt:lpstr>COVID-19: Fälle in Deutschland (Datenstand 20.03.2020, 0:00 Uhr)</vt:lpstr>
      <vt:lpstr>COVID-19: Epidemiologische Kurve in Deutschland  (Datenstand 20.03.2020, 0:00 Uhr)</vt:lpstr>
      <vt:lpstr>COVID-19: Fälle in Deutschland (Datenstand 20.03.2020, 0:00 Uhr)</vt:lpstr>
      <vt:lpstr>COVID-19: Geografische Verteilung in Deutschland (Datenstand 20.03.2020, 0:00 Uhr)</vt:lpstr>
      <vt:lpstr>Update 17.-19. März: 8 LKs mit 3-Tages-Inzidenz &gt;20 Fälle/100,000 Einw.  Spitzenreiter: Hohenlohekreis (97/100.000); Heinsberg (41/100.000) </vt:lpstr>
      <vt:lpstr>Update 17.-19. März: 8 LKs mit 5-Tages-Inzidenz &gt;20 Fälle/100,000 Einw.) </vt:lpstr>
      <vt:lpstr>PowerPoint-Präsentation</vt:lpstr>
      <vt:lpstr>Trendanalysen der Kreise mit den meisten Fällen (Datenstand 20.03.2020, 0:00 Uhr; nach Erkrankungsdatum bzw. Meldedatum-Diagnoseverzug v. 5 Tagen)</vt:lpstr>
      <vt:lpstr>Expositionsorte national (Datenstand 20.03.2020, 0:00 Uhr)</vt:lpstr>
      <vt:lpstr>Expositionsorte International (Datenstand 20.03.2020, 0:00 Uhr)</vt:lpstr>
      <vt:lpstr>Top 15  Inzidenz – Trend  -  Exportierte Fälle (Datenstand 20.03.2020, 0:00 Uhr)</vt:lpstr>
      <vt:lpstr>COVID-19: Alters- und Geschlechtsverteilung in Deutschland  (Datenstand 20.03.2020, 0:00 Uhr, N=10.966) </vt:lpstr>
      <vt:lpstr>Entwicklung der Altersverteilung nach Meldewoche und Bundesland (Datenstand: 20.03.2020, 00:00)</vt:lpstr>
      <vt:lpstr>Entwicklung der Altersverteilung in Kreisen mit hohen Fallzahlen nach Meldewoche (Datenstand: 20.03.2020, 00:00)</vt:lpstr>
      <vt:lpstr>Position International Kommunikation:  354 Aktivitäten u.a. zu Clustern</vt:lpstr>
      <vt:lpstr>Amtshilfeersuchen</vt:lpstr>
      <vt:lpstr>AGI – Synromische Surveillance</vt:lpstr>
      <vt:lpstr>AGI- Syndromische Surveillance</vt:lpstr>
      <vt:lpstr>Virologische Surveillance</vt:lpstr>
      <vt:lpstr>PowerPoint-Präsentation</vt:lpstr>
      <vt:lpstr>SARI-Surveillance</vt:lpstr>
      <vt:lpstr>EURO -MOMO</vt:lpstr>
      <vt:lpstr>EURO Momo</vt:lpstr>
      <vt:lpstr>Neue Vorgehen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623</cp:revision>
  <cp:lastPrinted>2020-03-12T08:18:43Z</cp:lastPrinted>
  <dcterms:created xsi:type="dcterms:W3CDTF">2015-11-02T12:29:13Z</dcterms:created>
  <dcterms:modified xsi:type="dcterms:W3CDTF">2020-03-20T11:36:09Z</dcterms:modified>
</cp:coreProperties>
</file>