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notesMasterIdLst>
    <p:notesMasterId r:id="rId19"/>
  </p:notesMasterIdLst>
  <p:sldIdLst>
    <p:sldId id="261" r:id="rId4"/>
    <p:sldId id="257" r:id="rId5"/>
    <p:sldId id="260" r:id="rId6"/>
    <p:sldId id="258" r:id="rId7"/>
    <p:sldId id="259" r:id="rId8"/>
    <p:sldId id="263" r:id="rId9"/>
    <p:sldId id="274" r:id="rId10"/>
    <p:sldId id="275" r:id="rId11"/>
    <p:sldId id="273" r:id="rId12"/>
    <p:sldId id="264" r:id="rId13"/>
    <p:sldId id="278" r:id="rId14"/>
    <p:sldId id="279" r:id="rId15"/>
    <p:sldId id="262" r:id="rId16"/>
    <p:sldId id="271" r:id="rId17"/>
    <p:sldId id="272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8" d="100"/>
          <a:sy n="128" d="100"/>
        </p:scale>
        <p:origin x="-1148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0E99F-3C34-4782-B960-10339C12D83D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0F52A-CDA5-4819-87B5-9DF8CF9713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2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0F52A-CDA5-4819-87B5-9DF8CF9713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5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https://www.fhi.no/nyheter/2020/status-koronasmitte-torsdag-19.-mars-2020/</a:t>
            </a:r>
          </a:p>
          <a:p>
            <a:endParaRPr lang="de-DE" dirty="0" smtClean="0"/>
          </a:p>
          <a:p>
            <a:r>
              <a:rPr lang="de-DE" dirty="0" smtClean="0"/>
              <a:t>https://www.fhi.no/sv/smittsomme-sykdommer/corona/dags--og-ukerapporter/dags--og-ukerapporter-om-koronavirus/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https://epidemio.wiv-isp.be/ID/Pages/2019-nCoV_epidemiological_situation.aspx</a:t>
            </a:r>
          </a:p>
          <a:p>
            <a:endParaRPr lang="de-DE" dirty="0" smtClean="0"/>
          </a:p>
          <a:p>
            <a:r>
              <a:rPr lang="de-DE" b="1" dirty="0" smtClean="0"/>
              <a:t>Belgien: 11.431.406 </a:t>
            </a:r>
          </a:p>
          <a:p>
            <a:r>
              <a:rPr lang="de-DE" dirty="0" smtClean="0"/>
              <a:t>Bruxelles: 1.208.542 </a:t>
            </a:r>
          </a:p>
          <a:p>
            <a:r>
              <a:rPr lang="de-DE" dirty="0" smtClean="0"/>
              <a:t>Flandern: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6.589.069 </a:t>
            </a:r>
            <a:endParaRPr lang="de-DE" dirty="0" smtClean="0"/>
          </a:p>
          <a:p>
            <a:r>
              <a:rPr lang="de-DE" dirty="0" smtClean="0"/>
              <a:t>Wallonien: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3.633.795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&gt;50 und &lt;250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AC4-4861-489A-9592-E57501477CA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AE6-8A89-45BA-B88B-7AD46EA35F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6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AC4-4861-489A-9592-E57501477CA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AE6-8A89-45BA-B88B-7AD46EA35F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3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AC4-4861-489A-9592-E57501477CA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AE6-8A89-45BA-B88B-7AD46EA35F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2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17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8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047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1940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40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317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2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1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AC4-4861-489A-9592-E57501477CA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AE6-8A89-45BA-B88B-7AD46EA35F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29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037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1010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391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588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20.03.2020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92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AC4-4861-489A-9592-E57501477CA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AE6-8A89-45BA-B88B-7AD46EA35F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1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AC4-4861-489A-9592-E57501477CA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AE6-8A89-45BA-B88B-7AD46EA35F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AC4-4861-489A-9592-E57501477CA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AE6-8A89-45BA-B88B-7AD46EA35F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3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AC4-4861-489A-9592-E57501477CA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AE6-8A89-45BA-B88B-7AD46EA35F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AC4-4861-489A-9592-E57501477CA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AE6-8A89-45BA-B88B-7AD46EA35F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4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AC4-4861-489A-9592-E57501477CA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AE6-8A89-45BA-B88B-7AD46EA35F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6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7AC4-4861-489A-9592-E57501477CA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AE6-8A89-45BA-B88B-7AD46EA35F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1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7AC4-4861-489A-9592-E57501477CA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F5AE6-8A89-45BA-B88B-7AD46EA35F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8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20.03.2020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0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20.03.2020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87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48_COVID-1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hyperlink" Target="https://www.merkur.de/welt/coronavirus-schweiz-frankreich-spanien-tote-polen-tschechien-belgien-zahlen-europa-news-aussengrenzen-sars-cov-2-zr-13595709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ph.gov.qa/english/Pages/Coronavirus2019.aspx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vac-lshtm.shinyapps.io/ncov_track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36512"/>
            <a:ext cx="4114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18.407 (+1046) </a:t>
            </a:r>
            <a:r>
              <a:rPr lang="en-US" sz="2400" dirty="0" err="1" smtClean="0"/>
              <a:t>bestätigte</a:t>
            </a:r>
            <a:r>
              <a:rPr lang="en-US" sz="2400" dirty="0" smtClean="0"/>
              <a:t> </a:t>
            </a:r>
            <a:r>
              <a:rPr lang="en-US" sz="2400" dirty="0" err="1" smtClean="0"/>
              <a:t>Fälle</a:t>
            </a:r>
            <a:endParaRPr lang="en-US" sz="2400" dirty="0" smtClean="0"/>
          </a:p>
          <a:p>
            <a:r>
              <a:rPr lang="en-US" sz="2400" dirty="0" smtClean="0"/>
              <a:t>1.284 (+149) </a:t>
            </a:r>
            <a:r>
              <a:rPr lang="en-US" sz="2400" dirty="0" err="1" smtClean="0"/>
              <a:t>Todesfälle</a:t>
            </a:r>
            <a:r>
              <a:rPr lang="en-US" sz="2400" dirty="0" smtClean="0"/>
              <a:t> (14,3%)</a:t>
            </a:r>
          </a:p>
          <a:p>
            <a:r>
              <a:rPr lang="en-US" sz="2400" dirty="0" err="1" smtClean="0"/>
              <a:t>Bisher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</a:t>
            </a:r>
            <a:r>
              <a:rPr lang="en-US" sz="2400" dirty="0" err="1" smtClean="0"/>
              <a:t>primär</a:t>
            </a:r>
            <a:r>
              <a:rPr lang="en-US" sz="2400" dirty="0" smtClean="0"/>
              <a:t> </a:t>
            </a:r>
            <a:r>
              <a:rPr lang="en-US" sz="2400" dirty="0" err="1" smtClean="0"/>
              <a:t>schwere</a:t>
            </a:r>
            <a:r>
              <a:rPr lang="en-US" sz="2400" dirty="0" smtClean="0"/>
              <a:t> </a:t>
            </a:r>
            <a:r>
              <a:rPr lang="en-US" sz="2400" dirty="0" err="1" smtClean="0"/>
              <a:t>Fälle</a:t>
            </a:r>
            <a:r>
              <a:rPr lang="en-US" sz="2400" dirty="0" smtClean="0"/>
              <a:t> </a:t>
            </a:r>
            <a:r>
              <a:rPr lang="en-US" sz="2400" dirty="0" err="1" smtClean="0"/>
              <a:t>getestet</a:t>
            </a:r>
            <a:endParaRPr lang="en-US" sz="2400" dirty="0"/>
          </a:p>
          <a:p>
            <a:r>
              <a:rPr lang="en-US" sz="2400" dirty="0" err="1" smtClean="0"/>
              <a:t>Dunkelziffer</a:t>
            </a:r>
            <a:r>
              <a:rPr lang="en-US" sz="2400" dirty="0" smtClean="0"/>
              <a:t> ca.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10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443668" cy="181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najafizadehl\Desktop\EMR_COVID_19_3_Iran_attack_rate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7476" r="1186" b="13946"/>
          <a:stretch/>
        </p:blipFill>
        <p:spPr bwMode="auto">
          <a:xfrm>
            <a:off x="4721726" y="3645024"/>
            <a:ext cx="414421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COVID-19 – Iran (Stand 19.03.)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Belgien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54006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1.795 Fälle </a:t>
            </a:r>
            <a:r>
              <a:rPr lang="de-DE" sz="1400" dirty="0">
                <a:solidFill>
                  <a:prstClr val="black"/>
                </a:solidFill>
                <a:latin typeface="ScalaSansPro-Regular" pitchFamily="50" charset="0"/>
              </a:rPr>
              <a:t>(Datenstand 19.03.2020, 18:00)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21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Todesfälle (Fall-Verstorbenen-Anteil: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1,2%)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634 hospitalisierte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130 ICU</a:t>
            </a:r>
            <a:b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</a:b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 15,7/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4061"/>
              </p:ext>
            </p:extLst>
          </p:nvPr>
        </p:nvGraphicFramePr>
        <p:xfrm>
          <a:off x="344163" y="2933948"/>
          <a:ext cx="5544616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8212"/>
                <a:gridCol w="1224136"/>
                <a:gridCol w="1008112"/>
                <a:gridCol w="140415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Region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Fallzahlen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Todesfälle (n;%)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0" dirty="0" smtClean="0"/>
                        <a:t>Brüssel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242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20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aseline="0" dirty="0" smtClean="0"/>
                        <a:t>12 (</a:t>
                      </a:r>
                      <a:r>
                        <a:rPr lang="de-DE" sz="1400" dirty="0" smtClean="0"/>
                        <a:t>4,9 %)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Flandern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1.034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15,7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 (0,2 %)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Wallonien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464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12,8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7 (1,5 %)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Unbekannt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-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51520" y="494116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</a:rPr>
              <a:t>Seit dem 11.03.2020 werden nur </a:t>
            </a:r>
            <a:r>
              <a:rPr lang="de-DE" b="1" dirty="0" smtClean="0">
                <a:solidFill>
                  <a:prstClr val="black"/>
                </a:solidFill>
              </a:rPr>
              <a:t>noch schwere Fälle und das Gesundheitspersonal mit Fieber getestet.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prstClr val="black"/>
                </a:solidFill>
              </a:rPr>
              <a:t>Ausgangssperre seit dem 18.03.2020</a:t>
            </a:r>
            <a:endParaRPr lang="de-DE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5"/>
            <a:ext cx="3275856" cy="25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48" y="3624888"/>
            <a:ext cx="309064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2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79124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de-DE" sz="2400" kern="0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COVID-19/ Südafrika</a:t>
            </a:r>
            <a:br>
              <a:rPr lang="de-DE" sz="2400" kern="0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</a:b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2936"/>
            <a:ext cx="2341875" cy="17281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3528" y="1268759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black"/>
                </a:solidFill>
              </a:rPr>
              <a:t>Bis zum </a:t>
            </a:r>
            <a:r>
              <a:rPr lang="de-DE" b="1" dirty="0" smtClean="0">
                <a:solidFill>
                  <a:prstClr val="black"/>
                </a:solidFill>
              </a:rPr>
              <a:t>19. </a:t>
            </a:r>
            <a:r>
              <a:rPr lang="de-DE" b="1" dirty="0">
                <a:solidFill>
                  <a:prstClr val="black"/>
                </a:solidFill>
              </a:rPr>
              <a:t>März 2020 gab es insgesamt </a:t>
            </a:r>
            <a:r>
              <a:rPr lang="de-DE" b="1" dirty="0" smtClean="0">
                <a:solidFill>
                  <a:prstClr val="black"/>
                </a:solidFill>
              </a:rPr>
              <a:t>150 </a:t>
            </a:r>
            <a:r>
              <a:rPr lang="de-DE" b="1" dirty="0">
                <a:solidFill>
                  <a:prstClr val="black"/>
                </a:solidFill>
              </a:rPr>
              <a:t>bestätigte Fälle (Keine Todesfälle</a:t>
            </a:r>
            <a:r>
              <a:rPr lang="de-DE" b="1" dirty="0" smtClean="0">
                <a:solidFill>
                  <a:prstClr val="black"/>
                </a:solidFill>
              </a:rPr>
              <a:t>).</a:t>
            </a:r>
          </a:p>
          <a:p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Am </a:t>
            </a:r>
            <a:r>
              <a:rPr lang="de-DE" dirty="0" smtClean="0">
                <a:solidFill>
                  <a:prstClr val="black"/>
                </a:solidFill>
              </a:rPr>
              <a:t>5. </a:t>
            </a:r>
            <a:r>
              <a:rPr lang="de-DE" dirty="0">
                <a:solidFill>
                  <a:prstClr val="black"/>
                </a:solidFill>
              </a:rPr>
              <a:t>März wurde ein erster Fall in Südafrika gemeldet. Es handelt sich um eine Person, der am 1. März von </a:t>
            </a:r>
            <a:r>
              <a:rPr lang="de-DE" dirty="0" smtClean="0">
                <a:solidFill>
                  <a:prstClr val="black"/>
                </a:solidFill>
              </a:rPr>
              <a:t>Mailand.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Am 7. März wurde bekannt, dass eine Frau aus derselben Reisegruppe aus Italien, </a:t>
            </a:r>
            <a:r>
              <a:rPr lang="de-DE" dirty="0" smtClean="0">
                <a:solidFill>
                  <a:prstClr val="black"/>
                </a:solidFill>
              </a:rPr>
              <a:t>ebenfalls </a:t>
            </a:r>
            <a:r>
              <a:rPr lang="de-DE" dirty="0">
                <a:solidFill>
                  <a:prstClr val="black"/>
                </a:solidFill>
              </a:rPr>
              <a:t>positiv getestet wurde. Am 9. März wurden 4 weitere Fälle derselben Reisegruppe aus Italien, wie alle vorherigen Fälle, positiv bestätigt. </a:t>
            </a:r>
            <a:endParaRPr lang="de-DE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</a:rPr>
              <a:t>Am </a:t>
            </a:r>
            <a:r>
              <a:rPr lang="de-DE" dirty="0">
                <a:solidFill>
                  <a:prstClr val="black"/>
                </a:solidFill>
              </a:rPr>
              <a:t>14. März wurden 14 weitere Fälle bestätigt (lokale Transmission</a:t>
            </a:r>
            <a:r>
              <a:rPr lang="de-DE" dirty="0" smtClean="0">
                <a:solidFill>
                  <a:prstClr val="black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Am 19. März kletterte die bestätigte Zahl der Fälle auf 150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20" y="764704"/>
            <a:ext cx="2453369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Grafik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7192"/>
            <a:ext cx="44259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54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Am </a:t>
            </a:r>
            <a:r>
              <a:rPr lang="de-DE" dirty="0"/>
              <a:t>15 März wurde den nationalen Katastrophenzustand für drei Monate erklärt, mit einem teilweisen Reiseverbot, der Schließung von Schulen und dem Verbot von Versammlungen von mehr als 100 Personen. </a:t>
            </a:r>
          </a:p>
          <a:p>
            <a:r>
              <a:rPr lang="de-DE" dirty="0" smtClean="0"/>
              <a:t>Die </a:t>
            </a:r>
            <a:r>
              <a:rPr lang="de-DE" dirty="0"/>
              <a:t>Universität von </a:t>
            </a:r>
            <a:r>
              <a:rPr lang="de-DE" dirty="0" err="1"/>
              <a:t>Witwatersrand</a:t>
            </a:r>
            <a:r>
              <a:rPr lang="de-DE" dirty="0"/>
              <a:t>, die Universität von Kapstadt und die Universität von Johannesburg setzten alle Kontaktklassen aus.</a:t>
            </a:r>
          </a:p>
          <a:p>
            <a:r>
              <a:rPr lang="de-DE" dirty="0" smtClean="0"/>
              <a:t>Ab </a:t>
            </a:r>
            <a:r>
              <a:rPr lang="de-DE" dirty="0"/>
              <a:t>18. März 2020 wird ein Reiseverbot aus: Chin, </a:t>
            </a:r>
            <a:r>
              <a:rPr lang="de-DE" dirty="0" smtClean="0"/>
              <a:t>Frankreich, Deutschland</a:t>
            </a:r>
            <a:r>
              <a:rPr lang="de-DE" dirty="0"/>
              <a:t>, Iran, Italien, Südkorea, Spanien, UK, USA. 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Maßnahmen: </a:t>
            </a:r>
          </a:p>
        </p:txBody>
      </p:sp>
    </p:spTree>
    <p:extLst>
      <p:ext uri="{BB962C8B-B14F-4D97-AF65-F5344CB8AC3E}">
        <p14:creationId xmlns:p14="http://schemas.microsoft.com/office/powerpoint/2010/main" val="8484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8355" y="6351711"/>
            <a:ext cx="7217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8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800" dirty="0">
                <a:solidFill>
                  <a:prstClr val="black"/>
                </a:solidFill>
                <a:hlinkClick r:id="rId3"/>
              </a:rPr>
              <a:t>://</a:t>
            </a:r>
            <a:r>
              <a:rPr lang="de-DE" sz="800" dirty="0" smtClean="0">
                <a:solidFill>
                  <a:prstClr val="black"/>
                </a:solidFill>
                <a:hlinkClick r:id="rId3"/>
              </a:rPr>
              <a:t>www.mscbs.gob.es/profesionales/saludPublica/ccayes/alertasActual/nCov-China/documentos/Actualizacion_49_COVID-19.pdf</a:t>
            </a:r>
            <a:endParaRPr lang="de-DE" sz="800" dirty="0" smtClean="0">
              <a:solidFill>
                <a:prstClr val="black"/>
              </a:solidFill>
            </a:endParaRPr>
          </a:p>
          <a:p>
            <a:r>
              <a:rPr lang="de-DE" sz="8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800" dirty="0" smtClean="0">
                <a:solidFill>
                  <a:prstClr val="black"/>
                </a:solidFill>
                <a:hlinkClick r:id="rId4"/>
              </a:rPr>
              <a:t>www.merkur.de/welt/coronavirus-schweiz-frankreich-spanien-tote-polen-tschechien-belgien-zahlen-europa-news-aussengrenzen-sars-cov-2-zr-13595709.html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539388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Spanien</a:t>
            </a:r>
            <a:endParaRPr lang="de-D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"/>
          <a:stretch/>
        </p:blipFill>
        <p:spPr bwMode="auto">
          <a:xfrm>
            <a:off x="47667" y="1213777"/>
            <a:ext cx="9064298" cy="521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1355907" y="1124744"/>
            <a:ext cx="62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+3.431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70770" y="1124744"/>
            <a:ext cx="900829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Fälle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71500" y="1340816"/>
            <a:ext cx="1224136" cy="21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Todesfälle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71500" y="1556816"/>
            <a:ext cx="648000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Gen.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115616" y="1576362"/>
            <a:ext cx="1188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Fall-Vers.-</a:t>
            </a:r>
            <a:r>
              <a:rPr lang="de-DE" sz="1000" dirty="0" err="1" smtClean="0">
                <a:solidFill>
                  <a:prstClr val="black"/>
                </a:solidFill>
              </a:rPr>
              <a:t>Ant</a:t>
            </a:r>
            <a:r>
              <a:rPr lang="de-DE" sz="1000" dirty="0" smtClean="0">
                <a:solidFill>
                  <a:prstClr val="black"/>
                </a:solidFill>
              </a:rPr>
              <a:t>., 4,5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508307" y="1370965"/>
            <a:ext cx="623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+169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5004048" y="509999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prstClr val="black"/>
                </a:solidFill>
              </a:rPr>
              <a:t>Balearische</a:t>
            </a:r>
            <a:r>
              <a:rPr lang="de-DE" sz="1200" dirty="0" smtClean="0">
                <a:solidFill>
                  <a:prstClr val="black"/>
                </a:solidFill>
              </a:rPr>
              <a:t> Inseln: Aufruf an 25.000 Touristen in ihre Heimat zurückzukehren; Fälle=169 (Stand 19.03)</a:t>
            </a:r>
          </a:p>
        </p:txBody>
      </p:sp>
      <p:sp>
        <p:nvSpPr>
          <p:cNvPr id="53" name="Ellipse 52"/>
          <p:cNvSpPr/>
          <p:nvPr/>
        </p:nvSpPr>
        <p:spPr>
          <a:xfrm>
            <a:off x="79355" y="3857205"/>
            <a:ext cx="1230269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68434" y="4109801"/>
            <a:ext cx="615134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18355" y="3626352"/>
            <a:ext cx="1230269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68434" y="3965785"/>
            <a:ext cx="615134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4532764" y="268974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prstClr val="black"/>
                </a:solidFill>
              </a:rPr>
              <a:t>La Rioja: </a:t>
            </a:r>
          </a:p>
          <a:p>
            <a:r>
              <a:rPr lang="de-DE" sz="1000" b="1" dirty="0" err="1" smtClean="0">
                <a:solidFill>
                  <a:prstClr val="black"/>
                </a:solidFill>
              </a:rPr>
              <a:t>Kum</a:t>
            </a:r>
            <a:r>
              <a:rPr lang="de-DE" sz="1000" b="1" dirty="0" smtClean="0">
                <a:solidFill>
                  <a:prstClr val="black"/>
                </a:solidFill>
              </a:rPr>
              <a:t>. </a:t>
            </a:r>
            <a:r>
              <a:rPr lang="de-DE" sz="1000" b="1" dirty="0" err="1" smtClean="0">
                <a:solidFill>
                  <a:prstClr val="black"/>
                </a:solidFill>
              </a:rPr>
              <a:t>Inz</a:t>
            </a:r>
            <a:r>
              <a:rPr lang="de-DE" sz="1000" b="1" dirty="0" smtClean="0">
                <a:solidFill>
                  <a:prstClr val="black"/>
                </a:solidFill>
              </a:rPr>
              <a:t>. 144,26,  Todesfälle 5 (+0), ICU 15</a:t>
            </a:r>
            <a:endParaRPr lang="de-DE" sz="1000" b="1" dirty="0">
              <a:solidFill>
                <a:prstClr val="black"/>
              </a:solidFill>
            </a:endParaRPr>
          </a:p>
        </p:txBody>
      </p:sp>
      <p:cxnSp>
        <p:nvCxnSpPr>
          <p:cNvPr id="61" name="Gerade Verbindung mit Pfeil 60"/>
          <p:cNvCxnSpPr/>
          <p:nvPr/>
        </p:nvCxnSpPr>
        <p:spPr>
          <a:xfrm flipH="1" flipV="1">
            <a:off x="3995936" y="1854770"/>
            <a:ext cx="824860" cy="8349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V="1">
            <a:off x="1820209" y="2272258"/>
            <a:ext cx="1985208" cy="14087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feld 62"/>
          <p:cNvSpPr txBox="1"/>
          <p:nvPr/>
        </p:nvSpPr>
        <p:spPr>
          <a:xfrm>
            <a:off x="3557275" y="2384892"/>
            <a:ext cx="2016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err="1" smtClean="0">
                <a:solidFill>
                  <a:prstClr val="black"/>
                </a:solidFill>
              </a:rPr>
              <a:t>Kum</a:t>
            </a:r>
            <a:r>
              <a:rPr lang="de-DE" sz="1050" b="1" dirty="0" smtClean="0">
                <a:solidFill>
                  <a:prstClr val="black"/>
                </a:solidFill>
              </a:rPr>
              <a:t>. </a:t>
            </a:r>
            <a:r>
              <a:rPr lang="de-DE" sz="1050" b="1" dirty="0" err="1" smtClean="0">
                <a:solidFill>
                  <a:prstClr val="black"/>
                </a:solidFill>
              </a:rPr>
              <a:t>Inz</a:t>
            </a:r>
            <a:r>
              <a:rPr lang="de-DE" sz="1050" b="1" dirty="0" smtClean="0">
                <a:solidFill>
                  <a:prstClr val="black"/>
                </a:solidFill>
              </a:rPr>
              <a:t>. 100,35, Todesfälle 590 (+200), ICU 498</a:t>
            </a:r>
            <a:endParaRPr lang="de-DE" sz="1050" b="1" dirty="0">
              <a:solidFill>
                <a:prstClr val="black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4572000" y="1300771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prstClr val="black"/>
                </a:solidFill>
              </a:rPr>
              <a:t>Navarra: </a:t>
            </a:r>
          </a:p>
          <a:p>
            <a:r>
              <a:rPr lang="de-DE" sz="1000" b="1" dirty="0" err="1" smtClean="0">
                <a:solidFill>
                  <a:prstClr val="black"/>
                </a:solidFill>
              </a:rPr>
              <a:t>Kum</a:t>
            </a:r>
            <a:r>
              <a:rPr lang="de-DE" sz="1000" b="1" dirty="0" smtClean="0">
                <a:solidFill>
                  <a:prstClr val="black"/>
                </a:solidFill>
              </a:rPr>
              <a:t>. </a:t>
            </a:r>
            <a:r>
              <a:rPr lang="de-DE" sz="1000" b="1" dirty="0" err="1" smtClean="0">
                <a:solidFill>
                  <a:prstClr val="black"/>
                </a:solidFill>
              </a:rPr>
              <a:t>Inz</a:t>
            </a:r>
            <a:r>
              <a:rPr lang="de-DE" sz="1000" b="1" dirty="0" smtClean="0">
                <a:solidFill>
                  <a:prstClr val="black"/>
                </a:solidFill>
              </a:rPr>
              <a:t>. 73,22, Todesfälle 4 (+1), ICU 10</a:t>
            </a:r>
            <a:endParaRPr lang="de-DE" sz="1000" b="1" dirty="0">
              <a:solidFill>
                <a:prstClr val="black"/>
              </a:solidFill>
            </a:endParaRPr>
          </a:p>
        </p:txBody>
      </p:sp>
      <p:cxnSp>
        <p:nvCxnSpPr>
          <p:cNvPr id="65" name="Gerade Verbindung mit Pfeil 64"/>
          <p:cNvCxnSpPr>
            <a:stCxn id="64" idx="1"/>
          </p:cNvCxnSpPr>
          <p:nvPr/>
        </p:nvCxnSpPr>
        <p:spPr>
          <a:xfrm flipH="1">
            <a:off x="4209668" y="1654714"/>
            <a:ext cx="362332" cy="9719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3422164" y="42673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prstClr val="black"/>
                </a:solidFill>
              </a:rPr>
              <a:t>Pais Vasco: </a:t>
            </a:r>
          </a:p>
          <a:p>
            <a:r>
              <a:rPr lang="de-DE" sz="1000" b="1" dirty="0" err="1" smtClean="0">
                <a:solidFill>
                  <a:prstClr val="black"/>
                </a:solidFill>
              </a:rPr>
              <a:t>Kum</a:t>
            </a:r>
            <a:r>
              <a:rPr lang="de-DE" sz="1000" b="1" dirty="0" smtClean="0">
                <a:solidFill>
                  <a:prstClr val="black"/>
                </a:solidFill>
              </a:rPr>
              <a:t>. </a:t>
            </a:r>
            <a:r>
              <a:rPr lang="de-DE" sz="1000" b="1" dirty="0" err="1" smtClean="0">
                <a:solidFill>
                  <a:prstClr val="black"/>
                </a:solidFill>
              </a:rPr>
              <a:t>Inz</a:t>
            </a:r>
            <a:r>
              <a:rPr lang="de-DE" sz="1000" b="1" dirty="0" smtClean="0">
                <a:solidFill>
                  <a:prstClr val="black"/>
                </a:solidFill>
              </a:rPr>
              <a:t>. 53,13, Todesfälle 53 (+13), ICU 44</a:t>
            </a:r>
            <a:endParaRPr lang="de-DE" sz="1000" b="1" dirty="0">
              <a:solidFill>
                <a:prstClr val="black"/>
              </a:solidFill>
            </a:endParaRPr>
          </a:p>
        </p:txBody>
      </p:sp>
      <p:cxnSp>
        <p:nvCxnSpPr>
          <p:cNvPr id="67" name="Gerade Verbindung mit Pfeil 66"/>
          <p:cNvCxnSpPr/>
          <p:nvPr/>
        </p:nvCxnSpPr>
        <p:spPr>
          <a:xfrm>
            <a:off x="3961284" y="924919"/>
            <a:ext cx="0" cy="744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5268054" y="5805264"/>
            <a:ext cx="387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DE" sz="1200" b="1" dirty="0" smtClean="0">
                <a:solidFill>
                  <a:prstClr val="black"/>
                </a:solidFill>
              </a:rPr>
              <a:t>Maßnahmen:</a:t>
            </a:r>
            <a:r>
              <a:rPr lang="de-DE" sz="1200" dirty="0" smtClean="0">
                <a:solidFill>
                  <a:prstClr val="black"/>
                </a:solidFill>
              </a:rPr>
              <a:t> </a:t>
            </a:r>
            <a:r>
              <a:rPr lang="de-DE" sz="1200" dirty="0">
                <a:solidFill>
                  <a:prstClr val="black"/>
                </a:solidFill>
              </a:rPr>
              <a:t>Der Ministerpräsident </a:t>
            </a:r>
            <a:r>
              <a:rPr lang="de-DE" sz="1200" dirty="0" err="1">
                <a:solidFill>
                  <a:prstClr val="black"/>
                </a:solidFill>
              </a:rPr>
              <a:t>rufte</a:t>
            </a:r>
            <a:r>
              <a:rPr lang="de-DE" sz="1200" dirty="0">
                <a:solidFill>
                  <a:prstClr val="black"/>
                </a:solidFill>
              </a:rPr>
              <a:t> am 14.03.2020 den nationalen </a:t>
            </a:r>
            <a:r>
              <a:rPr lang="de-DE" sz="1200" dirty="0" smtClean="0">
                <a:solidFill>
                  <a:prstClr val="black"/>
                </a:solidFill>
              </a:rPr>
              <a:t> Notstand </a:t>
            </a:r>
            <a:r>
              <a:rPr lang="de-DE" sz="1200" dirty="0">
                <a:solidFill>
                  <a:prstClr val="black"/>
                </a:solidFill>
              </a:rPr>
              <a:t>aus. Das ganze </a:t>
            </a:r>
            <a:r>
              <a:rPr lang="de-DE" sz="1200" dirty="0" smtClean="0">
                <a:solidFill>
                  <a:prstClr val="black"/>
                </a:solidFill>
              </a:rPr>
              <a:t>Land ist </a:t>
            </a:r>
            <a:r>
              <a:rPr lang="de-DE" sz="1200" dirty="0">
                <a:solidFill>
                  <a:prstClr val="black"/>
                </a:solidFill>
              </a:rPr>
              <a:t>unter „</a:t>
            </a:r>
            <a:r>
              <a:rPr lang="de-DE" sz="1200" dirty="0" err="1">
                <a:solidFill>
                  <a:prstClr val="black"/>
                </a:solidFill>
              </a:rPr>
              <a:t>lockdown</a:t>
            </a:r>
            <a:r>
              <a:rPr lang="de-DE" sz="1200" dirty="0" smtClean="0">
                <a:solidFill>
                  <a:prstClr val="black"/>
                </a:solidFill>
              </a:rPr>
              <a:t>“.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5940152" y="3120633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Neue Fälle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5940152" y="1463115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solidFill>
                  <a:prstClr val="black"/>
                </a:solidFill>
              </a:rPr>
              <a:t>Kum</a:t>
            </a:r>
            <a:r>
              <a:rPr lang="de-DE" sz="1000" dirty="0" smtClean="0">
                <a:solidFill>
                  <a:prstClr val="black"/>
                </a:solidFill>
              </a:rPr>
              <a:t>. Fälle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434" y="4576772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</a:rPr>
              <a:t>Spanien:</a:t>
            </a:r>
          </a:p>
          <a:p>
            <a:r>
              <a:rPr lang="de-DE" sz="1400" b="1" dirty="0" err="1" smtClean="0">
                <a:solidFill>
                  <a:prstClr val="black"/>
                </a:solidFill>
              </a:rPr>
              <a:t>Kum</a:t>
            </a:r>
            <a:r>
              <a:rPr lang="de-DE" sz="1400" b="1" dirty="0" smtClean="0">
                <a:solidFill>
                  <a:prstClr val="black"/>
                </a:solidFill>
              </a:rPr>
              <a:t>. </a:t>
            </a:r>
            <a:r>
              <a:rPr lang="de-DE" sz="1400" b="1" dirty="0" err="1" smtClean="0">
                <a:solidFill>
                  <a:prstClr val="black"/>
                </a:solidFill>
              </a:rPr>
              <a:t>Inz</a:t>
            </a:r>
            <a:r>
              <a:rPr lang="de-DE" sz="1400" b="1" dirty="0" smtClean="0">
                <a:solidFill>
                  <a:prstClr val="black"/>
                </a:solidFill>
              </a:rPr>
              <a:t>. 35,96; </a:t>
            </a:r>
          </a:p>
          <a:p>
            <a:r>
              <a:rPr lang="de-DE" sz="1400" b="1" dirty="0" smtClean="0">
                <a:solidFill>
                  <a:prstClr val="black"/>
                </a:solidFill>
              </a:rPr>
              <a:t>12 / 19 autonome Regionen haben eine </a:t>
            </a:r>
            <a:r>
              <a:rPr lang="de-DE" sz="1400" b="1" dirty="0" err="1" smtClean="0">
                <a:solidFill>
                  <a:prstClr val="black"/>
                </a:solidFill>
              </a:rPr>
              <a:t>kum</a:t>
            </a:r>
            <a:r>
              <a:rPr lang="de-DE" sz="1400" b="1" dirty="0" smtClean="0">
                <a:solidFill>
                  <a:prstClr val="black"/>
                </a:solidFill>
              </a:rPr>
              <a:t>. </a:t>
            </a:r>
            <a:r>
              <a:rPr lang="de-DE" sz="1400" b="1" dirty="0" err="1" smtClean="0">
                <a:solidFill>
                  <a:prstClr val="black"/>
                </a:solidFill>
              </a:rPr>
              <a:t>Inz</a:t>
            </a:r>
            <a:r>
              <a:rPr lang="de-DE" sz="1400" b="1" dirty="0" smtClean="0">
                <a:solidFill>
                  <a:prstClr val="black"/>
                </a:solidFill>
              </a:rPr>
              <a:t>. &gt; 18,0 pro 100.000 Einwohner</a:t>
            </a:r>
            <a:endParaRPr lang="de-DE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071855" y="651170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19.03.2020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3" y="679057"/>
            <a:ext cx="890856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056276" y="652941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19.03.2020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-11568" y="332656"/>
            <a:ext cx="915556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“Isolation” von 10% der </a:t>
            </a:r>
            <a:r>
              <a:rPr lang="en-US" sz="2400" dirty="0" err="1" smtClean="0"/>
              <a:t>Bevölkerung</a:t>
            </a:r>
            <a:r>
              <a:rPr lang="en-US" sz="2400" dirty="0" smtClean="0"/>
              <a:t>:  2,400,000 </a:t>
            </a:r>
            <a:r>
              <a:rPr lang="en-US" sz="2400" dirty="0" err="1" smtClean="0"/>
              <a:t>erwartete</a:t>
            </a:r>
            <a:r>
              <a:rPr lang="en-US" sz="2400" dirty="0" smtClean="0"/>
              <a:t> </a:t>
            </a:r>
            <a:r>
              <a:rPr lang="en-US" sz="2400" dirty="0" err="1" smtClean="0"/>
              <a:t>Fälle</a:t>
            </a:r>
            <a:r>
              <a:rPr lang="en-US" sz="2400" dirty="0" smtClean="0"/>
              <a:t> </a:t>
            </a:r>
            <a:r>
              <a:rPr lang="en-US" sz="2400" dirty="0" err="1" smtClean="0"/>
              <a:t>im</a:t>
            </a:r>
            <a:r>
              <a:rPr lang="en-US" sz="2400" dirty="0" smtClean="0"/>
              <a:t> Iran </a:t>
            </a:r>
            <a:r>
              <a:rPr lang="en-US" sz="2400" dirty="0" err="1" smtClean="0"/>
              <a:t>bis</a:t>
            </a:r>
            <a:r>
              <a:rPr lang="en-US" sz="2400" dirty="0" smtClean="0"/>
              <a:t> </a:t>
            </a:r>
            <a:r>
              <a:rPr lang="en-US" sz="2400" dirty="0" err="1" smtClean="0"/>
              <a:t>Mitte</a:t>
            </a:r>
            <a:r>
              <a:rPr lang="en-US" sz="2400" dirty="0" smtClean="0"/>
              <a:t> Mai. </a:t>
            </a:r>
          </a:p>
          <a:p>
            <a:r>
              <a:rPr lang="en-US" sz="2400" dirty="0" smtClean="0"/>
              <a:t>25%: 1,160,000 </a:t>
            </a:r>
          </a:p>
          <a:p>
            <a:r>
              <a:rPr lang="en-US" sz="2400" dirty="0" smtClean="0"/>
              <a:t>32% :951,000 </a:t>
            </a:r>
          </a:p>
          <a:p>
            <a:r>
              <a:rPr lang="en-US" sz="2400" dirty="0" smtClean="0"/>
              <a:t>40%: 811,000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933394" cy="47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COVID-19 – Iran </a:t>
            </a:r>
            <a:r>
              <a:rPr lang="en-US" dirty="0" err="1" smtClean="0"/>
              <a:t>Modellierung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– Iran: </a:t>
            </a:r>
            <a:r>
              <a:rPr lang="en-US" dirty="0" err="1" smtClean="0"/>
              <a:t>Maßnahmen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Einrichtung</a:t>
            </a:r>
            <a:r>
              <a:rPr lang="en-US" sz="2000" dirty="0" smtClean="0"/>
              <a:t> von COVID-</a:t>
            </a:r>
            <a:r>
              <a:rPr lang="en-US" sz="2000" dirty="0" err="1" smtClean="0"/>
              <a:t>Krankenhäusern</a:t>
            </a:r>
            <a:r>
              <a:rPr lang="en-US" sz="2000" dirty="0" smtClean="0"/>
              <a:t>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ganzen</a:t>
            </a:r>
            <a:r>
              <a:rPr lang="en-US" sz="2000" dirty="0" smtClean="0"/>
              <a:t> Land (Teheran: 8 </a:t>
            </a:r>
            <a:r>
              <a:rPr lang="en-US" sz="2000" dirty="0" err="1" smtClean="0"/>
              <a:t>Krankenhäuser</a:t>
            </a:r>
            <a:r>
              <a:rPr lang="en-US" sz="2000" dirty="0" smtClean="0"/>
              <a:t>, ca. 2000 ICU-</a:t>
            </a:r>
            <a:r>
              <a:rPr lang="en-US" sz="2000" dirty="0" err="1" smtClean="0"/>
              <a:t>Betten</a:t>
            </a:r>
            <a:r>
              <a:rPr lang="en-US" sz="2000" dirty="0" smtClean="0"/>
              <a:t>; </a:t>
            </a:r>
            <a:r>
              <a:rPr lang="en-US" sz="2000" dirty="0" err="1" smtClean="0"/>
              <a:t>Auslastung</a:t>
            </a:r>
            <a:r>
              <a:rPr lang="en-US" sz="2000" dirty="0" smtClean="0"/>
              <a:t> 80%)</a:t>
            </a:r>
          </a:p>
          <a:p>
            <a:r>
              <a:rPr lang="en-US" sz="2000" dirty="0" smtClean="0"/>
              <a:t>Scale-up der </a:t>
            </a:r>
            <a:r>
              <a:rPr lang="en-US" sz="2000" dirty="0" err="1" smtClean="0"/>
              <a:t>Laborkapazitäten</a:t>
            </a:r>
            <a:r>
              <a:rPr lang="en-US" sz="2000" dirty="0" smtClean="0"/>
              <a:t> (von 1 Labor </a:t>
            </a:r>
            <a:r>
              <a:rPr lang="en-US" sz="2000" dirty="0" err="1" smtClean="0"/>
              <a:t>mit</a:t>
            </a:r>
            <a:r>
              <a:rPr lang="en-US" sz="2000" dirty="0" smtClean="0"/>
              <a:t> 200 Tests/day auf 42 </a:t>
            </a:r>
            <a:r>
              <a:rPr lang="en-US" sz="2000" dirty="0" err="1" smtClean="0"/>
              <a:t>mit</a:t>
            </a:r>
            <a:r>
              <a:rPr lang="en-US" sz="2000" dirty="0" smtClean="0"/>
              <a:t> 5000 Tests/day)</a:t>
            </a:r>
          </a:p>
          <a:p>
            <a:r>
              <a:rPr lang="en-US" sz="2000" dirty="0" err="1" smtClean="0"/>
              <a:t>Einsatz</a:t>
            </a:r>
            <a:r>
              <a:rPr lang="en-US" sz="2000" dirty="0" smtClean="0"/>
              <a:t> von 300.000 HCW </a:t>
            </a:r>
            <a:r>
              <a:rPr lang="en-US" sz="2000" dirty="0" err="1" smtClean="0"/>
              <a:t>im</a:t>
            </a:r>
            <a:r>
              <a:rPr lang="en-US" sz="2000" dirty="0" smtClean="0"/>
              <a:t> primary care </a:t>
            </a:r>
            <a:r>
              <a:rPr lang="en-US" sz="2000" dirty="0" err="1" smtClean="0"/>
              <a:t>Bereich</a:t>
            </a:r>
            <a:r>
              <a:rPr lang="en-US" sz="2000" dirty="0" smtClean="0"/>
              <a:t> (30.000 health posts </a:t>
            </a:r>
            <a:r>
              <a:rPr lang="en-US" sz="2000" dirty="0" err="1" smtClean="0"/>
              <a:t>im</a:t>
            </a:r>
            <a:r>
              <a:rPr lang="en-US" sz="2000" dirty="0" smtClean="0"/>
              <a:t> Land)</a:t>
            </a:r>
          </a:p>
          <a:p>
            <a:r>
              <a:rPr lang="en-US" sz="2000" dirty="0" err="1" smtClean="0"/>
              <a:t>Einrichtung</a:t>
            </a:r>
            <a:r>
              <a:rPr lang="en-US" sz="2000" dirty="0" smtClean="0"/>
              <a:t> von </a:t>
            </a:r>
            <a:r>
              <a:rPr lang="en-US" sz="2000" dirty="0" err="1" smtClean="0"/>
              <a:t>mobilen</a:t>
            </a:r>
            <a:r>
              <a:rPr lang="en-US" sz="2000" dirty="0" smtClean="0"/>
              <a:t> </a:t>
            </a:r>
            <a:r>
              <a:rPr lang="en-US" sz="2000" dirty="0" err="1" smtClean="0"/>
              <a:t>Kliniken</a:t>
            </a:r>
            <a:r>
              <a:rPr lang="en-US" sz="2000" dirty="0" smtClean="0"/>
              <a:t> und “recreation homes” (</a:t>
            </a:r>
            <a:r>
              <a:rPr lang="en-US" sz="2000" dirty="0" err="1" smtClean="0"/>
              <a:t>Entlastung</a:t>
            </a:r>
            <a:r>
              <a:rPr lang="en-US" sz="2000" dirty="0" smtClean="0"/>
              <a:t> der </a:t>
            </a:r>
            <a:r>
              <a:rPr lang="en-US" sz="2000" dirty="0" err="1" smtClean="0"/>
              <a:t>Krankenhäuser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Social distancing: </a:t>
            </a:r>
            <a:r>
              <a:rPr lang="en-US" sz="2000" dirty="0" err="1" smtClean="0"/>
              <a:t>Verbot</a:t>
            </a:r>
            <a:r>
              <a:rPr lang="en-US" sz="2000" dirty="0" smtClean="0"/>
              <a:t> von </a:t>
            </a:r>
            <a:r>
              <a:rPr lang="en-US" sz="2000" dirty="0" err="1" smtClean="0"/>
              <a:t>Versammlungen</a:t>
            </a:r>
            <a:r>
              <a:rPr lang="en-US" sz="2000" dirty="0" smtClean="0"/>
              <a:t>, </a:t>
            </a:r>
            <a:r>
              <a:rPr lang="en-US" sz="2000" dirty="0" err="1" smtClean="0"/>
              <a:t>Einschränkung</a:t>
            </a:r>
            <a:r>
              <a:rPr lang="en-US" sz="2000" dirty="0" smtClean="0"/>
              <a:t> von </a:t>
            </a:r>
            <a:r>
              <a:rPr lang="en-US" sz="2000" dirty="0" err="1" smtClean="0"/>
              <a:t>Reisen</a:t>
            </a:r>
            <a:r>
              <a:rPr lang="en-US" sz="2000" dirty="0"/>
              <a:t> </a:t>
            </a:r>
            <a:r>
              <a:rPr lang="en-US" sz="2000" dirty="0" smtClean="0"/>
              <a:t>(Qom); </a:t>
            </a:r>
            <a:r>
              <a:rPr lang="en-US" sz="2000" dirty="0" err="1" smtClean="0"/>
              <a:t>Schließung</a:t>
            </a:r>
            <a:r>
              <a:rPr lang="en-US" sz="2000" dirty="0" smtClean="0"/>
              <a:t> von </a:t>
            </a:r>
            <a:r>
              <a:rPr lang="en-US" sz="2000" dirty="0" err="1" smtClean="0"/>
              <a:t>Schulen</a:t>
            </a:r>
            <a:r>
              <a:rPr lang="en-US" sz="2000" dirty="0" smtClean="0"/>
              <a:t>, </a:t>
            </a:r>
            <a:r>
              <a:rPr lang="en-US" sz="2000" dirty="0" err="1" smtClean="0"/>
              <a:t>Universitäten</a:t>
            </a:r>
            <a:r>
              <a:rPr lang="en-US" sz="2000" dirty="0" smtClean="0"/>
              <a:t>, </a:t>
            </a:r>
            <a:r>
              <a:rPr lang="en-US" sz="2000" dirty="0" err="1" smtClean="0"/>
              <a:t>Kultureinrichtungen</a:t>
            </a:r>
            <a:r>
              <a:rPr lang="en-US" sz="2000" dirty="0"/>
              <a:t> </a:t>
            </a:r>
            <a:r>
              <a:rPr lang="en-US" sz="2000" dirty="0" smtClean="0"/>
              <a:t>etc. </a:t>
            </a:r>
          </a:p>
          <a:p>
            <a:r>
              <a:rPr lang="en-US" sz="2000" dirty="0" smtClean="0"/>
              <a:t>Risk communication </a:t>
            </a:r>
          </a:p>
          <a:p>
            <a:r>
              <a:rPr lang="en-US" sz="2000" dirty="0" smtClean="0"/>
              <a:t>Massive </a:t>
            </a:r>
            <a:r>
              <a:rPr lang="en-US" sz="2000" dirty="0" err="1" smtClean="0"/>
              <a:t>Aktivitäten</a:t>
            </a:r>
            <a:r>
              <a:rPr lang="en-US" sz="2000" dirty="0" smtClean="0"/>
              <a:t>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Umweltbereich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73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Screening-App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Symptomen</a:t>
            </a:r>
            <a:endParaRPr lang="en-US" dirty="0" smtClean="0"/>
          </a:p>
          <a:p>
            <a:r>
              <a:rPr lang="de-DE" dirty="0" smtClean="0"/>
              <a:t>Tracking-System für Kontaktpersonen (GPS</a:t>
            </a:r>
            <a:r>
              <a:rPr lang="de-DE" dirty="0"/>
              <a:t>, Bluetooth and QR </a:t>
            </a:r>
            <a:r>
              <a:rPr lang="de-DE" dirty="0" err="1" smtClean="0"/>
              <a:t>codes</a:t>
            </a:r>
            <a:r>
              <a:rPr lang="de-DE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0"/>
          <a:stretch/>
        </p:blipFill>
        <p:spPr bwMode="auto">
          <a:xfrm>
            <a:off x="511175" y="3861048"/>
            <a:ext cx="8121650" cy="231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– Iran: </a:t>
            </a:r>
            <a:r>
              <a:rPr lang="en-US" dirty="0" err="1" smtClean="0"/>
              <a:t>Einsatz</a:t>
            </a:r>
            <a:r>
              <a:rPr lang="en-US" dirty="0" smtClean="0"/>
              <a:t> von 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upload.wikimedia.org/wikipedia/commons/7/76/World_countries_with_COVID-19_cases_linked_to_Iranian_clust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56792"/>
            <a:ext cx="7905750" cy="456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COVID-19 – Iran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-328" y="6172784"/>
            <a:ext cx="794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8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de-DE" sz="800" dirty="0" smtClean="0">
                <a:solidFill>
                  <a:prstClr val="black"/>
                </a:solidFill>
                <a:hlinkClick r:id="rId3"/>
              </a:rPr>
              <a:t>www.moph.gov.qa/english/Pages/Coronavirus2019.aspx</a:t>
            </a:r>
            <a:endParaRPr lang="de-DE" sz="800" dirty="0" smtClean="0">
              <a:solidFill>
                <a:prstClr val="black"/>
              </a:solidFill>
            </a:endParaRPr>
          </a:p>
          <a:p>
            <a:r>
              <a:rPr lang="de-DE" sz="800" dirty="0" smtClean="0">
                <a:solidFill>
                  <a:prstClr val="black"/>
                </a:solidFill>
                <a:hlinkClick r:id="rId4"/>
              </a:rPr>
              <a:t>https://vac-lshtm.shinyapps.io/ncov_tracker</a:t>
            </a:r>
            <a:endParaRPr lang="de-DE" sz="800" dirty="0" smtClean="0">
              <a:solidFill>
                <a:prstClr val="black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539388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</a:t>
            </a:r>
            <a:r>
              <a:rPr lang="de-DE" sz="2400" dirty="0" smtClean="0">
                <a:latin typeface="ScalaSansPro-Bold" pitchFamily="50" charset="0"/>
              </a:rPr>
              <a:t>Katar</a:t>
            </a:r>
            <a:endParaRPr lang="de-DE" sz="2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30" y="1052736"/>
            <a:ext cx="451850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48" y="4365104"/>
            <a:ext cx="5238341" cy="21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7544" y="1052736"/>
            <a:ext cx="381642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460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Fälle, </a:t>
            </a:r>
            <a:r>
              <a:rPr lang="de-DE" sz="1400" dirty="0">
                <a:solidFill>
                  <a:prstClr val="black"/>
                </a:solidFill>
                <a:latin typeface="ScalaSansPro-Regular" pitchFamily="50" charset="0"/>
              </a:rPr>
              <a:t>(Datenstand </a:t>
            </a:r>
            <a:r>
              <a:rPr lang="de-DE" sz="1400" dirty="0" smtClean="0">
                <a:solidFill>
                  <a:prstClr val="black"/>
                </a:solidFill>
                <a:latin typeface="ScalaSansPro-Regular" pitchFamily="50" charset="0"/>
              </a:rPr>
              <a:t>19.03.2020</a:t>
            </a:r>
            <a:r>
              <a:rPr lang="de-DE" sz="1400" dirty="0">
                <a:solidFill>
                  <a:prstClr val="black"/>
                </a:solidFill>
                <a:latin typeface="ScalaSansPro-Regular" pitchFamily="50" charset="0"/>
              </a:rPr>
              <a:t>, 18:00)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0 Todesfälle</a:t>
            </a:r>
            <a:b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</a:b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 17,1/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42189" y="2564904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Verdachtsfälle und Kontakte </a:t>
            </a:r>
            <a:r>
              <a:rPr lang="de-DE" dirty="0" smtClean="0"/>
              <a:t>werden </a:t>
            </a:r>
            <a:r>
              <a:rPr lang="de-DE" dirty="0"/>
              <a:t>14 </a:t>
            </a:r>
            <a:r>
              <a:rPr lang="de-DE" dirty="0" smtClean="0"/>
              <a:t>Tage </a:t>
            </a:r>
            <a:r>
              <a:rPr lang="de-DE" dirty="0"/>
              <a:t>unter beobachtete Quarantäne gestellt in „</a:t>
            </a:r>
            <a:r>
              <a:rPr lang="de-DE" dirty="0" err="1"/>
              <a:t>guest</a:t>
            </a:r>
            <a:r>
              <a:rPr lang="de-DE" dirty="0"/>
              <a:t> </a:t>
            </a:r>
            <a:r>
              <a:rPr lang="de-DE" dirty="0" err="1"/>
              <a:t>houses</a:t>
            </a:r>
            <a:r>
              <a:rPr lang="de-DE" dirty="0"/>
              <a:t>“, </a:t>
            </a:r>
            <a:r>
              <a:rPr lang="de-DE" dirty="0" smtClean="0"/>
              <a:t>Privaträume </a:t>
            </a:r>
            <a:r>
              <a:rPr lang="de-DE" dirty="0"/>
              <a:t>mit </a:t>
            </a:r>
            <a:r>
              <a:rPr lang="de-DE" dirty="0" err="1"/>
              <a:t>wifi</a:t>
            </a:r>
            <a:r>
              <a:rPr lang="de-DE" dirty="0"/>
              <a:t>, Waschservice und 3 Malzeiten pro Tag, private Badezimmer für high </a:t>
            </a:r>
            <a:r>
              <a:rPr lang="de-DE" dirty="0" err="1"/>
              <a:t>risk</a:t>
            </a:r>
            <a:r>
              <a:rPr lang="de-DE" dirty="0"/>
              <a:t>-Fälle</a:t>
            </a:r>
            <a:r>
              <a:rPr lang="de-DE" dirty="0" smtClean="0"/>
              <a:t>,.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Ab </a:t>
            </a:r>
            <a:r>
              <a:rPr lang="de-DE" dirty="0"/>
              <a:t>14 März </a:t>
            </a:r>
            <a:r>
              <a:rPr lang="de-DE" dirty="0" smtClean="0"/>
              <a:t>wird die </a:t>
            </a:r>
            <a:r>
              <a:rPr lang="de-DE" dirty="0"/>
              <a:t>Einreise in den Staat Katar </a:t>
            </a:r>
            <a:r>
              <a:rPr lang="de-DE" dirty="0" smtClean="0"/>
              <a:t>nur </a:t>
            </a:r>
            <a:r>
              <a:rPr lang="de-DE" dirty="0"/>
              <a:t>katarischen Staatsangehörigen gestattet, die für einen Zeitraum von 14 Tagen unter Quarantäne gestellt werden müssen. </a:t>
            </a:r>
          </a:p>
        </p:txBody>
      </p:sp>
    </p:spTree>
    <p:extLst>
      <p:ext uri="{BB962C8B-B14F-4D97-AF65-F5344CB8AC3E}">
        <p14:creationId xmlns:p14="http://schemas.microsoft.com/office/powerpoint/2010/main" val="38216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Norwegen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6912768" cy="345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67544" y="119675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819 </a:t>
            </a:r>
            <a:r>
              <a:rPr lang="de-DE" dirty="0">
                <a:solidFill>
                  <a:prstClr val="black"/>
                </a:solidFill>
              </a:rPr>
              <a:t>Fälle wurden im Ausland infiziert </a:t>
            </a:r>
            <a:endParaRPr lang="de-DE" dirty="0" smtClean="0">
              <a:solidFill>
                <a:prstClr val="black"/>
              </a:solidFill>
            </a:endParaRPr>
          </a:p>
          <a:p>
            <a:r>
              <a:rPr lang="de-DE" dirty="0">
                <a:solidFill>
                  <a:prstClr val="black"/>
                </a:solidFill>
              </a:rPr>
              <a:t>633 Fälle wurden in Norwegen infiziert, </a:t>
            </a:r>
            <a:endParaRPr lang="de-DE" dirty="0" smtClean="0">
              <a:solidFill>
                <a:prstClr val="black"/>
              </a:solidFill>
            </a:endParaRPr>
          </a:p>
          <a:p>
            <a:r>
              <a:rPr lang="de-DE" dirty="0" smtClean="0">
                <a:solidFill>
                  <a:prstClr val="black"/>
                </a:solidFill>
              </a:rPr>
              <a:t>Von </a:t>
            </a:r>
            <a:r>
              <a:rPr lang="de-DE" dirty="0">
                <a:solidFill>
                  <a:prstClr val="black"/>
                </a:solidFill>
              </a:rPr>
              <a:t>den in Norwegen Infizierten waren 355 enge Kontakte zu einem bekannten infizierten Fall und 266 haben keinen bekannten Infektionsweg, 19 werden geklärt</a:t>
            </a:r>
            <a:r>
              <a:rPr lang="de-DE" dirty="0" smtClean="0">
                <a:solidFill>
                  <a:prstClr val="black"/>
                </a:solidFill>
              </a:rPr>
              <a:t>.</a:t>
            </a:r>
            <a:r>
              <a:rPr lang="de-DE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63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Maßnahmen</a:t>
            </a:r>
          </a:p>
          <a:p>
            <a:pPr lvl="1"/>
            <a:r>
              <a:rPr lang="de-DE" dirty="0"/>
              <a:t>Am 12. März 2020 hat die norwegische Gesundheitsbehörde ein Verbot und die Schließung </a:t>
            </a:r>
            <a:r>
              <a:rPr lang="de-DE" b="1" dirty="0" smtClean="0"/>
              <a:t>Veranstaltungen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b="1" dirty="0"/>
              <a:t>Einrichtungen</a:t>
            </a:r>
            <a:r>
              <a:rPr lang="de-DE" dirty="0"/>
              <a:t> </a:t>
            </a:r>
            <a:r>
              <a:rPr lang="de-DE" dirty="0" smtClean="0"/>
              <a:t>umgesetzt.</a:t>
            </a:r>
          </a:p>
          <a:p>
            <a:pPr lvl="1"/>
            <a:r>
              <a:rPr lang="de-DE" dirty="0" smtClean="0"/>
              <a:t>Ab </a:t>
            </a:r>
            <a:r>
              <a:rPr lang="de-DE" dirty="0"/>
              <a:t>dem 12. März </a:t>
            </a:r>
            <a:r>
              <a:rPr lang="de-DE" dirty="0" smtClean="0"/>
              <a:t>müssen Besucher </a:t>
            </a:r>
            <a:r>
              <a:rPr lang="de-DE" dirty="0"/>
              <a:t>aller </a:t>
            </a:r>
            <a:r>
              <a:rPr lang="de-DE" b="1" dirty="0"/>
              <a:t>Gesundheitseinrichtungen</a:t>
            </a:r>
            <a:r>
              <a:rPr lang="de-DE" dirty="0"/>
              <a:t> des Landes </a:t>
            </a:r>
            <a:r>
              <a:rPr lang="de-DE" dirty="0" smtClean="0"/>
              <a:t>sich vor dem Besuch telefonisch anmelden, damit die notwendigen Schutzmaßnahmen getroffen werden können. </a:t>
            </a:r>
          </a:p>
          <a:p>
            <a:pPr lvl="1"/>
            <a:r>
              <a:rPr lang="de-DE" dirty="0"/>
              <a:t>Ab dem 14. März </a:t>
            </a:r>
            <a:r>
              <a:rPr lang="de-DE" dirty="0" smtClean="0"/>
              <a:t>sollten </a:t>
            </a:r>
            <a:r>
              <a:rPr lang="de-DE" dirty="0"/>
              <a:t>alle </a:t>
            </a:r>
            <a:r>
              <a:rPr lang="de-DE" b="1" dirty="0"/>
              <a:t>Personen, die in Gebiete außerhalb Schwedens und Finnlands gereist</a:t>
            </a:r>
            <a:r>
              <a:rPr lang="de-DE" dirty="0"/>
              <a:t> sind, 14 Tage nach ihrer Ankunft zu Hause bleiben (Hausquarantäne), unabhängig davon, ob sie Symptome haben oder nicht. Dies gilt auch </a:t>
            </a:r>
            <a:r>
              <a:rPr lang="de-DE" dirty="0" smtClean="0"/>
              <a:t>rückwirkend für </a:t>
            </a:r>
            <a:r>
              <a:rPr lang="de-DE" dirty="0"/>
              <a:t>alle, die nach dem 27. Februar </a:t>
            </a:r>
            <a:r>
              <a:rPr lang="de-DE" dirty="0" smtClean="0"/>
              <a:t>eingetroffen </a:t>
            </a:r>
            <a:r>
              <a:rPr lang="de-DE" dirty="0"/>
              <a:t>sind. 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69332"/>
          </a:xfrm>
        </p:spPr>
        <p:txBody>
          <a:bodyPr/>
          <a:lstStyle/>
          <a:p>
            <a:r>
              <a:rPr lang="de-DE" sz="2000" dirty="0">
                <a:latin typeface="ScalaSansPro-Bold" pitchFamily="50" charset="0"/>
              </a:rPr>
              <a:t>COVID-19/ </a:t>
            </a:r>
            <a:r>
              <a:rPr lang="de-DE" sz="2400" dirty="0">
                <a:latin typeface="ScalaSansPro-Bold" pitchFamily="50" charset="0"/>
              </a:rPr>
              <a:t>Norwegen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53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9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Office PowerPoint</Application>
  <PresentationFormat>Bildschirmpräsentation (4:3)</PresentationFormat>
  <Paragraphs>124</Paragraphs>
  <Slides>15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Larissa</vt:lpstr>
      <vt:lpstr>Office-Design</vt:lpstr>
      <vt:lpstr>1_Office-Design</vt:lpstr>
      <vt:lpstr>COVID-19 – Iran (Stand 19.03.)</vt:lpstr>
      <vt:lpstr>COVID-19 – Iran Modellierung</vt:lpstr>
      <vt:lpstr>COVID-19 – Iran: Maßnahmen</vt:lpstr>
      <vt:lpstr>COVID-19 – Iran: Einsatz von KI</vt:lpstr>
      <vt:lpstr>COVID-19 – Iran international</vt:lpstr>
      <vt:lpstr>COVID-19/ Katar</vt:lpstr>
      <vt:lpstr>COVID-19/ Norwegen</vt:lpstr>
      <vt:lpstr>COVID-19/ Norwegen</vt:lpstr>
      <vt:lpstr>Hintergrund</vt:lpstr>
      <vt:lpstr>COVID-19/ Belgien</vt:lpstr>
      <vt:lpstr>COVID-19/ Südafrika </vt:lpstr>
      <vt:lpstr>Maßnahmen: </vt:lpstr>
      <vt:lpstr>COVID-19/ Spanien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Jansen, Andreas</dc:creator>
  <cp:lastModifiedBy>Karo, Basel</cp:lastModifiedBy>
  <cp:revision>22</cp:revision>
  <dcterms:created xsi:type="dcterms:W3CDTF">2020-03-20T07:17:42Z</dcterms:created>
  <dcterms:modified xsi:type="dcterms:W3CDTF">2020-03-20T11:09:11Z</dcterms:modified>
</cp:coreProperties>
</file>