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344" r:id="rId2"/>
    <p:sldId id="355" r:id="rId3"/>
    <p:sldId id="356" r:id="rId4"/>
    <p:sldId id="345" r:id="rId5"/>
    <p:sldId id="394" r:id="rId6"/>
    <p:sldId id="393" r:id="rId7"/>
    <p:sldId id="378" r:id="rId8"/>
    <p:sldId id="380" r:id="rId9"/>
    <p:sldId id="348" r:id="rId10"/>
    <p:sldId id="381" r:id="rId11"/>
    <p:sldId id="382" r:id="rId12"/>
    <p:sldId id="395" r:id="rId13"/>
    <p:sldId id="349" r:id="rId14"/>
    <p:sldId id="384" r:id="rId15"/>
    <p:sldId id="392" r:id="rId16"/>
    <p:sldId id="362" r:id="rId17"/>
    <p:sldId id="363" r:id="rId18"/>
    <p:sldId id="370" r:id="rId19"/>
    <p:sldId id="385" r:id="rId20"/>
    <p:sldId id="386" r:id="rId21"/>
    <p:sldId id="387" r:id="rId22"/>
    <p:sldId id="390" r:id="rId23"/>
    <p:sldId id="389" r:id="rId24"/>
    <p:sldId id="388" r:id="rId25"/>
    <p:sldId id="391" r:id="rId26"/>
  </p:sldIdLst>
  <p:sldSz cx="9144000" cy="6858000" type="screen4x3"/>
  <p:notesSz cx="6794500" cy="9906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aas, Walter" initials="HW" lastIdx="10" clrIdx="0"/>
  <p:cmAuthor id="1" name="Buchholz, Udo" initials="BU" lastIdx="0" clrIdx="1"/>
  <p:cmAuthor id="2" name="Goerlitz, Luise" initials="GL" lastIdx="2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5AA6"/>
    <a:srgbClr val="367BB8"/>
    <a:srgbClr val="4D8AD2"/>
    <a:srgbClr val="006EC7"/>
    <a:srgbClr val="66A8DD"/>
    <a:srgbClr val="0DE3A1"/>
    <a:srgbClr val="80A5DC"/>
    <a:srgbClr val="689CCA"/>
    <a:srgbClr val="338B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59" autoAdjust="0"/>
    <p:restoredTop sz="84783" autoAdjust="0"/>
  </p:normalViewPr>
  <p:slideViewPr>
    <p:cSldViewPr snapToGrid="0" snapToObjects="1">
      <p:cViewPr>
        <p:scale>
          <a:sx n="80" d="100"/>
          <a:sy n="80" d="100"/>
        </p:scale>
        <p:origin x="-2712" y="-4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2382"/>
    </p:cViewPr>
  </p:sorterViewPr>
  <p:notesViewPr>
    <p:cSldViewPr snapToGrid="0" snapToObjects="1">
      <p:cViewPr varScale="1">
        <p:scale>
          <a:sx n="93" d="100"/>
          <a:sy n="93" d="100"/>
        </p:scale>
        <p:origin x="-3780" y="-108"/>
      </p:cViewPr>
      <p:guideLst>
        <p:guide orient="horz" pos="3120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23.03.2020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23.03.2020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https://www.ecdc.europa.eu/en/cases-2019-ncov-eueea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https://www.ecdc.europa.eu/en/cases-2019-ncov-eueea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 wird Erkrankungsdatum verwendet wenn vorhanden ansonsten das Meldedatum minus 5 Tage (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durschn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Meldeverzug)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148974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77184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 userDrawn="1"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06EC7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3" name="Bild 12" descr="RKI-Logo_RGB_P300C.tif"/>
          <p:cNvPicPr>
            <a:picLocks noChangeAspect="1"/>
          </p:cNvPicPr>
          <p:nvPr userDrawn="1"/>
        </p:nvPicPr>
        <p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Bild 2" descr="PPT_Background_4zu3_RBGNEU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2" name="Bild 11" descr="RKI-Logo_RGB_P300C.tif"/>
          <p:cNvPicPr>
            <a:picLocks noChangeAspect="1"/>
          </p:cNvPicPr>
          <p:nvPr userDrawn="1"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2"/>
          <p:cNvSpPr>
            <a:spLocks noGrp="1"/>
          </p:cNvSpPr>
          <p:nvPr>
            <p:ph sz="quarter" idx="13"/>
          </p:nvPr>
        </p:nvSpPr>
        <p:spPr>
          <a:xfrm>
            <a:off x="457199" y="1155700"/>
            <a:ext cx="8092593" cy="530225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23.03.2020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4606442" y="1155699"/>
            <a:ext cx="3943350" cy="529590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Inhaltsplatzhalter 7"/>
          <p:cNvSpPr>
            <a:spLocks noGrp="1"/>
          </p:cNvSpPr>
          <p:nvPr>
            <p:ph sz="quarter" idx="14"/>
          </p:nvPr>
        </p:nvSpPr>
        <p:spPr>
          <a:xfrm>
            <a:off x="454844" y="1155699"/>
            <a:ext cx="3943350" cy="5295901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 smtClean="0"/>
              <a:t>23.03.2020</a:t>
            </a:r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23.03.2020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70451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23.03.2020</a:t>
            </a:r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23.03.2020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Update: COVID-19 National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B30E5-E52B-4FF3-86B5-13F9C975F97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102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tif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199" y="1155700"/>
            <a:ext cx="8092593" cy="53022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622713"/>
            <a:ext cx="1860421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r>
              <a:rPr lang="de-DE" smtClean="0"/>
              <a:t>23.03.2020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1" y="6622713"/>
            <a:ext cx="5182675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52920" y="6622713"/>
            <a:ext cx="496872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ctr">
              <a:defRPr sz="1200">
                <a:solidFill>
                  <a:srgbClr val="006EC7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13" name="Gerade Verbindung 12"/>
          <p:cNvCxnSpPr/>
          <p:nvPr userDrawn="1"/>
        </p:nvCxnSpPr>
        <p:spPr>
          <a:xfrm>
            <a:off x="2594239" y="6628377"/>
            <a:ext cx="0" cy="229623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 userDrawn="1"/>
        </p:nvCxnSpPr>
        <p:spPr>
          <a:xfrm>
            <a:off x="457200" y="6622713"/>
            <a:ext cx="0" cy="23528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 userDrawn="1"/>
        </p:nvCxnSpPr>
        <p:spPr>
          <a:xfrm>
            <a:off x="8564139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Bild 14" descr="RKI-Logo_RGB_P300C.tif"/>
          <p:cNvPicPr>
            <a:picLocks noChangeAspect="1"/>
          </p:cNvPicPr>
          <p:nvPr userDrawn="1"/>
        </p:nvPicPr>
        <p:blipFill>
          <a:blip r:embed="rId9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6623" y="182309"/>
            <a:ext cx="1656184" cy="480392"/>
          </a:xfrm>
          <a:prstGeom prst="rect">
            <a:avLst/>
          </a:prstGeom>
        </p:spPr>
      </p:pic>
      <p:cxnSp>
        <p:nvCxnSpPr>
          <p:cNvPr id="17" name="Gerade Verbindung 16">
            <a:extLst>
              <a:ext uri="{FF2B5EF4-FFF2-40B4-BE49-F238E27FC236}">
                <a16:creationId xmlns="" xmlns:a16="http://schemas.microsoft.com/office/drawing/2014/main" id="{3D4E5546-5335-5647-A96F-CE3BCF4D161A}"/>
              </a:ext>
            </a:extLst>
          </p:cNvPr>
          <p:cNvCxnSpPr/>
          <p:nvPr userDrawn="1"/>
        </p:nvCxnSpPr>
        <p:spPr>
          <a:xfrm>
            <a:off x="8045635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4" r:id="rId4"/>
    <p:sldLayoutId id="2147483661" r:id="rId5"/>
    <p:sldLayoutId id="2147483655" r:id="rId6"/>
    <p:sldLayoutId id="2147483662" r:id="rId7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06EC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file:///\\rki.local\daten\Projekte\RKI_nCoV-Lage\1.Lagemanagement\1.9.Intern.Kommunikation_12-IfSG\nCoV-&#220;bersicht_Cluster-KoNa.xlsx" TargetMode="Externa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de-DE" dirty="0" smtClean="0"/>
              <a:t>COVID-19: Fälle in Deutschland </a:t>
            </a:r>
            <a:r>
              <a:rPr lang="de-DE" b="0" dirty="0" smtClean="0">
                <a:solidFill>
                  <a:schemeClr val="tx1"/>
                </a:solidFill>
              </a:rPr>
              <a:t>(Datenstand 23.03.2020, 0:00 Uhr)</a:t>
            </a:r>
            <a:endParaRPr lang="de-DE" b="0" dirty="0">
              <a:solidFill>
                <a:schemeClr val="tx1"/>
              </a:solidFill>
            </a:endParaRPr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23.03.2020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</a:t>
            </a:fld>
            <a:endParaRPr lang="de-DE"/>
          </a:p>
        </p:txBody>
      </p:sp>
      <p:graphicFrame>
        <p:nvGraphicFramePr>
          <p:cNvPr id="22" name="Tabel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3852812"/>
              </p:ext>
            </p:extLst>
          </p:nvPr>
        </p:nvGraphicFramePr>
        <p:xfrm>
          <a:off x="733423" y="1651000"/>
          <a:ext cx="7721808" cy="20066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07892"/>
                <a:gridCol w="2306958"/>
                <a:gridCol w="2306958"/>
              </a:tblGrid>
              <a:tr h="396910"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Anzahl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Änderung zum Vortag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02423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In</a:t>
                      </a:r>
                      <a:r>
                        <a:rPr lang="de-DE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baseline="0" dirty="0" err="1" smtClean="0">
                          <a:solidFill>
                            <a:schemeClr val="tx1"/>
                          </a:solidFill>
                        </a:rPr>
                        <a:t>SurvNet</a:t>
                      </a:r>
                      <a:r>
                        <a:rPr lang="de-DE" baseline="0" dirty="0" smtClean="0">
                          <a:solidFill>
                            <a:schemeClr val="tx1"/>
                          </a:solidFill>
                        </a:rPr>
                        <a:t> übermittelte Fälle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22.672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+ 4.062 (22%) 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02423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Todesfälle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86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+ 31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02423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Betroffene Bundesländer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02423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Betroffene Landkreise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407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+ 2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0387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</p:spPr>
        <p:txBody>
          <a:bodyPr/>
          <a:lstStyle/>
          <a:p>
            <a:r>
              <a:rPr lang="de-DE" dirty="0" smtClean="0"/>
              <a:t>Expositionsorte International </a:t>
            </a:r>
            <a:r>
              <a:rPr lang="de-DE" sz="1800" b="0" dirty="0">
                <a:solidFill>
                  <a:schemeClr val="tx1"/>
                </a:solidFill>
              </a:rPr>
              <a:t>(Datenstand </a:t>
            </a:r>
            <a:r>
              <a:rPr lang="de-DE" sz="1800" b="0" dirty="0" smtClean="0">
                <a:solidFill>
                  <a:schemeClr val="tx1"/>
                </a:solidFill>
              </a:rPr>
              <a:t>23.03.2020</a:t>
            </a:r>
            <a:r>
              <a:rPr lang="de-DE" sz="1800" b="0" dirty="0">
                <a:solidFill>
                  <a:schemeClr val="tx1"/>
                </a:solidFill>
              </a:rPr>
              <a:t>, 0:00 Uhr)</a:t>
            </a:r>
            <a:endParaRPr lang="de-DE" sz="18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23.03.2020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10</a:t>
            </a:fld>
            <a:endParaRPr lang="de-DE" dirty="0"/>
          </a:p>
        </p:txBody>
      </p:sp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8574559"/>
              </p:ext>
            </p:extLst>
          </p:nvPr>
        </p:nvGraphicFramePr>
        <p:xfrm>
          <a:off x="332510" y="1504950"/>
          <a:ext cx="8217283" cy="4782285"/>
        </p:xfrm>
        <a:graphic>
          <a:graphicData uri="http://schemas.openxmlformats.org/drawingml/2006/table">
            <a:tbl>
              <a:tblPr firstRow="1" firstCol="1">
                <a:tableStyleId>{B301B821-A1FF-4177-AEE7-76D212191A09}</a:tableStyleId>
              </a:tblPr>
              <a:tblGrid>
                <a:gridCol w="3077441"/>
                <a:gridCol w="2724150"/>
                <a:gridCol w="2415692"/>
              </a:tblGrid>
              <a:tr h="738520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u="none" strike="noStrike" dirty="0">
                          <a:effectLst/>
                        </a:rPr>
                        <a:t>Expositionsland</a:t>
                      </a:r>
                      <a:endParaRPr lang="de-DE" sz="18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u="none" strike="noStrike" dirty="0">
                          <a:effectLst/>
                        </a:rPr>
                        <a:t>Anzahl Fälle mit Nennung</a:t>
                      </a:r>
                      <a:endParaRPr lang="de-DE" sz="18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u="none" strike="noStrike" dirty="0">
                          <a:effectLst/>
                        </a:rPr>
                        <a:t>Häufig genannte Regionen</a:t>
                      </a:r>
                      <a:endParaRPr lang="de-DE" sz="18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anchor="ctr"/>
                </a:tc>
              </a:tr>
              <a:tr h="367615">
                <a:tc>
                  <a:txBody>
                    <a:bodyPr/>
                    <a:lstStyle/>
                    <a:p>
                      <a:pPr marL="144000" algn="l" fontAlgn="b"/>
                      <a:r>
                        <a:rPr lang="de-DE" sz="1600" b="1" i="0" u="none" strike="noStrike" dirty="0">
                          <a:effectLst/>
                          <a:latin typeface="+mn-lt"/>
                        </a:rPr>
                        <a:t>Österreich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 dirty="0" smtClean="0">
                          <a:effectLst/>
                          <a:latin typeface="+mn-lt"/>
                        </a:rPr>
                        <a:t>4.578</a:t>
                      </a:r>
                      <a:endParaRPr lang="de-DE" sz="1600" b="1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6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Tirol</a:t>
                      </a:r>
                      <a:r>
                        <a:rPr lang="de-DE" sz="16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de-DE" sz="16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1.937</a:t>
                      </a:r>
                      <a:endParaRPr lang="de-DE" sz="16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b"/>
                </a:tc>
              </a:tr>
              <a:tr h="367615">
                <a:tc>
                  <a:txBody>
                    <a:bodyPr/>
                    <a:lstStyle/>
                    <a:p>
                      <a:pPr marL="144000" algn="l" fontAlgn="b"/>
                      <a:r>
                        <a:rPr lang="de-DE" sz="1600" b="1" i="0" u="none" strike="noStrike">
                          <a:effectLst/>
                          <a:latin typeface="+mn-lt"/>
                        </a:rPr>
                        <a:t>Italien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 dirty="0" smtClean="0">
                          <a:effectLst/>
                          <a:latin typeface="+mn-lt"/>
                        </a:rPr>
                        <a:t>1.233</a:t>
                      </a:r>
                      <a:endParaRPr lang="de-DE" sz="1600" b="1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6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Trentino-</a:t>
                      </a:r>
                      <a:r>
                        <a:rPr lang="de-DE" sz="1600" b="1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alto</a:t>
                      </a:r>
                      <a:r>
                        <a:rPr lang="de-DE" sz="16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600" b="1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Adige</a:t>
                      </a:r>
                      <a:r>
                        <a:rPr lang="de-DE" sz="16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260</a:t>
                      </a:r>
                      <a:endParaRPr lang="de-DE" sz="16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b"/>
                </a:tc>
              </a:tr>
              <a:tr h="367615">
                <a:tc>
                  <a:txBody>
                    <a:bodyPr/>
                    <a:lstStyle/>
                    <a:p>
                      <a:pPr marL="144000" algn="l" fontAlgn="b"/>
                      <a:r>
                        <a:rPr lang="de-DE" sz="1600" b="1" i="0" u="none" strike="noStrike">
                          <a:effectLst/>
                          <a:latin typeface="+mn-lt"/>
                        </a:rPr>
                        <a:t>Frankreich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>
                          <a:effectLst/>
                          <a:latin typeface="+mn-lt"/>
                        </a:rPr>
                        <a:t>116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endParaRPr lang="de-DE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b"/>
                </a:tc>
              </a:tr>
              <a:tr h="367615">
                <a:tc>
                  <a:txBody>
                    <a:bodyPr/>
                    <a:lstStyle/>
                    <a:p>
                      <a:pPr marL="144000" algn="l" fontAlgn="b"/>
                      <a:r>
                        <a:rPr lang="de-DE" sz="1600" b="1" i="0" u="none" strike="noStrike">
                          <a:effectLst/>
                          <a:latin typeface="+mn-lt"/>
                        </a:rPr>
                        <a:t>Spanien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 dirty="0">
                          <a:effectLst/>
                          <a:latin typeface="+mn-lt"/>
                        </a:rPr>
                        <a:t>112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6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Madrid: 18</a:t>
                      </a:r>
                      <a:endParaRPr lang="de-DE" sz="16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b"/>
                </a:tc>
              </a:tr>
              <a:tr h="367615">
                <a:tc>
                  <a:txBody>
                    <a:bodyPr/>
                    <a:lstStyle/>
                    <a:p>
                      <a:pPr marL="144000" algn="l" fontAlgn="b"/>
                      <a:r>
                        <a:rPr lang="de-DE" sz="1600" b="1" i="0" u="none" strike="noStrike" dirty="0">
                          <a:effectLst/>
                          <a:latin typeface="+mn-lt"/>
                        </a:rPr>
                        <a:t>Schweiz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 dirty="0">
                          <a:effectLst/>
                          <a:latin typeface="+mn-lt"/>
                        </a:rPr>
                        <a:t>99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endParaRPr lang="de-DE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b"/>
                </a:tc>
              </a:tr>
              <a:tr h="367615">
                <a:tc>
                  <a:txBody>
                    <a:bodyPr/>
                    <a:lstStyle/>
                    <a:p>
                      <a:pPr marL="144000" algn="l" fontAlgn="b"/>
                      <a:r>
                        <a:rPr lang="de-DE" sz="1600" b="1" i="0" u="none" strike="noStrike" dirty="0">
                          <a:effectLst/>
                          <a:latin typeface="+mn-lt"/>
                        </a:rPr>
                        <a:t>Ägypten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 dirty="0">
                          <a:effectLst/>
                          <a:latin typeface="+mn-lt"/>
                        </a:rPr>
                        <a:t>50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endParaRPr lang="de-DE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b"/>
                </a:tc>
              </a:tr>
              <a:tr h="367615">
                <a:tc>
                  <a:txBody>
                    <a:bodyPr/>
                    <a:lstStyle/>
                    <a:p>
                      <a:pPr marL="144000" algn="l" fontAlgn="b"/>
                      <a:r>
                        <a:rPr lang="de-DE" sz="1600" b="1" i="0" u="none" strike="noStrike" dirty="0">
                          <a:effectLst/>
                          <a:latin typeface="+mn-lt"/>
                        </a:rPr>
                        <a:t>Israel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 dirty="0">
                          <a:effectLst/>
                          <a:latin typeface="+mn-lt"/>
                        </a:rPr>
                        <a:t>40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endParaRPr lang="de-DE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b"/>
                </a:tc>
              </a:tr>
              <a:tr h="367615">
                <a:tc>
                  <a:txBody>
                    <a:bodyPr/>
                    <a:lstStyle/>
                    <a:p>
                      <a:pPr marL="144000" algn="l" fontAlgn="b"/>
                      <a:r>
                        <a:rPr lang="de-DE" sz="1600" b="1" i="0" u="none" strike="noStrike" dirty="0">
                          <a:effectLst/>
                          <a:latin typeface="+mn-lt"/>
                        </a:rPr>
                        <a:t>Vereinigtes Königreich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>
                          <a:effectLst/>
                          <a:latin typeface="+mn-lt"/>
                        </a:rPr>
                        <a:t>36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endParaRPr lang="de-DE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b"/>
                </a:tc>
              </a:tr>
              <a:tr h="367615">
                <a:tc>
                  <a:txBody>
                    <a:bodyPr/>
                    <a:lstStyle/>
                    <a:p>
                      <a:pPr marL="144000" algn="l" fontAlgn="b"/>
                      <a:r>
                        <a:rPr lang="de-DE" sz="1600" b="1" i="0" u="none" strike="noStrike" dirty="0">
                          <a:effectLst/>
                          <a:latin typeface="+mn-lt"/>
                        </a:rPr>
                        <a:t>Vereinigte Staaten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>
                          <a:effectLst/>
                          <a:latin typeface="+mn-lt"/>
                        </a:rPr>
                        <a:t>29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endParaRPr lang="de-DE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b"/>
                </a:tc>
              </a:tr>
              <a:tr h="367615">
                <a:tc>
                  <a:txBody>
                    <a:bodyPr/>
                    <a:lstStyle/>
                    <a:p>
                      <a:pPr marL="144000" algn="l" fontAlgn="b"/>
                      <a:r>
                        <a:rPr lang="de-DE" sz="1600" b="1" i="0" u="none" strike="noStrike" dirty="0">
                          <a:effectLst/>
                          <a:latin typeface="+mn-lt"/>
                        </a:rPr>
                        <a:t>Iran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>
                          <a:effectLst/>
                          <a:latin typeface="+mn-lt"/>
                        </a:rPr>
                        <a:t>28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endParaRPr lang="de-DE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b"/>
                </a:tc>
              </a:tr>
              <a:tr h="367615">
                <a:tc>
                  <a:txBody>
                    <a:bodyPr/>
                    <a:lstStyle/>
                    <a:p>
                      <a:pPr marL="144000" algn="l" fontAlgn="b"/>
                      <a:r>
                        <a:rPr lang="de-DE" sz="1600" b="1" i="0" u="none" strike="noStrike" dirty="0">
                          <a:effectLst/>
                          <a:latin typeface="+mn-lt"/>
                        </a:rPr>
                        <a:t>Niederlande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 dirty="0">
                          <a:effectLst/>
                          <a:latin typeface="+mn-lt"/>
                        </a:rPr>
                        <a:t>23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endParaRPr lang="de-DE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3824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21262" y="66218"/>
            <a:ext cx="7151434" cy="523220"/>
          </a:xfrm>
          <a:noFill/>
        </p:spPr>
        <p:txBody>
          <a:bodyPr/>
          <a:lstStyle/>
          <a:p>
            <a:r>
              <a:rPr lang="de-DE" dirty="0" smtClean="0"/>
              <a:t>Top 15  Inzidenz – Trend  -  Exportierte Fälle </a:t>
            </a:r>
            <a:br>
              <a:rPr lang="de-DE" dirty="0" smtClean="0"/>
            </a:br>
            <a:r>
              <a:rPr lang="de-DE" sz="1200" b="0" dirty="0" smtClean="0">
                <a:solidFill>
                  <a:schemeClr val="tx1"/>
                </a:solidFill>
              </a:rPr>
              <a:t>(Datenstand 23.03.2020, 0:00 Uhr)</a:t>
            </a:r>
            <a:endParaRPr lang="de-DE" sz="1200" b="0" dirty="0">
              <a:solidFill>
                <a:schemeClr val="tx1"/>
              </a:solidFill>
            </a:endParaRP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23.03.2020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11</a:t>
            </a:fld>
            <a:endParaRPr lang="de-DE" dirty="0"/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5" y="722438"/>
            <a:ext cx="9108970" cy="585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0579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3"/>
          </p:nvPr>
        </p:nvSpPr>
        <p:spPr>
          <a:xfrm>
            <a:off x="457198" y="1215075"/>
            <a:ext cx="8508671" cy="5302250"/>
          </a:xfrm>
        </p:spPr>
        <p:txBody>
          <a:bodyPr/>
          <a:lstStyle/>
          <a:p>
            <a:r>
              <a:rPr lang="de-DE" dirty="0"/>
              <a:t>Von den </a:t>
            </a:r>
            <a:r>
              <a:rPr lang="de-DE" dirty="0" smtClean="0"/>
              <a:t>22.672 bestätigten </a:t>
            </a:r>
            <a:r>
              <a:rPr lang="de-DE" dirty="0"/>
              <a:t>COVID-19-Fällen, die in </a:t>
            </a:r>
            <a:r>
              <a:rPr lang="de-DE" dirty="0" err="1"/>
              <a:t>SurvNet</a:t>
            </a:r>
            <a:r>
              <a:rPr lang="de-DE" dirty="0"/>
              <a:t> an das RKI übermittelt wurden, </a:t>
            </a:r>
            <a:r>
              <a:rPr lang="de-DE" dirty="0" smtClean="0"/>
              <a:t>waren bis  23.03.2020 geschätzt </a:t>
            </a:r>
            <a:r>
              <a:rPr lang="de-DE" smtClean="0"/>
              <a:t>mindestens </a:t>
            </a:r>
            <a:r>
              <a:rPr lang="de-DE" smtClean="0"/>
              <a:t>2.505 </a:t>
            </a:r>
            <a:r>
              <a:rPr lang="de-DE" dirty="0" smtClean="0"/>
              <a:t>Fälle </a:t>
            </a:r>
            <a:r>
              <a:rPr lang="de-DE" dirty="0"/>
              <a:t>inzwischen genesen. </a:t>
            </a:r>
          </a:p>
          <a:p>
            <a:r>
              <a:rPr lang="de-DE" dirty="0"/>
              <a:t>Bewertet wurden Fälle mit bekanntem Erkrankungsbeginn bis zum </a:t>
            </a:r>
            <a:r>
              <a:rPr lang="de-DE" dirty="0" smtClean="0"/>
              <a:t>9.3.2020 die</a:t>
            </a:r>
          </a:p>
          <a:p>
            <a:pPr lvl="1"/>
            <a:r>
              <a:rPr lang="de-DE" dirty="0" smtClean="0"/>
              <a:t>weder </a:t>
            </a:r>
            <a:r>
              <a:rPr lang="de-DE" dirty="0"/>
              <a:t>eine Pneumonie hatten noch unter Dyspnoe </a:t>
            </a:r>
            <a:r>
              <a:rPr lang="de-DE" dirty="0" smtClean="0"/>
              <a:t>litten</a:t>
            </a:r>
          </a:p>
          <a:p>
            <a:pPr lvl="1"/>
            <a:r>
              <a:rPr lang="de-DE" dirty="0" smtClean="0"/>
              <a:t>nicht </a:t>
            </a:r>
            <a:r>
              <a:rPr lang="de-DE" dirty="0"/>
              <a:t>hospitalisiert werden </a:t>
            </a:r>
            <a:r>
              <a:rPr lang="de-DE" dirty="0" smtClean="0"/>
              <a:t>mussten</a:t>
            </a:r>
          </a:p>
          <a:p>
            <a:pPr lvl="1"/>
            <a:r>
              <a:rPr lang="de-DE" dirty="0" smtClean="0"/>
              <a:t>nicht </a:t>
            </a:r>
            <a:r>
              <a:rPr lang="de-DE" dirty="0"/>
              <a:t>verstorben </a:t>
            </a:r>
            <a:r>
              <a:rPr lang="de-DE" dirty="0" smtClean="0"/>
              <a:t>sind</a:t>
            </a:r>
            <a:endParaRPr lang="de-DE" dirty="0"/>
          </a:p>
          <a:p>
            <a:r>
              <a:rPr lang="de-DE" dirty="0"/>
              <a:t>Ausgewertet wurden nur solche </a:t>
            </a:r>
            <a:r>
              <a:rPr lang="de-DE" dirty="0" smtClean="0"/>
              <a:t>Fälle mit Angaben für die verwendeten Kriterien </a:t>
            </a:r>
          </a:p>
          <a:p>
            <a:pPr lvl="1"/>
            <a:r>
              <a:rPr lang="de-DE" dirty="0" smtClean="0"/>
              <a:t>Erkrankungsdatum</a:t>
            </a:r>
            <a:r>
              <a:rPr lang="de-DE" dirty="0"/>
              <a:t>, Symptomatik, Hospitalisierungsstatus, </a:t>
            </a:r>
            <a:r>
              <a:rPr lang="de-DE" dirty="0" err="1" smtClean="0"/>
              <a:t>Verstorbenstatus</a:t>
            </a: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Genesene	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23.03.2020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290446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Inhaltsplatzhalter 13"/>
          <p:cNvSpPr>
            <a:spLocks noGrp="1"/>
          </p:cNvSpPr>
          <p:nvPr>
            <p:ph sz="quarter" idx="13"/>
          </p:nvPr>
        </p:nvSpPr>
        <p:spPr>
          <a:xfrm>
            <a:off x="457199" y="1571624"/>
            <a:ext cx="8092593" cy="4886325"/>
          </a:xfrm>
        </p:spPr>
        <p:txBody>
          <a:bodyPr/>
          <a:lstStyle/>
          <a:p>
            <a:r>
              <a:rPr lang="de-DE" dirty="0" smtClean="0"/>
              <a:t>Alter	 0 - 100 Jahre (N=22.540), Median 47 Jahre;  Mittelwert 45 Jahre</a:t>
            </a:r>
          </a:p>
          <a:p>
            <a:r>
              <a:rPr lang="de-DE" dirty="0" smtClean="0"/>
              <a:t>Geschlecht (N=22.589) 12.627 (56%) männlich; 9.961 (44%) weiblich</a:t>
            </a:r>
          </a:p>
          <a:p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40242" y="522575"/>
            <a:ext cx="8092592" cy="954107"/>
          </a:xfrm>
        </p:spPr>
        <p:txBody>
          <a:bodyPr/>
          <a:lstStyle/>
          <a:p>
            <a:r>
              <a:rPr lang="de-DE" dirty="0" smtClean="0"/>
              <a:t>COVID-19: Alters- und Geschlechtsverteilung in Deutschland </a:t>
            </a:r>
            <a:br>
              <a:rPr lang="de-DE" dirty="0" smtClean="0"/>
            </a:br>
            <a:r>
              <a:rPr lang="de-DE" sz="1800" dirty="0" smtClean="0">
                <a:solidFill>
                  <a:schemeClr val="tx1"/>
                </a:solidFill>
              </a:rPr>
              <a:t>(</a:t>
            </a:r>
            <a:r>
              <a:rPr lang="de-DE" sz="1800" b="0" dirty="0" smtClean="0">
                <a:solidFill>
                  <a:schemeClr val="tx1"/>
                </a:solidFill>
              </a:rPr>
              <a:t>Datenstand 23.03.2020</a:t>
            </a:r>
            <a:r>
              <a:rPr lang="de-DE" sz="1800" b="0" dirty="0">
                <a:solidFill>
                  <a:schemeClr val="tx1"/>
                </a:solidFill>
              </a:rPr>
              <a:t>, 0:00 </a:t>
            </a:r>
            <a:r>
              <a:rPr lang="de-DE" sz="1800" b="0" dirty="0" smtClean="0">
                <a:solidFill>
                  <a:schemeClr val="tx1"/>
                </a:solidFill>
              </a:rPr>
              <a:t>Uhr</a:t>
            </a:r>
            <a:r>
              <a:rPr lang="de-DE" sz="1800" dirty="0" smtClean="0">
                <a:solidFill>
                  <a:schemeClr val="tx1"/>
                </a:solidFill>
              </a:rPr>
              <a:t>, N=10.966)</a:t>
            </a:r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23.03.2020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13</a:t>
            </a:fld>
            <a:endParaRPr lang="de-DE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823" y="2867313"/>
            <a:ext cx="8568049" cy="3483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7491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45267" y="271259"/>
            <a:ext cx="8092592" cy="584775"/>
          </a:xfrm>
        </p:spPr>
        <p:txBody>
          <a:bodyPr/>
          <a:lstStyle/>
          <a:p>
            <a:r>
              <a:rPr lang="de-DE" dirty="0" smtClean="0"/>
              <a:t>Entwicklung der Altersverteilung nach Meldewoche und Bundesland </a:t>
            </a:r>
            <a:r>
              <a:rPr lang="de-DE" sz="1600" b="0" dirty="0" smtClean="0"/>
              <a:t>(Datenstand: 23.03.2020, 00:00)</a:t>
            </a:r>
            <a:endParaRPr lang="de-DE" sz="1600" b="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23.03.2020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14</a:t>
            </a:fld>
            <a:endParaRPr lang="de-DE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011" y="950244"/>
            <a:ext cx="8074779" cy="5672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4151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23.03.2020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15</a:t>
            </a:fld>
            <a:endParaRPr lang="de-DE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30" y="894729"/>
            <a:ext cx="8200549" cy="5775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el 2"/>
          <p:cNvSpPr>
            <a:spLocks noGrp="1"/>
          </p:cNvSpPr>
          <p:nvPr>
            <p:ph type="title"/>
          </p:nvPr>
        </p:nvSpPr>
        <p:spPr>
          <a:xfrm>
            <a:off x="145267" y="271259"/>
            <a:ext cx="7907653" cy="677108"/>
          </a:xfrm>
        </p:spPr>
        <p:txBody>
          <a:bodyPr/>
          <a:lstStyle/>
          <a:p>
            <a:r>
              <a:rPr lang="de-DE" dirty="0" smtClean="0"/>
              <a:t>Entwicklung der Altersverteilung in Kreisen </a:t>
            </a:r>
            <a:r>
              <a:rPr lang="de-DE" dirty="0"/>
              <a:t>mit hohen </a:t>
            </a:r>
            <a:r>
              <a:rPr lang="de-DE" dirty="0" smtClean="0"/>
              <a:t>Fallzahlen nach Meldewoche </a:t>
            </a:r>
            <a:r>
              <a:rPr lang="de-DE" sz="1600" b="0" dirty="0" smtClean="0"/>
              <a:t>(Datenstand: 23.03.2020, 00:00)</a:t>
            </a:r>
            <a:endParaRPr lang="de-DE" sz="1600" b="0" dirty="0"/>
          </a:p>
        </p:txBody>
      </p:sp>
    </p:spTree>
    <p:extLst>
      <p:ext uri="{BB962C8B-B14F-4D97-AF65-F5344CB8AC3E}">
        <p14:creationId xmlns:p14="http://schemas.microsoft.com/office/powerpoint/2010/main" val="8870396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3"/>
          </p:nvPr>
        </p:nvSpPr>
        <p:spPr>
          <a:xfrm>
            <a:off x="385948" y="1105657"/>
            <a:ext cx="8615547" cy="5395775"/>
          </a:xfrm>
        </p:spPr>
        <p:txBody>
          <a:bodyPr>
            <a:normAutofit/>
          </a:bodyPr>
          <a:lstStyle/>
          <a:p>
            <a:r>
              <a:rPr lang="de-DE" dirty="0" smtClean="0"/>
              <a:t>Zahlreiche Aktivitäten zu Expositionsorten (Information In- und Ausland)</a:t>
            </a:r>
          </a:p>
          <a:p>
            <a:r>
              <a:rPr lang="de-DE" dirty="0"/>
              <a:t>Zwei Ärztekongresse in Österreich mit hoher deutscher Beteiligung und positiven unter deutschen Teilnehmern</a:t>
            </a:r>
          </a:p>
          <a:p>
            <a:pPr lvl="1"/>
            <a:r>
              <a:rPr lang="de-DE" dirty="0"/>
              <a:t>Beide wurden abgebrochen</a:t>
            </a:r>
          </a:p>
          <a:p>
            <a:r>
              <a:rPr lang="de-DE" dirty="0" smtClean="0"/>
              <a:t>Positiver Fälle und deutsche KP auf 3 Kreuzfahrtschiffen  </a:t>
            </a:r>
          </a:p>
          <a:p>
            <a:pPr lvl="1"/>
            <a:r>
              <a:rPr lang="de-DE" dirty="0"/>
              <a:t>„Mein Schiff 2“ </a:t>
            </a:r>
            <a:r>
              <a:rPr lang="de-DE" dirty="0" smtClean="0"/>
              <a:t>ca</a:t>
            </a:r>
            <a:r>
              <a:rPr lang="de-DE" dirty="0"/>
              <a:t>. 2500 vornehmlich deutsche </a:t>
            </a:r>
            <a:r>
              <a:rPr lang="de-DE" dirty="0" smtClean="0"/>
              <a:t>PAX</a:t>
            </a:r>
          </a:p>
          <a:p>
            <a:pPr lvl="1"/>
            <a:r>
              <a:rPr lang="de-DE" dirty="0" err="1" smtClean="0"/>
              <a:t>Atania</a:t>
            </a:r>
            <a:r>
              <a:rPr lang="de-DE" dirty="0" smtClean="0"/>
              <a:t> – Australien nach Deutschland</a:t>
            </a:r>
          </a:p>
          <a:p>
            <a:pPr lvl="1"/>
            <a:r>
              <a:rPr lang="de-DE" dirty="0" err="1" smtClean="0"/>
              <a:t>Celebrity</a:t>
            </a:r>
            <a:r>
              <a:rPr lang="de-DE" dirty="0" smtClean="0"/>
              <a:t> – NZ nach Australien</a:t>
            </a:r>
          </a:p>
          <a:p>
            <a:pPr lvl="1"/>
            <a:r>
              <a:rPr lang="de-DE" dirty="0" err="1" smtClean="0"/>
              <a:t>KoNa</a:t>
            </a:r>
            <a:r>
              <a:rPr lang="de-DE" dirty="0" smtClean="0"/>
              <a:t> läuft; alle Landesstellen/GÄ informiert</a:t>
            </a:r>
          </a:p>
          <a:p>
            <a:r>
              <a:rPr lang="de-DE" dirty="0" smtClean="0"/>
              <a:t>Nach Information BMVI stehen Rückführungen deutscher Urlauber an</a:t>
            </a:r>
          </a:p>
          <a:p>
            <a:pPr lvl="1"/>
            <a:r>
              <a:rPr lang="de-DE" dirty="0" smtClean="0"/>
              <a:t>18-19.3.2020: 13 </a:t>
            </a:r>
            <a:r>
              <a:rPr lang="de-DE" dirty="0"/>
              <a:t>Flüge mit ca. 3000 Passagieren </a:t>
            </a:r>
            <a:r>
              <a:rPr lang="de-DE" dirty="0" smtClean="0"/>
              <a:t>durchgeführt</a:t>
            </a:r>
          </a:p>
          <a:p>
            <a:pPr lvl="1"/>
            <a:r>
              <a:rPr lang="de-DE" dirty="0"/>
              <a:t>f</a:t>
            </a:r>
            <a:r>
              <a:rPr lang="de-DE" dirty="0" smtClean="0"/>
              <a:t>ür </a:t>
            </a:r>
            <a:r>
              <a:rPr lang="de-DE" dirty="0"/>
              <a:t>heute weitere 8 Flüge mit ca. 1450 Passagieren </a:t>
            </a:r>
            <a:r>
              <a:rPr lang="de-DE" dirty="0" smtClean="0"/>
              <a:t>geplant</a:t>
            </a:r>
          </a:p>
          <a:p>
            <a:pPr lvl="1"/>
            <a:r>
              <a:rPr lang="de-DE" dirty="0" smtClean="0"/>
              <a:t>Bisher insg. 17.000 zurückgeholt aus </a:t>
            </a:r>
          </a:p>
          <a:p>
            <a:pPr lvl="2"/>
            <a:r>
              <a:rPr lang="de-DE" dirty="0" smtClean="0"/>
              <a:t>EGY</a:t>
            </a:r>
            <a:r>
              <a:rPr lang="de-DE" dirty="0"/>
              <a:t>, AZB, DOM, MLV, MLT, MAR, PER, PHL und </a:t>
            </a:r>
            <a:r>
              <a:rPr lang="de-DE" dirty="0" smtClean="0"/>
              <a:t>TUN</a:t>
            </a:r>
          </a:p>
          <a:p>
            <a:pPr lvl="1"/>
            <a:r>
              <a:rPr lang="de-DE" dirty="0" smtClean="0"/>
              <a:t>In Kürze weitere auch aus ALG</a:t>
            </a:r>
            <a:r>
              <a:rPr lang="de-DE" dirty="0"/>
              <a:t>, CRI, PER, </a:t>
            </a:r>
            <a:r>
              <a:rPr lang="de-DE" dirty="0" smtClean="0"/>
              <a:t>ESP</a:t>
            </a: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21065" y="247264"/>
            <a:ext cx="8092592" cy="677108"/>
          </a:xfrm>
          <a:noFill/>
        </p:spPr>
        <p:txBody>
          <a:bodyPr/>
          <a:lstStyle/>
          <a:p>
            <a:r>
              <a:rPr lang="de-DE" dirty="0" smtClean="0"/>
              <a:t>Position International Kommunikation: </a:t>
            </a:r>
            <a:br>
              <a:rPr lang="de-DE" dirty="0" smtClean="0"/>
            </a:br>
            <a:r>
              <a:rPr lang="de-DE" dirty="0" smtClean="0"/>
              <a:t>404 Aktivitäten u.a. zu Clustern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23.03.2020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16</a:t>
            </a:fld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713473" y="6317490"/>
            <a:ext cx="749435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50" dirty="0">
                <a:hlinkClick r:id="rId2" action="ppaction://hlinkfile"/>
              </a:rPr>
              <a:t>\\</a:t>
            </a:r>
            <a:r>
              <a:rPr lang="de-DE" sz="1050" dirty="0" smtClean="0">
                <a:hlinkClick r:id="rId2" action="ppaction://hlinkfile"/>
              </a:rPr>
              <a:t>rki.local\daten\Projekte\RKI_nCoV-Lage\1.Lagemanagement\1.9.Intern.Kommunikation_12-IfSG\nCoV-Übersicht_Cluster-KoNa.xlsx</a:t>
            </a:r>
            <a:endParaRPr lang="de-DE" sz="1050" dirty="0" smtClean="0"/>
          </a:p>
          <a:p>
            <a:endParaRPr lang="de-DE" sz="1050" dirty="0"/>
          </a:p>
        </p:txBody>
      </p:sp>
    </p:spTree>
    <p:extLst>
      <p:ext uri="{BB962C8B-B14F-4D97-AF65-F5344CB8AC3E}">
        <p14:creationId xmlns:p14="http://schemas.microsoft.com/office/powerpoint/2010/main" val="1674636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3"/>
          </p:nvPr>
        </p:nvSpPr>
        <p:spPr>
          <a:xfrm>
            <a:off x="413791" y="1323224"/>
            <a:ext cx="8481492" cy="5302250"/>
          </a:xfrm>
        </p:spPr>
        <p:txBody>
          <a:bodyPr>
            <a:normAutofit lnSpcReduction="10000"/>
          </a:bodyPr>
          <a:lstStyle/>
          <a:p>
            <a:r>
              <a:rPr lang="de-DE" b="1" dirty="0" smtClean="0"/>
              <a:t>Nürnberg</a:t>
            </a:r>
          </a:p>
          <a:p>
            <a:pPr lvl="1"/>
            <a:r>
              <a:rPr lang="de-DE" dirty="0"/>
              <a:t>Unterstützung bei Kontaktpersonennachverfolgung </a:t>
            </a:r>
            <a:r>
              <a:rPr lang="de-DE" dirty="0" smtClean="0"/>
              <a:t>bei einer Arztpraxis mit SARS-CoV-2-positivem Arzt</a:t>
            </a:r>
          </a:p>
          <a:p>
            <a:pPr lvl="1"/>
            <a:r>
              <a:rPr lang="de-DE" dirty="0"/>
              <a:t>Entsendung von Sonia </a:t>
            </a:r>
            <a:r>
              <a:rPr lang="de-DE" dirty="0" smtClean="0"/>
              <a:t>Boender und Kai </a:t>
            </a:r>
            <a:r>
              <a:rPr lang="de-DE" dirty="0"/>
              <a:t>Michaelis </a:t>
            </a:r>
          </a:p>
          <a:p>
            <a:pPr lvl="1"/>
            <a:r>
              <a:rPr lang="de-DE" dirty="0" smtClean="0"/>
              <a:t>Befragungen laufen noch</a:t>
            </a:r>
          </a:p>
          <a:p>
            <a:r>
              <a:rPr lang="de-DE" b="1" dirty="0"/>
              <a:t>Ministerium für Arbeit, Gesundheit und </a:t>
            </a:r>
            <a:r>
              <a:rPr lang="de-DE" b="1" dirty="0" smtClean="0"/>
              <a:t>Soziales in NRW </a:t>
            </a:r>
            <a:r>
              <a:rPr lang="de-DE" dirty="0" smtClean="0"/>
              <a:t>(11.03.2020)</a:t>
            </a:r>
          </a:p>
          <a:p>
            <a:pPr lvl="1"/>
            <a:r>
              <a:rPr lang="de-DE" dirty="0"/>
              <a:t>F</a:t>
            </a:r>
            <a:r>
              <a:rPr lang="de-DE" dirty="0" smtClean="0"/>
              <a:t>achliche </a:t>
            </a:r>
            <a:r>
              <a:rPr lang="de-DE" dirty="0"/>
              <a:t>Unterstützung des RKI bei den vielfältigen </a:t>
            </a:r>
            <a:r>
              <a:rPr lang="de-DE" dirty="0" smtClean="0"/>
              <a:t>Anfragen</a:t>
            </a:r>
          </a:p>
          <a:p>
            <a:pPr lvl="1"/>
            <a:r>
              <a:rPr lang="de-DE" dirty="0" smtClean="0"/>
              <a:t>Keine Entsendung vorgesehen</a:t>
            </a:r>
            <a:endParaRPr lang="de-DE" b="1" dirty="0" smtClean="0"/>
          </a:p>
          <a:p>
            <a:r>
              <a:rPr lang="de-DE" b="1" dirty="0" smtClean="0"/>
              <a:t>Tirschenreuth</a:t>
            </a:r>
          </a:p>
          <a:p>
            <a:pPr lvl="1"/>
            <a:r>
              <a:rPr lang="de-DE" dirty="0"/>
              <a:t>40 Fälle nach </a:t>
            </a:r>
            <a:r>
              <a:rPr lang="de-DE" dirty="0" smtClean="0"/>
              <a:t>Starkbierfest</a:t>
            </a:r>
          </a:p>
          <a:p>
            <a:pPr lvl="1"/>
            <a:r>
              <a:rPr lang="de-DE" dirty="0" smtClean="0"/>
              <a:t>Europäisches mobiles Labor angefordert (Kapazität bis zu 100 Proben/Tag)</a:t>
            </a:r>
          </a:p>
          <a:p>
            <a:pPr lvl="1"/>
            <a:r>
              <a:rPr lang="de-DE" dirty="0" smtClean="0"/>
              <a:t>Michael </a:t>
            </a:r>
            <a:r>
              <a:rPr lang="de-DE" dirty="0"/>
              <a:t>Brandl und Sybille </a:t>
            </a:r>
            <a:r>
              <a:rPr lang="de-DE" dirty="0" err="1"/>
              <a:t>Rehmet</a:t>
            </a:r>
            <a:r>
              <a:rPr lang="de-DE" dirty="0"/>
              <a:t> </a:t>
            </a:r>
            <a:r>
              <a:rPr lang="de-DE" dirty="0" smtClean="0"/>
              <a:t>unterstürzten von Berlin aus</a:t>
            </a:r>
          </a:p>
          <a:p>
            <a:r>
              <a:rPr lang="de-DE" b="1" dirty="0" smtClean="0"/>
              <a:t>Saarland</a:t>
            </a:r>
          </a:p>
          <a:p>
            <a:pPr lvl="1"/>
            <a:r>
              <a:rPr lang="de-DE" dirty="0" smtClean="0"/>
              <a:t>Krankenhaus mit SARS-CoV2-positiven Mitarbeitern</a:t>
            </a:r>
          </a:p>
          <a:p>
            <a:pPr lvl="1"/>
            <a:r>
              <a:rPr lang="de-DE" dirty="0" smtClean="0"/>
              <a:t>Tim </a:t>
            </a:r>
            <a:r>
              <a:rPr lang="de-DE" dirty="0" err="1" smtClean="0"/>
              <a:t>Eckmanns</a:t>
            </a:r>
            <a:r>
              <a:rPr lang="de-DE" dirty="0" smtClean="0"/>
              <a:t> unterstützt von Berlin aus  </a:t>
            </a:r>
            <a:endParaRPr lang="de-DE" dirty="0"/>
          </a:p>
          <a:p>
            <a:pPr lvl="1"/>
            <a:endParaRPr lang="de-DE" dirty="0" smtClean="0"/>
          </a:p>
          <a:p>
            <a:pPr lvl="1"/>
            <a:endParaRPr lang="de-DE" dirty="0" smtClean="0"/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de-DE" dirty="0"/>
              <a:t>Amtshilfeersuchen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23.03.2020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68988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3"/>
          </p:nvPr>
        </p:nvSpPr>
        <p:spPr>
          <a:xfrm>
            <a:off x="457199" y="1274965"/>
            <a:ext cx="8092593" cy="5302250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de-DE" dirty="0" smtClean="0"/>
              <a:t>Bezeichnung Risikogebiete soll ab Dienstag wegfallen (Abstimmung Sprachregelung mit BMG, </a:t>
            </a:r>
            <a:r>
              <a:rPr lang="de-DE" dirty="0"/>
              <a:t>ggf. noch </a:t>
            </a:r>
            <a:r>
              <a:rPr lang="de-DE" dirty="0" smtClean="0"/>
              <a:t>Quarantäne </a:t>
            </a:r>
            <a:r>
              <a:rPr lang="de-DE" dirty="0"/>
              <a:t>darin </a:t>
            </a:r>
            <a:r>
              <a:rPr lang="de-DE" dirty="0" smtClean="0"/>
              <a:t>aufnehmen)</a:t>
            </a:r>
          </a:p>
          <a:p>
            <a:pPr>
              <a:spcBef>
                <a:spcPts val="600"/>
              </a:spcBef>
            </a:pPr>
            <a:r>
              <a:rPr lang="de-DE" dirty="0" smtClean="0"/>
              <a:t>Epidemiologischen </a:t>
            </a:r>
            <a:r>
              <a:rPr lang="de-DE" dirty="0"/>
              <a:t>Auswertungen seit </a:t>
            </a:r>
            <a:r>
              <a:rPr lang="de-DE" dirty="0" smtClean="0"/>
              <a:t>17.03.2020 nur </a:t>
            </a:r>
            <a:r>
              <a:rPr lang="de-DE" dirty="0"/>
              <a:t>noch </a:t>
            </a:r>
            <a:r>
              <a:rPr lang="de-DE" dirty="0" smtClean="0"/>
              <a:t>anhand von </a:t>
            </a:r>
            <a:r>
              <a:rPr lang="de-DE" dirty="0" err="1" smtClean="0"/>
              <a:t>SurvNet</a:t>
            </a:r>
            <a:r>
              <a:rPr lang="de-DE" dirty="0" smtClean="0"/>
              <a:t>-Daten </a:t>
            </a:r>
          </a:p>
          <a:p>
            <a:pPr>
              <a:spcBef>
                <a:spcPts val="600"/>
              </a:spcBef>
            </a:pPr>
            <a:r>
              <a:rPr lang="de-DE" dirty="0"/>
              <a:t>Flugpassagiernachverfolgungen </a:t>
            </a:r>
            <a:r>
              <a:rPr lang="de-DE" dirty="0" smtClean="0"/>
              <a:t>ab </a:t>
            </a:r>
            <a:r>
              <a:rPr lang="de-DE" dirty="0"/>
              <a:t>18.03.2020 eingestellt</a:t>
            </a:r>
            <a:endParaRPr lang="de-DE" dirty="0" smtClean="0"/>
          </a:p>
          <a:p>
            <a:pPr>
              <a:spcBef>
                <a:spcPts val="600"/>
              </a:spcBef>
            </a:pPr>
            <a:r>
              <a:rPr lang="de-DE" dirty="0" smtClean="0"/>
              <a:t>Algorithmus zur Ermittlung der Zahl der Genesenen</a:t>
            </a:r>
          </a:p>
          <a:p>
            <a:pPr>
              <a:spcBef>
                <a:spcPts val="600"/>
              </a:spcBef>
            </a:pPr>
            <a:r>
              <a:rPr lang="de-DE" dirty="0" smtClean="0"/>
              <a:t>Anfrage Wikipedia zu mehr Details bei Todesfällen in Lagebericht</a:t>
            </a:r>
          </a:p>
          <a:p>
            <a:pPr>
              <a:spcBef>
                <a:spcPts val="600"/>
              </a:spcBef>
            </a:pPr>
            <a:r>
              <a:rPr lang="de-DE" dirty="0" smtClean="0"/>
              <a:t>Neuer </a:t>
            </a:r>
            <a:r>
              <a:rPr lang="de-DE" dirty="0"/>
              <a:t>Datenstand ab </a:t>
            </a:r>
            <a:r>
              <a:rPr lang="de-DE" dirty="0" smtClean="0"/>
              <a:t>22.03.2020 0:00 Uhr</a:t>
            </a:r>
          </a:p>
          <a:p>
            <a:pPr marL="0" indent="0">
              <a:spcBef>
                <a:spcPts val="600"/>
              </a:spcBef>
              <a:buNone/>
            </a:pP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de-DE" dirty="0" smtClean="0"/>
              <a:t>Neue Vorgehen	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23.03.2020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28820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AGI – </a:t>
            </a:r>
            <a:r>
              <a:rPr lang="de-DE" dirty="0" err="1" smtClean="0"/>
              <a:t>Synromische</a:t>
            </a:r>
            <a:r>
              <a:rPr lang="de-DE" dirty="0" smtClean="0"/>
              <a:t> Surveillance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23.03.2020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19</a:t>
            </a:fld>
            <a:endParaRPr lang="de-DE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62" y="1273175"/>
            <a:ext cx="7372350" cy="506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21031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677108"/>
          </a:xfrm>
          <a:noFill/>
        </p:spPr>
        <p:txBody>
          <a:bodyPr/>
          <a:lstStyle/>
          <a:p>
            <a:r>
              <a:rPr lang="de-DE" dirty="0" smtClean="0"/>
              <a:t>COVID-19: Epidemiologische Kurve in Deutschland </a:t>
            </a:r>
            <a:br>
              <a:rPr lang="de-DE" dirty="0" smtClean="0"/>
            </a:br>
            <a:r>
              <a:rPr lang="de-DE" b="0" dirty="0" smtClean="0">
                <a:solidFill>
                  <a:schemeClr val="tx1"/>
                </a:solidFill>
              </a:rPr>
              <a:t>(Datenstand 23.03.2020, 0:00 Uhr)</a:t>
            </a:r>
            <a:endParaRPr lang="de-DE" b="0" dirty="0">
              <a:solidFill>
                <a:schemeClr val="tx1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23.03.2020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dirty="0" smtClean="0"/>
              <a:t>Update: COVID-19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2" name="Rechteck 1"/>
          <p:cNvSpPr/>
          <p:nvPr/>
        </p:nvSpPr>
        <p:spPr>
          <a:xfrm>
            <a:off x="329185" y="5432859"/>
            <a:ext cx="81961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Epidemiologische Kurve der </a:t>
            </a:r>
            <a:r>
              <a:rPr lang="de-DE" dirty="0" smtClean="0"/>
              <a:t>22.669 der übermittelten COVID-19-Fälle in Deutschland nach vorliegendem Erkrankungsdatum- bzw. nach Meldedatum </a:t>
            </a:r>
            <a:endParaRPr lang="de-D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00" y="1650670"/>
            <a:ext cx="8879556" cy="3378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7698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AGI- Syndromische Surveillance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23.03.2020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20</a:t>
            </a:fld>
            <a:endParaRPr lang="de-DE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37" y="1392237"/>
            <a:ext cx="7848600" cy="482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23853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Virologische Surveillance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23.03.2020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21</a:t>
            </a:fld>
            <a:endParaRPr lang="de-DE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72213"/>
            <a:ext cx="8093075" cy="472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24751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e-DE" dirty="0"/>
              <a:t>Seit der 8. KW 2020 werden </a:t>
            </a:r>
            <a:r>
              <a:rPr lang="de-DE" dirty="0" err="1"/>
              <a:t>Sentinelproben</a:t>
            </a:r>
            <a:r>
              <a:rPr lang="de-DE" dirty="0"/>
              <a:t> auch auf SARS-CoV-2 untersucht. Es gab </a:t>
            </a:r>
            <a:r>
              <a:rPr lang="de-DE" dirty="0">
                <a:solidFill>
                  <a:srgbClr val="FF0000"/>
                </a:solidFill>
              </a:rPr>
              <a:t>bisher zwei Nachweise </a:t>
            </a:r>
            <a:r>
              <a:rPr lang="de-DE" dirty="0"/>
              <a:t>von SARS-CoV-2 in 649 untersuchten Proben der virologischen Surveillance der AGI. </a:t>
            </a:r>
          </a:p>
          <a:p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23.03.2020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533647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SARI-Surveillance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23.03.2020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23</a:t>
            </a:fld>
            <a:endParaRPr lang="de-DE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496" y="1616149"/>
            <a:ext cx="9878227" cy="3710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4220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EURO -MOMO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23.03.2020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24</a:t>
            </a:fld>
            <a:endParaRPr lang="de-DE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354" y="1155700"/>
            <a:ext cx="7174767" cy="530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06284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EURO Momo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23.03.2020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25</a:t>
            </a:fld>
            <a:endParaRPr lang="de-DE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67438"/>
            <a:ext cx="8093075" cy="427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52732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457200" y="458780"/>
            <a:ext cx="8092592" cy="338554"/>
          </a:xfrm>
        </p:spPr>
        <p:txBody>
          <a:bodyPr/>
          <a:lstStyle/>
          <a:p>
            <a:r>
              <a:rPr lang="de-DE" dirty="0"/>
              <a:t>COVID-19: Fälle in Deutschland </a:t>
            </a:r>
            <a:r>
              <a:rPr lang="de-DE" b="0" dirty="0">
                <a:solidFill>
                  <a:schemeClr val="tx1"/>
                </a:solidFill>
              </a:rPr>
              <a:t>(Datenstand </a:t>
            </a:r>
            <a:r>
              <a:rPr lang="de-DE" b="0" dirty="0" smtClean="0">
                <a:solidFill>
                  <a:schemeClr val="tx1"/>
                </a:solidFill>
              </a:rPr>
              <a:t>23.03.2020</a:t>
            </a:r>
            <a:r>
              <a:rPr lang="de-DE" b="0" dirty="0">
                <a:solidFill>
                  <a:schemeClr val="tx1"/>
                </a:solidFill>
              </a:rPr>
              <a:t>, 0:00 Uhr)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3</a:t>
            </a:fld>
            <a:endParaRPr lang="de-DE"/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0844656"/>
              </p:ext>
            </p:extLst>
          </p:nvPr>
        </p:nvGraphicFramePr>
        <p:xfrm>
          <a:off x="340242" y="935659"/>
          <a:ext cx="7867683" cy="552229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63336"/>
                <a:gridCol w="1204896"/>
                <a:gridCol w="1642556"/>
                <a:gridCol w="1557381"/>
                <a:gridCol w="999514"/>
              </a:tblGrid>
              <a:tr h="290647">
                <a:tc>
                  <a:txBody>
                    <a:bodyPr/>
                    <a:lstStyle/>
                    <a:p>
                      <a:pPr indent="3568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</a:rPr>
                        <a:t>Bundesland</a:t>
                      </a:r>
                      <a:endParaRPr lang="de-DE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03" marR="38303" marT="0" marB="0" anchor="ctr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</a:rPr>
                        <a:t>Elektronisch übermittelte Fälle</a:t>
                      </a:r>
                      <a:endParaRPr lang="de-DE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03" marR="38303" marT="0" marB="0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290647"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</a:rPr>
                        <a:t> </a:t>
                      </a:r>
                      <a:endParaRPr lang="de-DE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03" marR="383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effectLst/>
                        </a:rPr>
                        <a:t>Anzahl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03" marR="383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effectLst/>
                        </a:rPr>
                        <a:t>Differenz Vortag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03" marR="383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err="1">
                          <a:effectLst/>
                        </a:rPr>
                        <a:t>Erkr</a:t>
                      </a:r>
                      <a:r>
                        <a:rPr lang="de-DE" sz="1400" b="1" dirty="0">
                          <a:effectLst/>
                        </a:rPr>
                        <a:t>./100.000 </a:t>
                      </a:r>
                      <a:r>
                        <a:rPr lang="de-DE" sz="1400" b="1" dirty="0" err="1">
                          <a:effectLst/>
                        </a:rPr>
                        <a:t>Einw</a:t>
                      </a:r>
                      <a:r>
                        <a:rPr lang="de-DE" sz="1400" b="1" dirty="0">
                          <a:effectLst/>
                        </a:rPr>
                        <a:t>.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03" marR="383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effectLst/>
                        </a:rPr>
                        <a:t>Todesfälle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03" marR="38303" marT="0" marB="0" anchor="ctr"/>
                </a:tc>
              </a:tr>
              <a:tr h="290647"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Baden-Württemberg</a:t>
                      </a: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03" marR="38303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600" b="1" dirty="0">
                          <a:solidFill>
                            <a:srgbClr val="045AA6"/>
                          </a:solidFill>
                          <a:effectLst/>
                          <a:latin typeface="Calibri"/>
                          <a:ea typeface="Cambria"/>
                          <a:cs typeface="Times New Roman"/>
                        </a:rPr>
                        <a:t>3.811</a:t>
                      </a:r>
                      <a:endParaRPr lang="de-DE" sz="1600" dirty="0">
                        <a:solidFill>
                          <a:srgbClr val="045AA6"/>
                        </a:solidFill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600" b="0" dirty="0">
                          <a:solidFill>
                            <a:srgbClr val="045AA6"/>
                          </a:solidFill>
                          <a:effectLst/>
                          <a:latin typeface="Calibri"/>
                          <a:ea typeface="Cambria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600" b="0" dirty="0">
                          <a:solidFill>
                            <a:srgbClr val="045AA6"/>
                          </a:solidFill>
                          <a:effectLst/>
                          <a:latin typeface="Calibri"/>
                          <a:ea typeface="Cambria"/>
                          <a:cs typeface="Times New Roman"/>
                        </a:rPr>
                        <a:t>34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600" b="0" dirty="0">
                          <a:solidFill>
                            <a:srgbClr val="045AA6"/>
                          </a:solidFill>
                          <a:effectLst/>
                          <a:latin typeface="Calibri"/>
                          <a:ea typeface="Cambria"/>
                          <a:cs typeface="Times New Roman"/>
                        </a:rPr>
                        <a:t>21</a:t>
                      </a:r>
                    </a:p>
                  </a:txBody>
                  <a:tcPr marL="68580" marR="68580" marT="0" marB="0" anchor="ctr"/>
                </a:tc>
              </a:tr>
              <a:tr h="290647"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Bayern</a:t>
                      </a: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03" marR="38303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600" b="1">
                          <a:solidFill>
                            <a:srgbClr val="045AA6"/>
                          </a:solidFill>
                          <a:effectLst/>
                          <a:latin typeface="Calibri"/>
                          <a:ea typeface="Cambria"/>
                          <a:cs typeface="Times New Roman"/>
                        </a:rPr>
                        <a:t>4.892</a:t>
                      </a:r>
                      <a:endParaRPr lang="de-DE" sz="1600">
                        <a:solidFill>
                          <a:srgbClr val="045AA6"/>
                        </a:solidFill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600" dirty="0">
                          <a:solidFill>
                            <a:srgbClr val="045AA6"/>
                          </a:solidFill>
                          <a:effectLst/>
                          <a:latin typeface="Calibri"/>
                          <a:ea typeface="Cambria"/>
                          <a:cs typeface="Times New Roman"/>
                        </a:rPr>
                        <a:t>1.242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45AA6"/>
                          </a:solidFill>
                          <a:effectLst/>
                          <a:latin typeface="Calibri"/>
                          <a:ea typeface="Cambria"/>
                          <a:cs typeface="Times New Roman"/>
                        </a:rPr>
                        <a:t>37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45AA6"/>
                          </a:solidFill>
                          <a:effectLst/>
                          <a:latin typeface="Calibri"/>
                          <a:ea typeface="Cambria"/>
                          <a:cs typeface="Times New Roman"/>
                        </a:rPr>
                        <a:t>26</a:t>
                      </a:r>
                    </a:p>
                  </a:txBody>
                  <a:tcPr marL="68580" marR="68580" marT="0" marB="0" anchor="ctr"/>
                </a:tc>
              </a:tr>
              <a:tr h="290647"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Berlin</a:t>
                      </a: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03" marR="38303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600" b="1">
                          <a:solidFill>
                            <a:srgbClr val="045AA6"/>
                          </a:solidFill>
                          <a:effectLst/>
                          <a:latin typeface="Calibri"/>
                          <a:ea typeface="Cambria"/>
                          <a:cs typeface="Times New Roman"/>
                        </a:rPr>
                        <a:t>1.077</a:t>
                      </a:r>
                      <a:endParaRPr lang="de-DE" sz="1600">
                        <a:solidFill>
                          <a:srgbClr val="045AA6"/>
                        </a:solidFill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600" dirty="0">
                          <a:solidFill>
                            <a:srgbClr val="045AA6"/>
                          </a:solidFill>
                          <a:effectLst/>
                          <a:latin typeface="Calibri"/>
                          <a:ea typeface="Cambria"/>
                          <a:cs typeface="Times New Roman"/>
                        </a:rPr>
                        <a:t>53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45AA6"/>
                          </a:solidFill>
                          <a:effectLst/>
                          <a:latin typeface="Calibri"/>
                          <a:ea typeface="Cambria"/>
                          <a:cs typeface="Times New Roman"/>
                        </a:rPr>
                        <a:t>29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45AA6"/>
                          </a:solidFill>
                          <a:effectLst/>
                          <a:latin typeface="Calibri"/>
                          <a:ea typeface="Cambria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</a:tr>
              <a:tr h="290647"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Brandenburg</a:t>
                      </a: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03" marR="38303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600" b="1">
                          <a:solidFill>
                            <a:srgbClr val="045AA6"/>
                          </a:solidFill>
                          <a:effectLst/>
                          <a:latin typeface="Calibri"/>
                          <a:ea typeface="Cambria"/>
                          <a:cs typeface="Times New Roman"/>
                        </a:rPr>
                        <a:t>288</a:t>
                      </a:r>
                      <a:endParaRPr lang="de-DE" sz="1600">
                        <a:solidFill>
                          <a:srgbClr val="045AA6"/>
                        </a:solidFill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45AA6"/>
                          </a:solidFill>
                          <a:effectLst/>
                          <a:latin typeface="Calibri"/>
                          <a:ea typeface="Cambria"/>
                          <a:cs typeface="Times New Roman"/>
                        </a:rPr>
                        <a:t>14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45AA6"/>
                          </a:solidFill>
                          <a:effectLst/>
                          <a:latin typeface="Calibri"/>
                          <a:ea typeface="Cambria"/>
                          <a:cs typeface="Times New Roman"/>
                        </a:rPr>
                        <a:t>11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de-DE" sz="1600">
                        <a:solidFill>
                          <a:srgbClr val="045AA6"/>
                        </a:solidFill>
                        <a:effectLst/>
                        <a:latin typeface="Cambria"/>
                      </a:endParaRPr>
                    </a:p>
                  </a:txBody>
                  <a:tcPr marL="68580" marR="68580" marT="0" marB="0" anchor="ctr"/>
                </a:tc>
              </a:tr>
              <a:tr h="290647"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Bremen</a:t>
                      </a:r>
                      <a:endParaRPr lang="de-DE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03" marR="38303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600" b="1">
                          <a:solidFill>
                            <a:srgbClr val="045AA6"/>
                          </a:solidFill>
                          <a:effectLst/>
                          <a:latin typeface="Calibri"/>
                          <a:ea typeface="Cambria"/>
                          <a:cs typeface="Times New Roman"/>
                        </a:rPr>
                        <a:t>170</a:t>
                      </a:r>
                      <a:endParaRPr lang="de-DE" sz="1600">
                        <a:solidFill>
                          <a:srgbClr val="045AA6"/>
                        </a:solidFill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600" dirty="0">
                          <a:solidFill>
                            <a:srgbClr val="045AA6"/>
                          </a:solidFill>
                          <a:effectLst/>
                          <a:latin typeface="Calibri"/>
                          <a:ea typeface="Cambria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45AA6"/>
                          </a:solidFill>
                          <a:effectLst/>
                          <a:latin typeface="Calibri"/>
                          <a:ea typeface="Cambria"/>
                          <a:cs typeface="Times New Roman"/>
                        </a:rPr>
                        <a:t>25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de-DE" sz="1600">
                        <a:solidFill>
                          <a:srgbClr val="045AA6"/>
                        </a:solidFill>
                        <a:effectLst/>
                        <a:latin typeface="Cambria"/>
                      </a:endParaRPr>
                    </a:p>
                  </a:txBody>
                  <a:tcPr marL="68580" marR="68580" marT="0" marB="0" anchor="ctr"/>
                </a:tc>
              </a:tr>
              <a:tr h="290647"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Hamburg</a:t>
                      </a:r>
                      <a:endParaRPr lang="de-DE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03" marR="38303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600" b="1">
                          <a:solidFill>
                            <a:srgbClr val="045AA6"/>
                          </a:solidFill>
                          <a:effectLst/>
                          <a:latin typeface="Calibri"/>
                          <a:ea typeface="Cambria"/>
                          <a:cs typeface="Times New Roman"/>
                        </a:rPr>
                        <a:t>943</a:t>
                      </a:r>
                      <a:endParaRPr lang="de-DE" sz="1600">
                        <a:solidFill>
                          <a:srgbClr val="045AA6"/>
                        </a:solidFill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600" dirty="0">
                          <a:solidFill>
                            <a:srgbClr val="045AA6"/>
                          </a:solidFill>
                          <a:effectLst/>
                          <a:latin typeface="Calibri"/>
                          <a:ea typeface="Cambria"/>
                          <a:cs typeface="Times New Roman"/>
                        </a:rPr>
                        <a:t>71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45AA6"/>
                          </a:solidFill>
                          <a:effectLst/>
                          <a:latin typeface="Calibri"/>
                          <a:ea typeface="Cambria"/>
                          <a:cs typeface="Times New Roman"/>
                        </a:rPr>
                        <a:t>51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de-DE" sz="1600">
                        <a:solidFill>
                          <a:srgbClr val="045AA6"/>
                        </a:solidFill>
                        <a:effectLst/>
                        <a:latin typeface="Cambria"/>
                      </a:endParaRPr>
                    </a:p>
                  </a:txBody>
                  <a:tcPr marL="68580" marR="68580" marT="0" marB="0" anchor="ctr"/>
                </a:tc>
              </a:tr>
              <a:tr h="290647"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Hessen</a:t>
                      </a: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03" marR="38303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600" b="1">
                          <a:solidFill>
                            <a:srgbClr val="045AA6"/>
                          </a:solidFill>
                          <a:effectLst/>
                          <a:latin typeface="Calibri"/>
                          <a:ea typeface="Cambria"/>
                          <a:cs typeface="Times New Roman"/>
                        </a:rPr>
                        <a:t>1.347</a:t>
                      </a:r>
                      <a:endParaRPr lang="de-DE" sz="1600">
                        <a:solidFill>
                          <a:srgbClr val="045AA6"/>
                        </a:solidFill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600" dirty="0">
                          <a:solidFill>
                            <a:srgbClr val="045AA6"/>
                          </a:solidFill>
                          <a:effectLst/>
                          <a:latin typeface="Calibri"/>
                          <a:ea typeface="Cambria"/>
                          <a:cs typeface="Times New Roman"/>
                        </a:rPr>
                        <a:t>172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45AA6"/>
                          </a:solidFill>
                          <a:effectLst/>
                          <a:latin typeface="Calibri"/>
                          <a:ea typeface="Cambria"/>
                          <a:cs typeface="Times New Roman"/>
                        </a:rPr>
                        <a:t>21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45AA6"/>
                          </a:solidFill>
                          <a:effectLst/>
                          <a:latin typeface="Calibri"/>
                          <a:ea typeface="Cambria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 anchor="ctr"/>
                </a:tc>
              </a:tr>
              <a:tr h="290647"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Mecklenburg-Vorpommern</a:t>
                      </a: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03" marR="38303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600" b="1">
                          <a:solidFill>
                            <a:srgbClr val="045AA6"/>
                          </a:solidFill>
                          <a:effectLst/>
                          <a:latin typeface="Calibri"/>
                          <a:ea typeface="Cambria"/>
                          <a:cs typeface="Times New Roman"/>
                        </a:rPr>
                        <a:t>172</a:t>
                      </a:r>
                      <a:endParaRPr lang="de-DE" sz="1600">
                        <a:solidFill>
                          <a:srgbClr val="045AA6"/>
                        </a:solidFill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600" dirty="0">
                          <a:solidFill>
                            <a:srgbClr val="045AA6"/>
                          </a:solidFill>
                          <a:effectLst/>
                          <a:latin typeface="Calibri"/>
                          <a:ea typeface="Cambria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45AA6"/>
                          </a:solidFill>
                          <a:effectLst/>
                          <a:latin typeface="Calibri"/>
                          <a:ea typeface="Cambria"/>
                          <a:cs typeface="Times New Roman"/>
                        </a:rPr>
                        <a:t>11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de-DE" sz="1600">
                        <a:solidFill>
                          <a:srgbClr val="045AA6"/>
                        </a:solidFill>
                        <a:effectLst/>
                        <a:latin typeface="Cambria"/>
                      </a:endParaRPr>
                    </a:p>
                  </a:txBody>
                  <a:tcPr marL="68580" marR="68580" marT="0" marB="0" anchor="ctr"/>
                </a:tc>
              </a:tr>
              <a:tr h="290647"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Niedersachsen</a:t>
                      </a: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03" marR="38303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600" b="1">
                          <a:solidFill>
                            <a:srgbClr val="045AA6"/>
                          </a:solidFill>
                          <a:effectLst/>
                          <a:latin typeface="Calibri"/>
                          <a:ea typeface="Cambria"/>
                          <a:cs typeface="Times New Roman"/>
                        </a:rPr>
                        <a:t>1.483</a:t>
                      </a:r>
                      <a:endParaRPr lang="de-DE" sz="1600">
                        <a:solidFill>
                          <a:srgbClr val="045AA6"/>
                        </a:solidFill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45AA6"/>
                          </a:solidFill>
                          <a:effectLst/>
                          <a:latin typeface="Calibri"/>
                          <a:ea typeface="Cambria"/>
                          <a:cs typeface="Times New Roman"/>
                        </a:rPr>
                        <a:t>177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600" dirty="0">
                          <a:solidFill>
                            <a:srgbClr val="045AA6"/>
                          </a:solidFill>
                          <a:effectLst/>
                          <a:latin typeface="Calibri"/>
                          <a:ea typeface="Cambria"/>
                          <a:cs typeface="Times New Roman"/>
                        </a:rPr>
                        <a:t>19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45AA6"/>
                          </a:solidFill>
                          <a:effectLst/>
                          <a:latin typeface="Calibri"/>
                          <a:ea typeface="Cambria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 anchor="ctr"/>
                </a:tc>
              </a:tr>
              <a:tr h="290647"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Nordrhein-Westfalen</a:t>
                      </a: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03" marR="38303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600" b="1">
                          <a:solidFill>
                            <a:srgbClr val="045AA6"/>
                          </a:solidFill>
                          <a:effectLst/>
                          <a:latin typeface="Calibri"/>
                          <a:ea typeface="Cambria"/>
                          <a:cs typeface="Times New Roman"/>
                        </a:rPr>
                        <a:t>5.615</a:t>
                      </a:r>
                      <a:endParaRPr lang="de-DE" sz="1600">
                        <a:solidFill>
                          <a:srgbClr val="045AA6"/>
                        </a:solidFill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45AA6"/>
                          </a:solidFill>
                          <a:effectLst/>
                          <a:latin typeface="Calibri"/>
                          <a:ea typeface="Cambria"/>
                          <a:cs typeface="Times New Roman"/>
                        </a:rPr>
                        <a:t>2.070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45AA6"/>
                          </a:solidFill>
                          <a:effectLst/>
                          <a:latin typeface="Calibri"/>
                          <a:ea typeface="Cambria"/>
                          <a:cs typeface="Times New Roman"/>
                        </a:rPr>
                        <a:t>31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45AA6"/>
                          </a:solidFill>
                          <a:effectLst/>
                          <a:latin typeface="Calibri"/>
                          <a:ea typeface="Cambria"/>
                          <a:cs typeface="Times New Roman"/>
                        </a:rPr>
                        <a:t>28</a:t>
                      </a:r>
                    </a:p>
                  </a:txBody>
                  <a:tcPr marL="68580" marR="68580" marT="0" marB="0" anchor="ctr"/>
                </a:tc>
              </a:tr>
              <a:tr h="290647"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Rheinland-Pfalz</a:t>
                      </a: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03" marR="38303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600" b="1">
                          <a:solidFill>
                            <a:srgbClr val="045AA6"/>
                          </a:solidFill>
                          <a:effectLst/>
                          <a:latin typeface="Calibri"/>
                          <a:ea typeface="Cambria"/>
                          <a:cs typeface="Times New Roman"/>
                        </a:rPr>
                        <a:t>1.177</a:t>
                      </a:r>
                      <a:endParaRPr lang="de-DE" sz="1600">
                        <a:solidFill>
                          <a:srgbClr val="045AA6"/>
                        </a:solidFill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45AA6"/>
                          </a:solidFill>
                          <a:effectLst/>
                          <a:latin typeface="Calibri"/>
                          <a:ea typeface="Cambria"/>
                          <a:cs typeface="Times New Roman"/>
                        </a:rPr>
                        <a:t>124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45AA6"/>
                          </a:solidFill>
                          <a:effectLst/>
                          <a:latin typeface="Calibri"/>
                          <a:ea typeface="Cambria"/>
                          <a:cs typeface="Times New Roman"/>
                        </a:rPr>
                        <a:t>29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45AA6"/>
                          </a:solidFill>
                          <a:effectLst/>
                          <a:latin typeface="Calibri"/>
                          <a:ea typeface="Cambria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 anchor="ctr"/>
                </a:tc>
              </a:tr>
              <a:tr h="290647"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Saarland</a:t>
                      </a: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03" marR="38303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600" b="1">
                          <a:solidFill>
                            <a:srgbClr val="045AA6"/>
                          </a:solidFill>
                          <a:effectLst/>
                          <a:latin typeface="Calibri"/>
                          <a:ea typeface="Cambria"/>
                          <a:cs typeface="Times New Roman"/>
                        </a:rPr>
                        <a:t>200</a:t>
                      </a:r>
                      <a:endParaRPr lang="de-DE" sz="1600">
                        <a:solidFill>
                          <a:srgbClr val="045AA6"/>
                        </a:solidFill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45AA6"/>
                          </a:solidFill>
                          <a:effectLst/>
                          <a:latin typeface="Calibri"/>
                          <a:ea typeface="Cambria"/>
                          <a:cs typeface="Times New Roman"/>
                        </a:rPr>
                        <a:t>13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45AA6"/>
                          </a:solidFill>
                          <a:effectLst/>
                          <a:latin typeface="Calibri"/>
                          <a:ea typeface="Cambria"/>
                          <a:cs typeface="Times New Roman"/>
                        </a:rPr>
                        <a:t>20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de-DE" sz="1600">
                        <a:solidFill>
                          <a:srgbClr val="045AA6"/>
                        </a:solidFill>
                        <a:effectLst/>
                        <a:latin typeface="Cambria"/>
                      </a:endParaRPr>
                    </a:p>
                  </a:txBody>
                  <a:tcPr marL="68580" marR="68580" marT="0" marB="0" anchor="ctr"/>
                </a:tc>
              </a:tr>
              <a:tr h="290647"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Sachsen</a:t>
                      </a: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03" marR="38303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600" b="1">
                          <a:solidFill>
                            <a:srgbClr val="045AA6"/>
                          </a:solidFill>
                          <a:effectLst/>
                          <a:latin typeface="Calibri"/>
                          <a:ea typeface="Cambria"/>
                          <a:cs typeface="Times New Roman"/>
                        </a:rPr>
                        <a:t>653</a:t>
                      </a:r>
                      <a:endParaRPr lang="de-DE" sz="1600">
                        <a:solidFill>
                          <a:srgbClr val="045AA6"/>
                        </a:solidFill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45AA6"/>
                          </a:solidFill>
                          <a:effectLst/>
                          <a:latin typeface="Calibri"/>
                          <a:ea typeface="Cambria"/>
                          <a:cs typeface="Times New Roman"/>
                        </a:rPr>
                        <a:t>47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45AA6"/>
                          </a:solidFill>
                          <a:effectLst/>
                          <a:latin typeface="Calibri"/>
                          <a:ea typeface="Cambria"/>
                          <a:cs typeface="Times New Roman"/>
                        </a:rPr>
                        <a:t>16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de-DE" sz="1600">
                        <a:solidFill>
                          <a:srgbClr val="045AA6"/>
                        </a:solidFill>
                        <a:effectLst/>
                        <a:latin typeface="Cambria"/>
                      </a:endParaRPr>
                    </a:p>
                  </a:txBody>
                  <a:tcPr marL="68580" marR="68580" marT="0" marB="0" anchor="ctr"/>
                </a:tc>
              </a:tr>
              <a:tr h="290647"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Sachsen-Anhalt</a:t>
                      </a: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03" marR="38303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600" b="1">
                          <a:solidFill>
                            <a:srgbClr val="045AA6"/>
                          </a:solidFill>
                          <a:effectLst/>
                          <a:latin typeface="Calibri"/>
                          <a:ea typeface="Cambria"/>
                          <a:cs typeface="Times New Roman"/>
                        </a:rPr>
                        <a:t>212</a:t>
                      </a:r>
                      <a:endParaRPr lang="de-DE" sz="1600">
                        <a:solidFill>
                          <a:srgbClr val="045AA6"/>
                        </a:solidFill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45AA6"/>
                          </a:solidFill>
                          <a:effectLst/>
                          <a:latin typeface="Calibri"/>
                          <a:ea typeface="Cambria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600" dirty="0">
                          <a:solidFill>
                            <a:srgbClr val="045AA6"/>
                          </a:solidFill>
                          <a:effectLst/>
                          <a:latin typeface="Calibri"/>
                          <a:ea typeface="Cambria"/>
                          <a:cs typeface="Times New Roman"/>
                        </a:rPr>
                        <a:t>10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de-DE" sz="1600">
                        <a:solidFill>
                          <a:srgbClr val="045AA6"/>
                        </a:solidFill>
                        <a:effectLst/>
                        <a:latin typeface="Cambria"/>
                      </a:endParaRPr>
                    </a:p>
                  </a:txBody>
                  <a:tcPr marL="68580" marR="68580" marT="0" marB="0" anchor="ctr"/>
                </a:tc>
              </a:tr>
              <a:tr h="290647"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Schleswig-Holstein</a:t>
                      </a: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03" marR="38303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600" b="1">
                          <a:solidFill>
                            <a:srgbClr val="045AA6"/>
                          </a:solidFill>
                          <a:effectLst/>
                          <a:latin typeface="Calibri"/>
                          <a:ea typeface="Cambria"/>
                          <a:cs typeface="Times New Roman"/>
                        </a:rPr>
                        <a:t>383</a:t>
                      </a:r>
                      <a:endParaRPr lang="de-DE" sz="1600">
                        <a:solidFill>
                          <a:srgbClr val="045AA6"/>
                        </a:solidFill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45AA6"/>
                          </a:solidFill>
                          <a:effectLst/>
                          <a:latin typeface="Calibri"/>
                          <a:ea typeface="Cambria"/>
                          <a:cs typeface="Times New Roman"/>
                        </a:rPr>
                        <a:t>36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600" dirty="0">
                          <a:solidFill>
                            <a:srgbClr val="045AA6"/>
                          </a:solidFill>
                          <a:effectLst/>
                          <a:latin typeface="Calibri"/>
                          <a:ea typeface="Cambria"/>
                          <a:cs typeface="Times New Roman"/>
                        </a:rPr>
                        <a:t>13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45AA6"/>
                          </a:solidFill>
                          <a:effectLst/>
                          <a:latin typeface="Calibri"/>
                          <a:ea typeface="Cambria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</a:tr>
              <a:tr h="290647"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Thüringen</a:t>
                      </a: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03" marR="38303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600" b="1">
                          <a:solidFill>
                            <a:srgbClr val="045AA6"/>
                          </a:solidFill>
                          <a:effectLst/>
                          <a:latin typeface="Calibri"/>
                          <a:ea typeface="Cambria"/>
                          <a:cs typeface="Times New Roman"/>
                        </a:rPr>
                        <a:t>249</a:t>
                      </a:r>
                      <a:endParaRPr lang="de-DE" sz="1600">
                        <a:solidFill>
                          <a:srgbClr val="045AA6"/>
                        </a:solidFill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45AA6"/>
                          </a:solidFill>
                          <a:effectLst/>
                          <a:latin typeface="Calibri"/>
                          <a:ea typeface="Cambria"/>
                          <a:cs typeface="Times New Roman"/>
                        </a:rPr>
                        <a:t>33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600" dirty="0">
                          <a:solidFill>
                            <a:srgbClr val="045AA6"/>
                          </a:solidFill>
                          <a:effectLst/>
                          <a:latin typeface="Calibri"/>
                          <a:ea typeface="Cambria"/>
                          <a:cs typeface="Times New Roman"/>
                        </a:rPr>
                        <a:t>12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de-DE" sz="1600">
                        <a:solidFill>
                          <a:srgbClr val="045AA6"/>
                        </a:solidFill>
                        <a:effectLst/>
                        <a:latin typeface="Cambria"/>
                      </a:endParaRPr>
                    </a:p>
                  </a:txBody>
                  <a:tcPr marL="68580" marR="68580" marT="0" marB="0" anchor="ctr"/>
                </a:tc>
              </a:tr>
              <a:tr h="290647"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Gesamt</a:t>
                      </a: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03" marR="38303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600" b="1">
                          <a:solidFill>
                            <a:srgbClr val="045AA6"/>
                          </a:solidFill>
                          <a:effectLst/>
                          <a:latin typeface="Calibri"/>
                          <a:ea typeface="Cambria"/>
                          <a:cs typeface="Times New Roman"/>
                        </a:rPr>
                        <a:t>22.672</a:t>
                      </a:r>
                      <a:endParaRPr lang="de-DE" sz="1600">
                        <a:solidFill>
                          <a:srgbClr val="045AA6"/>
                        </a:solidFill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600" b="1">
                          <a:solidFill>
                            <a:srgbClr val="045AA6"/>
                          </a:solidFill>
                          <a:effectLst/>
                          <a:latin typeface="Calibri"/>
                          <a:ea typeface="Cambria"/>
                          <a:cs typeface="Times New Roman"/>
                        </a:rPr>
                        <a:t>4.062</a:t>
                      </a:r>
                      <a:endParaRPr lang="de-DE" sz="1600">
                        <a:solidFill>
                          <a:srgbClr val="045AA6"/>
                        </a:solidFill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600" b="1" dirty="0">
                          <a:solidFill>
                            <a:srgbClr val="045AA6"/>
                          </a:solidFill>
                          <a:effectLst/>
                          <a:latin typeface="Calibri"/>
                          <a:ea typeface="Cambria"/>
                          <a:cs typeface="Times New Roman"/>
                        </a:rPr>
                        <a:t>27</a:t>
                      </a:r>
                      <a:endParaRPr lang="de-DE" sz="1600" dirty="0">
                        <a:solidFill>
                          <a:srgbClr val="045AA6"/>
                        </a:solidFill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600" b="1" dirty="0">
                          <a:solidFill>
                            <a:srgbClr val="045AA6"/>
                          </a:solidFill>
                          <a:effectLst/>
                          <a:latin typeface="Calibri"/>
                          <a:ea typeface="Cambria"/>
                          <a:cs typeface="Times New Roman"/>
                        </a:rPr>
                        <a:t>86</a:t>
                      </a:r>
                      <a:endParaRPr lang="de-DE" sz="1600" dirty="0">
                        <a:solidFill>
                          <a:srgbClr val="045AA6"/>
                        </a:solidFill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5" name="Datumsplatzhalt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23.03.2020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51743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80753" y="570765"/>
            <a:ext cx="8963247" cy="338554"/>
          </a:xfrm>
          <a:noFill/>
        </p:spPr>
        <p:txBody>
          <a:bodyPr/>
          <a:lstStyle/>
          <a:p>
            <a:r>
              <a:rPr lang="de-DE" dirty="0" smtClean="0"/>
              <a:t>COVID-19: Geografische Verteilung in Deutschland </a:t>
            </a:r>
            <a:r>
              <a:rPr lang="de-DE" sz="1600" b="0" dirty="0">
                <a:solidFill>
                  <a:schemeClr val="tx1"/>
                </a:solidFill>
              </a:rPr>
              <a:t>(Datenstand </a:t>
            </a:r>
            <a:r>
              <a:rPr lang="de-DE" sz="1600" b="0" dirty="0" smtClean="0">
                <a:solidFill>
                  <a:schemeClr val="tx1"/>
                </a:solidFill>
              </a:rPr>
              <a:t>23.03.2020</a:t>
            </a:r>
            <a:r>
              <a:rPr lang="de-DE" sz="1600" b="0" dirty="0">
                <a:solidFill>
                  <a:schemeClr val="tx1"/>
                </a:solidFill>
              </a:rPr>
              <a:t>, 0:00 Uhr)</a:t>
            </a:r>
            <a:endParaRPr lang="de-DE" sz="16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23.03.2020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4</a:t>
            </a:fld>
            <a:endParaRPr lang="de-DE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263" y="956819"/>
            <a:ext cx="7936592" cy="5612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7784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241446"/>
            <a:ext cx="8092592" cy="1077218"/>
          </a:xfrm>
        </p:spPr>
        <p:txBody>
          <a:bodyPr/>
          <a:lstStyle/>
          <a:p>
            <a:r>
              <a:rPr lang="de-DE" sz="2400" dirty="0" smtClean="0"/>
              <a:t>Update 20.-22. </a:t>
            </a:r>
            <a:r>
              <a:rPr lang="de-DE" sz="2400" dirty="0"/>
              <a:t>März: </a:t>
            </a:r>
            <a:r>
              <a:rPr lang="de-DE" sz="2400" dirty="0" smtClean="0"/>
              <a:t>5 </a:t>
            </a:r>
            <a:r>
              <a:rPr lang="de-DE" sz="2400" dirty="0"/>
              <a:t>LKs mit </a:t>
            </a:r>
            <a:r>
              <a:rPr lang="de-DE" sz="2400" dirty="0" smtClean="0"/>
              <a:t>5-Tages-Inzidenz &gt;50 </a:t>
            </a:r>
            <a:r>
              <a:rPr lang="de-DE" sz="2400" dirty="0"/>
              <a:t>Fälle/100,000 </a:t>
            </a:r>
            <a:r>
              <a:rPr lang="de-DE" sz="2400" dirty="0" err="1"/>
              <a:t>Einw</a:t>
            </a:r>
            <a:r>
              <a:rPr lang="de-DE" sz="2400" dirty="0" smtClean="0"/>
              <a:t>. </a:t>
            </a:r>
            <a:r>
              <a:rPr lang="de-DE" sz="2000" b="0" dirty="0" smtClean="0"/>
              <a:t>(Datenstand: 23.03.2020, 0:00 Uhr)</a:t>
            </a:r>
            <a:r>
              <a:rPr lang="de-DE" sz="2400" dirty="0"/>
              <a:t/>
            </a:r>
            <a:br>
              <a:rPr lang="de-DE" sz="2400" dirty="0"/>
            </a:b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23.03.2020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5</a:t>
            </a:fld>
            <a:endParaRPr lang="de-DE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384" y="1029012"/>
            <a:ext cx="7910125" cy="5593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60339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241446"/>
            <a:ext cx="7131132" cy="1077218"/>
          </a:xfrm>
        </p:spPr>
        <p:txBody>
          <a:bodyPr/>
          <a:lstStyle/>
          <a:p>
            <a:r>
              <a:rPr lang="de-DE" sz="2400" dirty="0" smtClean="0"/>
              <a:t>Update 18.-22 </a:t>
            </a:r>
            <a:r>
              <a:rPr lang="de-DE" sz="2400" dirty="0"/>
              <a:t>März: </a:t>
            </a:r>
            <a:r>
              <a:rPr lang="de-DE" sz="2400" dirty="0" smtClean="0"/>
              <a:t>12 </a:t>
            </a:r>
            <a:r>
              <a:rPr lang="de-DE" sz="2400" dirty="0"/>
              <a:t>LKs mit </a:t>
            </a:r>
            <a:r>
              <a:rPr lang="de-DE" sz="2400" dirty="0" smtClean="0"/>
              <a:t>5-Tages-Inzidenz &gt;50, davon 2 &gt;100 </a:t>
            </a:r>
            <a:r>
              <a:rPr lang="de-DE" sz="2400" dirty="0"/>
              <a:t>Fälle/100,000 </a:t>
            </a:r>
            <a:r>
              <a:rPr lang="de-DE" sz="2400" dirty="0" err="1"/>
              <a:t>Einw</a:t>
            </a:r>
            <a:r>
              <a:rPr lang="de-DE" sz="2400" dirty="0" smtClean="0"/>
              <a:t>. </a:t>
            </a:r>
            <a:r>
              <a:rPr lang="de-DE" sz="2000" b="0" dirty="0" smtClean="0"/>
              <a:t>(Datenstand: 23.03.2020, 0:00 Uhr)</a:t>
            </a:r>
            <a:r>
              <a:rPr lang="de-DE" sz="2400" dirty="0"/>
              <a:t/>
            </a:r>
            <a:br>
              <a:rPr lang="de-DE" sz="2400" dirty="0"/>
            </a:b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23.03.2020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6</a:t>
            </a:fld>
            <a:endParaRPr lang="de-DE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825" y="997525"/>
            <a:ext cx="7910125" cy="5593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38732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23.03.2020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378805" y="165610"/>
            <a:ext cx="8092592" cy="584775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Trendanalyse der </a:t>
            </a:r>
            <a:r>
              <a:rPr lang="de-DE" dirty="0" smtClean="0"/>
              <a:t>Bundesländer </a:t>
            </a:r>
            <a:r>
              <a:rPr lang="de-DE" sz="1600" dirty="0">
                <a:solidFill>
                  <a:schemeClr val="tx1"/>
                </a:solidFill>
              </a:rPr>
              <a:t>(</a:t>
            </a:r>
            <a:r>
              <a:rPr lang="de-DE" sz="1600" b="0" dirty="0">
                <a:solidFill>
                  <a:schemeClr val="tx1"/>
                </a:solidFill>
              </a:rPr>
              <a:t>Datenstand </a:t>
            </a:r>
            <a:r>
              <a:rPr lang="de-DE" sz="1600" b="0" dirty="0" smtClean="0">
                <a:solidFill>
                  <a:schemeClr val="tx1"/>
                </a:solidFill>
              </a:rPr>
              <a:t>23.03.2020</a:t>
            </a:r>
            <a:r>
              <a:rPr lang="de-DE" sz="1600" b="0" dirty="0">
                <a:solidFill>
                  <a:schemeClr val="tx1"/>
                </a:solidFill>
              </a:rPr>
              <a:t>, 0:00 </a:t>
            </a:r>
            <a:r>
              <a:rPr lang="de-DE" sz="1600" b="0" dirty="0" smtClean="0">
                <a:solidFill>
                  <a:schemeClr val="tx1"/>
                </a:solidFill>
              </a:rPr>
              <a:t>Uhr; nach </a:t>
            </a:r>
            <a:r>
              <a:rPr lang="de-DE" sz="1600" b="0" dirty="0">
                <a:solidFill>
                  <a:schemeClr val="tx1"/>
                </a:solidFill>
              </a:rPr>
              <a:t>Erkrankungsdatum bzw. Meldedatum-Diagnoseverzug v. 5 Tagen)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007" y="797886"/>
            <a:ext cx="8328853" cy="587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415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67809" y="221790"/>
            <a:ext cx="8061791" cy="584775"/>
          </a:xfrm>
          <a:noFill/>
        </p:spPr>
        <p:txBody>
          <a:bodyPr/>
          <a:lstStyle/>
          <a:p>
            <a:r>
              <a:rPr lang="de-DE" dirty="0" smtClean="0"/>
              <a:t>Trendanalysen der Kreise mit den meisten Fällen </a:t>
            </a:r>
            <a:r>
              <a:rPr lang="de-DE" sz="1600" b="0" dirty="0">
                <a:solidFill>
                  <a:schemeClr val="tx1"/>
                </a:solidFill>
              </a:rPr>
              <a:t>(Datenstand </a:t>
            </a:r>
            <a:r>
              <a:rPr lang="de-DE" sz="1600" b="0" dirty="0" smtClean="0">
                <a:solidFill>
                  <a:schemeClr val="tx1"/>
                </a:solidFill>
              </a:rPr>
              <a:t>23.03.2020</a:t>
            </a:r>
            <a:r>
              <a:rPr lang="de-DE" sz="1600" b="0" dirty="0">
                <a:solidFill>
                  <a:schemeClr val="tx1"/>
                </a:solidFill>
              </a:rPr>
              <a:t>, 0:00 Uhr; nach Erkrankungsdatum bzw. Meldedatum-Diagnoseverzug v. 5 Tagen)</a:t>
            </a:r>
            <a:endParaRPr lang="de-DE" sz="1600" b="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23.03.2020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8</a:t>
            </a:fld>
            <a:endParaRPr lang="de-D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325" y="844568"/>
            <a:ext cx="8163539" cy="5722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7919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523419"/>
            <a:ext cx="8092592" cy="338554"/>
          </a:xfrm>
          <a:noFill/>
        </p:spPr>
        <p:txBody>
          <a:bodyPr/>
          <a:lstStyle/>
          <a:p>
            <a:r>
              <a:rPr lang="de-DE" dirty="0" smtClean="0"/>
              <a:t>Expositionsorte national </a:t>
            </a:r>
            <a:r>
              <a:rPr lang="de-DE" sz="2000" b="0" dirty="0">
                <a:solidFill>
                  <a:schemeClr val="tx1"/>
                </a:solidFill>
              </a:rPr>
              <a:t>(Datenstand </a:t>
            </a:r>
            <a:r>
              <a:rPr lang="de-DE" sz="2000" b="0" dirty="0" smtClean="0">
                <a:solidFill>
                  <a:schemeClr val="tx1"/>
                </a:solidFill>
              </a:rPr>
              <a:t>23.03.2020</a:t>
            </a:r>
            <a:r>
              <a:rPr lang="de-DE" sz="2000" b="0" dirty="0">
                <a:solidFill>
                  <a:schemeClr val="tx1"/>
                </a:solidFill>
              </a:rPr>
              <a:t>, 0:00 </a:t>
            </a:r>
            <a:r>
              <a:rPr lang="de-DE" sz="2000" b="0" dirty="0" smtClean="0">
                <a:solidFill>
                  <a:schemeClr val="tx1"/>
                </a:solidFill>
              </a:rPr>
              <a:t>Uhr)</a:t>
            </a:r>
            <a:endParaRPr lang="de-DE" sz="2000" b="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23.03.2020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9</a:t>
            </a:fld>
            <a:endParaRPr lang="de-DE" dirty="0"/>
          </a:p>
        </p:txBody>
      </p:sp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128189"/>
              </p:ext>
            </p:extLst>
          </p:nvPr>
        </p:nvGraphicFramePr>
        <p:xfrm>
          <a:off x="457200" y="1163167"/>
          <a:ext cx="8580473" cy="5492528"/>
        </p:xfrm>
        <a:graphic>
          <a:graphicData uri="http://schemas.openxmlformats.org/drawingml/2006/table">
            <a:tbl>
              <a:tblPr firstRow="1" firstCol="1">
                <a:tableStyleId>{B301B821-A1FF-4177-AEE7-76D212191A09}</a:tableStyleId>
              </a:tblPr>
              <a:tblGrid>
                <a:gridCol w="2582883"/>
                <a:gridCol w="1983179"/>
                <a:gridCol w="4014411"/>
              </a:tblGrid>
              <a:tr h="310898">
                <a:tc>
                  <a:txBody>
                    <a:bodyPr/>
                    <a:lstStyle/>
                    <a:p>
                      <a:pPr algn="l" fontAlgn="ctr"/>
                      <a:r>
                        <a:rPr lang="de-DE" sz="1400" u="none" strike="noStrike" dirty="0" smtClean="0">
                          <a:effectLst/>
                        </a:rPr>
                        <a:t>Bundesland (Expositionsort)</a:t>
                      </a:r>
                      <a:endParaRPr lang="de-DE" sz="14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u="none" strike="noStrike" dirty="0">
                          <a:effectLst/>
                        </a:rPr>
                        <a:t>Anzahl Nennungen</a:t>
                      </a:r>
                      <a:endParaRPr lang="de-DE" sz="14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u="none" strike="noStrike" dirty="0">
                          <a:effectLst/>
                        </a:rPr>
                        <a:t>Häufig genannte Kreise</a:t>
                      </a:r>
                      <a:endParaRPr lang="de-DE" sz="14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anchor="ctr"/>
                </a:tc>
              </a:tr>
              <a:tr h="310898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i="0" u="none" strike="noStrike">
                          <a:effectLst/>
                          <a:latin typeface="+mj-lt"/>
                        </a:rPr>
                        <a:t>Nordrhein-Westfalen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 dirty="0">
                          <a:effectLst/>
                          <a:latin typeface="+mj-lt"/>
                        </a:rPr>
                        <a:t>2536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u="none" strike="noStrike" dirty="0">
                          <a:effectLst/>
                        </a:rPr>
                        <a:t>Heinsberg: </a:t>
                      </a:r>
                      <a:r>
                        <a:rPr lang="de-DE" sz="1400" u="none" strike="noStrike" dirty="0" smtClean="0">
                          <a:effectLst/>
                        </a:rPr>
                        <a:t>660, Aachen:</a:t>
                      </a:r>
                      <a:r>
                        <a:rPr lang="de-DE" sz="1400" u="none" strike="noStrike" baseline="0" dirty="0" smtClean="0">
                          <a:effectLst/>
                        </a:rPr>
                        <a:t> 290, Borken: 172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anchor="ctr">
                    <a:noFill/>
                  </a:tcPr>
                </a:tc>
              </a:tr>
              <a:tr h="310898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i="0" u="none" strike="noStrike">
                          <a:effectLst/>
                          <a:latin typeface="+mj-lt"/>
                        </a:rPr>
                        <a:t>Bayern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 dirty="0">
                          <a:effectLst/>
                          <a:latin typeface="+mj-lt"/>
                        </a:rPr>
                        <a:t>1800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de-DE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Rosenheim:  226; Freising</a:t>
                      </a:r>
                      <a:r>
                        <a:rPr lang="de-DE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de-DE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166; Tirschenreuth: 149; LK München:</a:t>
                      </a:r>
                      <a:r>
                        <a:rPr lang="de-DE" sz="14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91</a:t>
                      </a:r>
                      <a:endParaRPr lang="de-DE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</a:tr>
              <a:tr h="310898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i="0" u="none" strike="noStrike">
                          <a:effectLst/>
                          <a:latin typeface="+mj-lt"/>
                        </a:rPr>
                        <a:t>Baden-Württemberg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 dirty="0">
                          <a:effectLst/>
                          <a:latin typeface="+mj-lt"/>
                        </a:rPr>
                        <a:t>625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de-DE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Freiburg: 89; LK Esslingen: 79</a:t>
                      </a:r>
                      <a:endParaRPr lang="de-DE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10898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i="0" u="none" strike="noStrike">
                          <a:effectLst/>
                          <a:latin typeface="+mj-lt"/>
                        </a:rPr>
                        <a:t>Niedersachsen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 dirty="0">
                          <a:effectLst/>
                          <a:latin typeface="+mj-lt"/>
                        </a:rPr>
                        <a:t>565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de-DE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LK Harburg: 72</a:t>
                      </a:r>
                      <a:endParaRPr lang="de-DE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10898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i="0" u="none" strike="noStrike">
                          <a:effectLst/>
                          <a:latin typeface="+mj-lt"/>
                        </a:rPr>
                        <a:t>Berlin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 dirty="0">
                          <a:effectLst/>
                          <a:latin typeface="+mj-lt"/>
                        </a:rPr>
                        <a:t>515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de-DE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Mitte: 92</a:t>
                      </a:r>
                      <a:endParaRPr lang="de-DE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10898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i="0" u="none" strike="noStrike">
                          <a:effectLst/>
                          <a:latin typeface="+mj-lt"/>
                        </a:rPr>
                        <a:t>Rheinland-Pfalz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>
                          <a:effectLst/>
                          <a:latin typeface="+mj-lt"/>
                        </a:rPr>
                        <a:t>261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de-DE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Mayen-Koblenz: </a:t>
                      </a:r>
                      <a:r>
                        <a:rPr lang="de-DE" sz="14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103</a:t>
                      </a:r>
                      <a:endParaRPr lang="de-DE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10898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i="0" u="none" strike="noStrike">
                          <a:effectLst/>
                          <a:latin typeface="+mj-lt"/>
                        </a:rPr>
                        <a:t>Hessen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>
                          <a:effectLst/>
                          <a:latin typeface="+mj-lt"/>
                        </a:rPr>
                        <a:t>252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endParaRPr lang="de-DE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10898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i="0" u="none" strike="noStrike">
                          <a:effectLst/>
                          <a:latin typeface="+mj-lt"/>
                        </a:rPr>
                        <a:t>Hamburg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>
                          <a:effectLst/>
                          <a:latin typeface="+mj-lt"/>
                        </a:rPr>
                        <a:t>101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endParaRPr lang="de-DE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10898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i="0" u="none" strike="noStrike">
                          <a:effectLst/>
                          <a:latin typeface="+mj-lt"/>
                        </a:rPr>
                        <a:t>Thüringen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>
                          <a:effectLst/>
                          <a:latin typeface="+mj-lt"/>
                        </a:rPr>
                        <a:t>93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endParaRPr lang="de-DE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10898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i="0" u="none" strike="noStrike">
                          <a:effectLst/>
                          <a:latin typeface="+mj-lt"/>
                        </a:rPr>
                        <a:t>Brandenburg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>
                          <a:effectLst/>
                          <a:latin typeface="+mj-lt"/>
                        </a:rPr>
                        <a:t>87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endParaRPr lang="de-DE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10898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i="0" u="none" strike="noStrike">
                          <a:effectLst/>
                          <a:latin typeface="+mj-lt"/>
                        </a:rPr>
                        <a:t>Schleswig-Holstein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>
                          <a:effectLst/>
                          <a:latin typeface="+mj-lt"/>
                        </a:rPr>
                        <a:t>83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endParaRPr lang="de-DE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10898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i="0" u="none" strike="noStrike">
                          <a:effectLst/>
                          <a:latin typeface="+mj-lt"/>
                        </a:rPr>
                        <a:t>Mecklenburg-Vorpommern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>
                          <a:effectLst/>
                          <a:latin typeface="+mj-lt"/>
                        </a:rPr>
                        <a:t>65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endParaRPr lang="de-DE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10898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i="0" u="none" strike="noStrike">
                          <a:effectLst/>
                          <a:latin typeface="+mj-lt"/>
                        </a:rPr>
                        <a:t>Sachsen-Anhalt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 dirty="0">
                          <a:effectLst/>
                          <a:latin typeface="+mj-lt"/>
                        </a:rPr>
                        <a:t>46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endParaRPr lang="de-DE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10898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i="0" u="none" strike="noStrike">
                          <a:effectLst/>
                          <a:latin typeface="+mj-lt"/>
                        </a:rPr>
                        <a:t>Saarland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 dirty="0">
                          <a:effectLst/>
                          <a:latin typeface="+mj-lt"/>
                        </a:rPr>
                        <a:t>41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endParaRPr lang="de-DE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10898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i="0" u="none" strike="noStrike">
                          <a:effectLst/>
                          <a:latin typeface="+mj-lt"/>
                        </a:rPr>
                        <a:t>Sachsen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 dirty="0">
                          <a:effectLst/>
                          <a:latin typeface="+mj-lt"/>
                        </a:rPr>
                        <a:t>32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endParaRPr lang="de-DE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10898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i="0" u="none" strike="noStrike">
                          <a:effectLst/>
                          <a:latin typeface="+mj-lt"/>
                        </a:rPr>
                        <a:t>Bremen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 dirty="0">
                          <a:effectLst/>
                          <a:latin typeface="+mj-lt"/>
                        </a:rPr>
                        <a:t>18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endParaRPr lang="de-DE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4987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1022</Words>
  <Application>Microsoft Office PowerPoint</Application>
  <PresentationFormat>Bildschirmpräsentation (4:3)</PresentationFormat>
  <Paragraphs>320</Paragraphs>
  <Slides>25</Slides>
  <Notes>4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25</vt:i4>
      </vt:variant>
    </vt:vector>
  </HeadingPairs>
  <TitlesOfParts>
    <vt:vector size="26" baseType="lpstr">
      <vt:lpstr>Office-Design</vt:lpstr>
      <vt:lpstr>COVID-19: Fälle in Deutschland (Datenstand 23.03.2020, 0:00 Uhr)</vt:lpstr>
      <vt:lpstr>COVID-19: Epidemiologische Kurve in Deutschland  (Datenstand 23.03.2020, 0:00 Uhr)</vt:lpstr>
      <vt:lpstr>COVID-19: Fälle in Deutschland (Datenstand 23.03.2020, 0:00 Uhr)</vt:lpstr>
      <vt:lpstr>COVID-19: Geografische Verteilung in Deutschland (Datenstand 23.03.2020, 0:00 Uhr)</vt:lpstr>
      <vt:lpstr>Update 20.-22. März: 5 LKs mit 5-Tages-Inzidenz &gt;50 Fälle/100,000 Einw. (Datenstand: 23.03.2020, 0:00 Uhr) </vt:lpstr>
      <vt:lpstr>Update 18.-22 März: 12 LKs mit 5-Tages-Inzidenz &gt;50, davon 2 &gt;100 Fälle/100,000 Einw. (Datenstand: 23.03.2020, 0:00 Uhr) </vt:lpstr>
      <vt:lpstr>PowerPoint-Präsentation</vt:lpstr>
      <vt:lpstr>Trendanalysen der Kreise mit den meisten Fällen (Datenstand 23.03.2020, 0:00 Uhr; nach Erkrankungsdatum bzw. Meldedatum-Diagnoseverzug v. 5 Tagen)</vt:lpstr>
      <vt:lpstr>Expositionsorte national (Datenstand 23.03.2020, 0:00 Uhr)</vt:lpstr>
      <vt:lpstr>Expositionsorte International (Datenstand 23.03.2020, 0:00 Uhr)</vt:lpstr>
      <vt:lpstr>Top 15  Inzidenz – Trend  -  Exportierte Fälle  (Datenstand 23.03.2020, 0:00 Uhr)</vt:lpstr>
      <vt:lpstr>Genesene </vt:lpstr>
      <vt:lpstr>COVID-19: Alters- und Geschlechtsverteilung in Deutschland  (Datenstand 23.03.2020, 0:00 Uhr, N=10.966) </vt:lpstr>
      <vt:lpstr>Entwicklung der Altersverteilung nach Meldewoche und Bundesland (Datenstand: 23.03.2020, 00:00)</vt:lpstr>
      <vt:lpstr>Entwicklung der Altersverteilung in Kreisen mit hohen Fallzahlen nach Meldewoche (Datenstand: 23.03.2020, 00:00)</vt:lpstr>
      <vt:lpstr>Position International Kommunikation:  404 Aktivitäten u.a. zu Clustern</vt:lpstr>
      <vt:lpstr>Amtshilfeersuchen</vt:lpstr>
      <vt:lpstr>Neue Vorgehen </vt:lpstr>
      <vt:lpstr>AGI – Synromische Surveillance</vt:lpstr>
      <vt:lpstr>AGI- Syndromische Surveillance</vt:lpstr>
      <vt:lpstr>Virologische Surveillance</vt:lpstr>
      <vt:lpstr>PowerPoint-Präsentation</vt:lpstr>
      <vt:lpstr>SARI-Surveillance</vt:lpstr>
      <vt:lpstr>EURO -MOMO</vt:lpstr>
      <vt:lpstr>EURO Momo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Hellenbrand, Wiebke</cp:lastModifiedBy>
  <cp:revision>644</cp:revision>
  <cp:lastPrinted>2020-03-12T08:18:43Z</cp:lastPrinted>
  <dcterms:created xsi:type="dcterms:W3CDTF">2015-11-02T12:29:13Z</dcterms:created>
  <dcterms:modified xsi:type="dcterms:W3CDTF">2020-03-23T09:55:32Z</dcterms:modified>
</cp:coreProperties>
</file>