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0" r:id="rId3"/>
    <p:sldId id="264" r:id="rId4"/>
    <p:sldId id="257" r:id="rId5"/>
    <p:sldId id="263" r:id="rId6"/>
    <p:sldId id="258" r:id="rId7"/>
    <p:sldId id="259" r:id="rId8"/>
    <p:sldId id="261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Test (+)/Test</a:t>
            </a:r>
            <a:r>
              <a:rPr lang="de-DE" baseline="0"/>
              <a:t> </a:t>
            </a:r>
            <a:r>
              <a:rPr lang="el-GR" baseline="0">
                <a:latin typeface="Cambria"/>
                <a:ea typeface="Cambria"/>
              </a:rPr>
              <a:t>Σ</a:t>
            </a:r>
            <a:endParaRPr lang="de-DE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Tabelle1!$A$1:$A$6</c:f>
              <c:strCache>
                <c:ptCount val="6"/>
                <c:pt idx="0">
                  <c:v>Korea</c:v>
                </c:pt>
                <c:pt idx="1">
                  <c:v>Estland</c:v>
                </c:pt>
                <c:pt idx="2">
                  <c:v>Österreich</c:v>
                </c:pt>
                <c:pt idx="3">
                  <c:v>USA</c:v>
                </c:pt>
                <c:pt idx="4">
                  <c:v>Deutschland</c:v>
                </c:pt>
                <c:pt idx="5">
                  <c:v>Italien</c:v>
                </c:pt>
              </c:strCache>
            </c:strRef>
          </c:cat>
          <c:val>
            <c:numRef>
              <c:f>Tabelle1!$E$1:$E$6</c:f>
              <c:numCache>
                <c:formatCode>General</c:formatCode>
                <c:ptCount val="6"/>
                <c:pt idx="0">
                  <c:v>3.4465384615384613E-2</c:v>
                </c:pt>
                <c:pt idx="1">
                  <c:v>0.10096004955094456</c:v>
                </c:pt>
                <c:pt idx="2">
                  <c:v>0.15419104146206072</c:v>
                </c:pt>
                <c:pt idx="3">
                  <c:v>0.35060000000000002</c:v>
                </c:pt>
                <c:pt idx="4">
                  <c:v>0.115</c:v>
                </c:pt>
                <c:pt idx="5">
                  <c:v>0.19834594897673113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994432"/>
        <c:axId val="101028992"/>
      </c:barChart>
      <c:catAx>
        <c:axId val="1009944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101028992"/>
        <c:crosses val="autoZero"/>
        <c:auto val="1"/>
        <c:lblAlgn val="ctr"/>
        <c:lblOffset val="100"/>
        <c:noMultiLvlLbl val="0"/>
      </c:catAx>
      <c:valAx>
        <c:axId val="1010289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100994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AF7FF-AF77-48F8-B96B-924DCE03F24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69E91-49B9-450F-AC19-F22BF7A6A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627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 7 </a:t>
            </a:r>
            <a:r>
              <a:rPr lang="de-DE" dirty="0" err="1" smtClean="0"/>
              <a:t>days</a:t>
            </a:r>
            <a:r>
              <a:rPr lang="de-DE" dirty="0" smtClean="0"/>
              <a:t> </a:t>
            </a:r>
            <a:r>
              <a:rPr lang="de-DE" dirty="0" err="1" smtClean="0"/>
              <a:t>Moving</a:t>
            </a:r>
            <a:r>
              <a:rPr lang="de-DE" dirty="0" smtClean="0"/>
              <a:t> </a:t>
            </a:r>
            <a:r>
              <a:rPr lang="de-DE" dirty="0" err="1" smtClean="0"/>
              <a:t>Avarage</a:t>
            </a:r>
            <a:r>
              <a:rPr lang="de-DE" dirty="0" smtClean="0"/>
              <a:t>: Tendenz zu glätten „</a:t>
            </a:r>
            <a:r>
              <a:rPr lang="de-DE" dirty="0" err="1" smtClean="0"/>
              <a:t>Smoothing</a:t>
            </a:r>
            <a:r>
              <a:rPr lang="de-DE" dirty="0" smtClean="0"/>
              <a:t>“</a:t>
            </a:r>
            <a:r>
              <a:rPr lang="de-DE" baseline="0" dirty="0" smtClean="0"/>
              <a:t> indem das “</a:t>
            </a:r>
            <a:r>
              <a:rPr lang="de-DE" baseline="0" dirty="0" err="1" smtClean="0"/>
              <a:t>noise</a:t>
            </a:r>
            <a:r>
              <a:rPr lang="de-DE" baseline="0" dirty="0" smtClean="0"/>
              <a:t>“ aus zufälligen kurzfristigen </a:t>
            </a:r>
            <a:r>
              <a:rPr lang="de-DE" baseline="0" dirty="0" err="1" smtClean="0"/>
              <a:t>meldungsschwankungn</a:t>
            </a:r>
            <a:r>
              <a:rPr lang="de-DE" baseline="0" smtClean="0"/>
              <a:t> herausfiltern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69E91-49B9-450F-AC19-F22BF7A6A7B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334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4011D-6367-494E-B14A-C718C288F83E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72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4011D-6367-494E-B14A-C718C288F83E}" type="slidenum">
              <a:rPr lang="de-DE" smtClean="0">
                <a:solidFill>
                  <a:prstClr val="black"/>
                </a:solidFill>
              </a:rPr>
              <a:pPr/>
              <a:t>7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7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1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6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73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08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32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73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880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337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904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778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7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57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742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465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6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0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1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0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1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3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2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8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C3B1B-4246-417E-A5FD-DE0DE9A7D2A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2604-6A22-4676-9015-E231D7880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2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0E12F-4770-40D4-A707-EB7AAB9BBEB8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23.03.2020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19A17-A52C-4E09-86E0-67F1F97153E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0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36712"/>
            <a:ext cx="8297288" cy="56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02630"/>
            <a:ext cx="7355160" cy="634082"/>
          </a:xfrm>
        </p:spPr>
        <p:txBody>
          <a:bodyPr>
            <a:noAutofit/>
          </a:bodyPr>
          <a:lstStyle/>
          <a:p>
            <a:pPr algn="l"/>
            <a:r>
              <a:rPr lang="de-DE" sz="2800" b="1" dirty="0" smtClean="0">
                <a:solidFill>
                  <a:schemeClr val="tx2"/>
                </a:solidFill>
              </a:rPr>
              <a:t>Länder haben die </a:t>
            </a:r>
            <a:r>
              <a:rPr lang="de-DE" sz="2800" b="1" dirty="0">
                <a:solidFill>
                  <a:schemeClr val="tx2"/>
                </a:solidFill>
              </a:rPr>
              <a:t>Kurve abgeflacht</a:t>
            </a:r>
          </a:p>
        </p:txBody>
      </p:sp>
    </p:spTree>
    <p:extLst>
      <p:ext uri="{BB962C8B-B14F-4D97-AF65-F5344CB8AC3E}">
        <p14:creationId xmlns:p14="http://schemas.microsoft.com/office/powerpoint/2010/main" val="202858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11560" y="179348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497D"/>
                </a:solidFill>
              </a:rPr>
              <a:t>Länder mit &gt;7.000 neuen Fällen in den letzten 7 Tagen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00" y="620688"/>
            <a:ext cx="8730000" cy="603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751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Maßnahmenanalyse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„Soziale“ Distanzierung </a:t>
            </a:r>
          </a:p>
          <a:p>
            <a:r>
              <a:rPr lang="de-DE" dirty="0" smtClean="0"/>
              <a:t>Bewegungseinschränkungen </a:t>
            </a:r>
          </a:p>
          <a:p>
            <a:r>
              <a:rPr lang="de-DE" dirty="0" smtClean="0"/>
              <a:t>Maßnahmen im Bereich der öffentlichen Gesundheitsversorgung</a:t>
            </a:r>
          </a:p>
          <a:p>
            <a:r>
              <a:rPr lang="de-DE" dirty="0" smtClean="0"/>
              <a:t>Soziale und wirtschaftliche Maßnahmen </a:t>
            </a:r>
            <a:endParaRPr lang="en-US" dirty="0"/>
          </a:p>
          <a:p>
            <a:pPr marL="0" indent="0">
              <a:buNone/>
            </a:pPr>
            <a:endParaRPr lang="de-DE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343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e-DE" sz="2800" b="1" dirty="0">
                <a:solidFill>
                  <a:schemeClr val="tx2"/>
                </a:solidFill>
              </a:rPr>
              <a:t>COVID-19-Maßnahmen: Überblick über Hongkong, Singapur, </a:t>
            </a:r>
            <a:r>
              <a:rPr lang="de-DE" sz="2800" b="1" dirty="0" smtClean="0">
                <a:solidFill>
                  <a:schemeClr val="tx2"/>
                </a:solidFill>
              </a:rPr>
              <a:t>Taiwan, Südkorea, China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endParaRPr lang="de-DE" sz="2800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Aft>
                <a:spcPts val="0"/>
              </a:spcAft>
            </a:pPr>
            <a:r>
              <a:rPr lang="de-DE" dirty="0">
                <a:ea typeface="Calibri"/>
                <a:cs typeface="Times New Roman"/>
              </a:rPr>
              <a:t>Singapur, Taiwan und Hong Kong, wie auch China, haben aufgrund des SARS-Ausbruchs 2002-3 diese Erfahrungen verinnerlicht. Süd-Korea baute auf den MERS-Ausbruch auf. Sie haben Testkapazitäten für neue Viren aufgebaut und die Krankenhäuser in die Lage versetzte, Patienten mit neuen respiratorischen Pathogenen zu behandeln. 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ea typeface="Calibri"/>
                <a:cs typeface="Times New Roman"/>
              </a:rPr>
              <a:t>Weitläufig </a:t>
            </a:r>
            <a:r>
              <a:rPr lang="de-DE" dirty="0">
                <a:ea typeface="Calibri"/>
                <a:cs typeface="Times New Roman"/>
              </a:rPr>
              <a:t>getestet um Fälle früh zu isolieren.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ea typeface="Calibri"/>
                <a:cs typeface="Times New Roman"/>
              </a:rPr>
              <a:t>Sehr </a:t>
            </a:r>
            <a:r>
              <a:rPr lang="de-DE" dirty="0">
                <a:ea typeface="Calibri"/>
                <a:cs typeface="Times New Roman"/>
              </a:rPr>
              <a:t>verbreitete </a:t>
            </a:r>
            <a:r>
              <a:rPr lang="de-DE" dirty="0" err="1">
                <a:ea typeface="Calibri"/>
                <a:cs typeface="Times New Roman"/>
              </a:rPr>
              <a:t>risk</a:t>
            </a:r>
            <a:r>
              <a:rPr lang="de-DE" dirty="0">
                <a:ea typeface="Calibri"/>
                <a:cs typeface="Times New Roman"/>
              </a:rPr>
              <a:t> </a:t>
            </a:r>
            <a:r>
              <a:rPr lang="de-DE" dirty="0" err="1">
                <a:ea typeface="Calibri"/>
                <a:cs typeface="Times New Roman"/>
              </a:rPr>
              <a:t>communication</a:t>
            </a:r>
            <a:r>
              <a:rPr lang="de-DE" dirty="0">
                <a:ea typeface="Calibri"/>
                <a:cs typeface="Times New Roman"/>
              </a:rPr>
              <a:t>, viel </a:t>
            </a:r>
            <a:r>
              <a:rPr lang="de-DE" dirty="0" err="1">
                <a:ea typeface="Calibri"/>
                <a:cs typeface="Times New Roman"/>
              </a:rPr>
              <a:t>social</a:t>
            </a:r>
            <a:r>
              <a:rPr lang="de-DE" dirty="0">
                <a:ea typeface="Calibri"/>
                <a:cs typeface="Times New Roman"/>
              </a:rPr>
              <a:t> </a:t>
            </a:r>
            <a:r>
              <a:rPr lang="de-DE" dirty="0" err="1">
                <a:ea typeface="Calibri"/>
                <a:cs typeface="Times New Roman"/>
              </a:rPr>
              <a:t>media</a:t>
            </a:r>
            <a:r>
              <a:rPr lang="de-DE" dirty="0">
                <a:ea typeface="Calibri"/>
                <a:cs typeface="Times New Roman"/>
              </a:rPr>
              <a:t> und </a:t>
            </a:r>
            <a:r>
              <a:rPr lang="de-DE" dirty="0" err="1">
                <a:ea typeface="Calibri"/>
                <a:cs typeface="Times New Roman"/>
              </a:rPr>
              <a:t>apps</a:t>
            </a:r>
            <a:r>
              <a:rPr lang="de-DE" dirty="0">
                <a:ea typeface="Calibri"/>
                <a:cs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ea typeface="Calibri"/>
                <a:cs typeface="Times New Roman"/>
              </a:rPr>
              <a:t>In </a:t>
            </a:r>
            <a:r>
              <a:rPr lang="de-DE" dirty="0" err="1">
                <a:ea typeface="Calibri"/>
                <a:cs typeface="Times New Roman"/>
              </a:rPr>
              <a:t>HongKong</a:t>
            </a:r>
            <a:r>
              <a:rPr lang="de-DE" dirty="0">
                <a:ea typeface="Calibri"/>
                <a:cs typeface="Times New Roman"/>
              </a:rPr>
              <a:t> und </a:t>
            </a:r>
            <a:r>
              <a:rPr lang="de-DE" dirty="0" err="1">
                <a:ea typeface="Calibri"/>
                <a:cs typeface="Times New Roman"/>
              </a:rPr>
              <a:t>SüdKorea</a:t>
            </a:r>
            <a:r>
              <a:rPr lang="de-DE" dirty="0">
                <a:ea typeface="Calibri"/>
                <a:cs typeface="Times New Roman"/>
              </a:rPr>
              <a:t> Veröffentlichung von Daten wo Cluster existieren, damit die </a:t>
            </a:r>
            <a:r>
              <a:rPr lang="de-DE" dirty="0" err="1">
                <a:ea typeface="Calibri"/>
                <a:cs typeface="Times New Roman"/>
              </a:rPr>
              <a:t>bevölkerung</a:t>
            </a:r>
            <a:r>
              <a:rPr lang="de-DE" dirty="0">
                <a:ea typeface="Calibri"/>
                <a:cs typeface="Times New Roman"/>
              </a:rPr>
              <a:t> selber einsehen kann.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ea typeface="Calibri"/>
                <a:cs typeface="Times New Roman"/>
              </a:rPr>
              <a:t>Separate </a:t>
            </a:r>
            <a:r>
              <a:rPr lang="de-DE" dirty="0">
                <a:ea typeface="Calibri"/>
                <a:cs typeface="Times New Roman"/>
              </a:rPr>
              <a:t>Gesundheitseinrichtungen wo dies möglich ist.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ea typeface="Calibri"/>
                <a:cs typeface="Times New Roman"/>
              </a:rPr>
              <a:t>Teilweise </a:t>
            </a:r>
            <a:r>
              <a:rPr lang="de-DE" dirty="0">
                <a:ea typeface="Calibri"/>
                <a:cs typeface="Times New Roman"/>
              </a:rPr>
              <a:t>ist die staatlich angeordnete Quarantäne nicht zu Hause, e.g. Singapur und </a:t>
            </a:r>
            <a:r>
              <a:rPr lang="de-DE" dirty="0" err="1">
                <a:ea typeface="Calibri"/>
                <a:cs typeface="Times New Roman"/>
              </a:rPr>
              <a:t>HongKong</a:t>
            </a:r>
            <a:r>
              <a:rPr lang="de-DE" dirty="0">
                <a:ea typeface="Calibri"/>
                <a:cs typeface="Times New Roman"/>
              </a:rPr>
              <a:t> wo räumliche Trennung möglich ist 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ea typeface="Calibri"/>
                <a:cs typeface="Times New Roman"/>
              </a:rPr>
              <a:t>Wirtschaftliche </a:t>
            </a:r>
            <a:r>
              <a:rPr lang="de-DE" dirty="0" err="1">
                <a:ea typeface="Calibri"/>
                <a:cs typeface="Times New Roman"/>
              </a:rPr>
              <a:t>Massnahmen</a:t>
            </a:r>
            <a:r>
              <a:rPr lang="de-DE" dirty="0">
                <a:ea typeface="Calibri"/>
                <a:cs typeface="Times New Roman"/>
              </a:rPr>
              <a:t> zur Unterstützung des </a:t>
            </a:r>
            <a:r>
              <a:rPr lang="de-DE" dirty="0" err="1">
                <a:ea typeface="Calibri"/>
                <a:cs typeface="Times New Roman"/>
              </a:rPr>
              <a:t>social</a:t>
            </a:r>
            <a:r>
              <a:rPr lang="de-DE" dirty="0">
                <a:ea typeface="Calibri"/>
                <a:cs typeface="Times New Roman"/>
              </a:rPr>
              <a:t> </a:t>
            </a:r>
            <a:r>
              <a:rPr lang="de-DE" dirty="0" err="1">
                <a:ea typeface="Calibri"/>
                <a:cs typeface="Times New Roman"/>
              </a:rPr>
              <a:t>distancing</a:t>
            </a:r>
            <a:r>
              <a:rPr lang="de-DE" dirty="0">
                <a:ea typeface="Calibri"/>
                <a:cs typeface="Times New Roman"/>
              </a:rPr>
              <a:t>, sowohl für Unternehmen, wie auch für </a:t>
            </a:r>
            <a:r>
              <a:rPr lang="de-DE" dirty="0" err="1">
                <a:ea typeface="Calibri"/>
                <a:cs typeface="Times New Roman"/>
              </a:rPr>
              <a:t>individuen</a:t>
            </a:r>
            <a:r>
              <a:rPr lang="de-DE" dirty="0">
                <a:ea typeface="Calibri"/>
                <a:cs typeface="Times New Roman"/>
              </a:rPr>
              <a:t> e.g. Quarantänegeld in Singapur.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ea typeface="Calibri"/>
                <a:cs typeface="Times New Roman"/>
              </a:rPr>
              <a:t>Teilweise </a:t>
            </a:r>
            <a:r>
              <a:rPr lang="de-DE" dirty="0" err="1">
                <a:ea typeface="Calibri"/>
                <a:cs typeface="Times New Roman"/>
              </a:rPr>
              <a:t>strafmaßnahmen</a:t>
            </a:r>
            <a:r>
              <a:rPr lang="de-DE" dirty="0">
                <a:ea typeface="Calibri"/>
                <a:cs typeface="Times New Roman"/>
              </a:rPr>
              <a:t> für Nicht – </a:t>
            </a:r>
            <a:r>
              <a:rPr lang="de-DE" dirty="0" err="1">
                <a:ea typeface="Calibri"/>
                <a:cs typeface="Times New Roman"/>
              </a:rPr>
              <a:t>einhaltung</a:t>
            </a:r>
            <a:r>
              <a:rPr lang="de-DE" dirty="0">
                <a:ea typeface="Calibri"/>
                <a:cs typeface="Times New Roman"/>
              </a:rPr>
              <a:t>, aber siehe oben kulturelle Unterschiede.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508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Key performance indicators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“Was man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messen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, </a:t>
            </a:r>
            <a:r>
              <a:rPr lang="en-US" dirty="0" err="1" smtClean="0"/>
              <a:t>kann</a:t>
            </a:r>
            <a:r>
              <a:rPr lang="en-US" dirty="0" smtClean="0"/>
              <a:t> man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steuern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Verlauf</a:t>
            </a:r>
            <a:r>
              <a:rPr lang="en-US" dirty="0" smtClean="0"/>
              <a:t> </a:t>
            </a:r>
            <a:r>
              <a:rPr lang="en-US" dirty="0" err="1" smtClean="0"/>
              <a:t>Fallzahlen</a:t>
            </a:r>
            <a:endParaRPr lang="en-US" dirty="0" smtClean="0"/>
          </a:p>
          <a:p>
            <a:pPr lvl="1"/>
            <a:r>
              <a:rPr lang="en-US" dirty="0" err="1" smtClean="0"/>
              <a:t>Verlauf</a:t>
            </a:r>
            <a:r>
              <a:rPr lang="en-US" dirty="0" smtClean="0"/>
              <a:t> </a:t>
            </a:r>
            <a:r>
              <a:rPr lang="en-US" dirty="0" err="1" smtClean="0"/>
              <a:t>Todesfälle</a:t>
            </a:r>
            <a:r>
              <a:rPr lang="en-US" dirty="0" smtClean="0"/>
              <a:t>/CFR</a:t>
            </a:r>
          </a:p>
          <a:p>
            <a:pPr lvl="1"/>
            <a:r>
              <a:rPr lang="en-US" dirty="0" err="1" smtClean="0"/>
              <a:t>Testkapazität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Anteil</a:t>
            </a:r>
            <a:r>
              <a:rPr lang="en-US" dirty="0"/>
              <a:t> der </a:t>
            </a:r>
            <a:r>
              <a:rPr lang="en-US" dirty="0" smtClean="0"/>
              <a:t>(+) </a:t>
            </a:r>
            <a:r>
              <a:rPr lang="en-US" dirty="0"/>
              <a:t>Teste/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smtClean="0"/>
              <a:t>Teste)</a:t>
            </a:r>
            <a:endParaRPr lang="en-US" dirty="0"/>
          </a:p>
          <a:p>
            <a:pPr lvl="1"/>
            <a:r>
              <a:rPr lang="en-US" dirty="0" err="1" smtClean="0"/>
              <a:t>Anteil</a:t>
            </a:r>
            <a:r>
              <a:rPr lang="en-US" dirty="0" smtClean="0"/>
              <a:t> HCW</a:t>
            </a:r>
          </a:p>
          <a:p>
            <a:pPr lvl="1"/>
            <a:r>
              <a:rPr lang="en-US" dirty="0" err="1" smtClean="0"/>
              <a:t>Auslastung</a:t>
            </a:r>
            <a:r>
              <a:rPr lang="en-US" dirty="0" smtClean="0"/>
              <a:t> ICU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644188"/>
              </p:ext>
            </p:extLst>
          </p:nvPr>
        </p:nvGraphicFramePr>
        <p:xfrm>
          <a:off x="1115616" y="836712"/>
          <a:ext cx="6480720" cy="4826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2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617471" cy="5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1"/>
          <p:cNvSpPr txBox="1">
            <a:spLocks/>
          </p:cNvSpPr>
          <p:nvPr/>
        </p:nvSpPr>
        <p:spPr>
          <a:xfrm>
            <a:off x="467544" y="202630"/>
            <a:ext cx="735516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DE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2863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Bildschirmpräsentation (4:3)</PresentationFormat>
  <Paragraphs>29</Paragraphs>
  <Slides>7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Larissa</vt:lpstr>
      <vt:lpstr>1_Larissa</vt:lpstr>
      <vt:lpstr>Länder haben die Kurve abgeflacht</vt:lpstr>
      <vt:lpstr>PowerPoint-Präsentation</vt:lpstr>
      <vt:lpstr>Maßnahmenanalyse</vt:lpstr>
      <vt:lpstr>COVID-19-Maßnahmen: Überblick über Hongkong, Singapur, Taiwan, Südkorea, China </vt:lpstr>
      <vt:lpstr>Key performance indicators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Jansen, Andreas</dc:creator>
  <cp:lastModifiedBy>Vygen-Bonnet, Sabine</cp:lastModifiedBy>
  <cp:revision>17</cp:revision>
  <dcterms:created xsi:type="dcterms:W3CDTF">2020-03-22T07:17:40Z</dcterms:created>
  <dcterms:modified xsi:type="dcterms:W3CDTF">2020-03-23T11:33:02Z</dcterms:modified>
</cp:coreProperties>
</file>