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1" r:id="rId5"/>
  </p:sldMasterIdLst>
  <p:notesMasterIdLst>
    <p:notesMasterId r:id="rId16"/>
  </p:notesMasterIdLst>
  <p:sldIdLst>
    <p:sldId id="259" r:id="rId6"/>
    <p:sldId id="260" r:id="rId7"/>
    <p:sldId id="263" r:id="rId8"/>
    <p:sldId id="264" r:id="rId9"/>
    <p:sldId id="268" r:id="rId10"/>
    <p:sldId id="265" r:id="rId11"/>
    <p:sldId id="266" r:id="rId12"/>
    <p:sldId id="270" r:id="rId13"/>
    <p:sldId id="269" r:id="rId14"/>
    <p:sldId id="271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BB025-86AB-4303-B2A3-C6981756ABBC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F75B2-04DB-41D1-90D1-3B4D55430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78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COVID-19-F%C3%A4lle_in_der_Schweiz_und_Liechtenstei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 rote Linie</a:t>
            </a:r>
            <a:r>
              <a:rPr lang="de-DE" baseline="0" dirty="0" smtClean="0"/>
              <a:t> die so genannte „</a:t>
            </a:r>
            <a:r>
              <a:rPr lang="de-DE" baseline="0" dirty="0" err="1" smtClean="0"/>
              <a:t>smoothing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curve</a:t>
            </a:r>
            <a:r>
              <a:rPr lang="de-DE" baseline="0" dirty="0" smtClean="0"/>
              <a:t>“ ist  „7 </a:t>
            </a:r>
            <a:r>
              <a:rPr lang="de-DE" baseline="0" dirty="0" err="1" smtClean="0"/>
              <a:t>day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moving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average</a:t>
            </a:r>
            <a:r>
              <a:rPr lang="de-DE" baseline="0" dirty="0" smtClean="0"/>
              <a:t>“ um Trend zu glätten, indem er das „</a:t>
            </a:r>
            <a:r>
              <a:rPr lang="de-DE" baseline="0" dirty="0" err="1" smtClean="0"/>
              <a:t>noise</a:t>
            </a:r>
            <a:r>
              <a:rPr lang="de-DE" baseline="0" dirty="0" smtClean="0"/>
              <a:t>“ aus zufälligen kurzfristigen Meldung-Schwankungen herausfiltern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011D-6367-494E-B14A-C718C288F83E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7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011D-6367-494E-B14A-C718C288F83E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7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https://cmmid.github.io/topics/covid19/severity/global_cfr_estimates.html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69E91-49B9-450F-AC19-F22BF7A6A7B1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5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hlinkClick r:id="rId3"/>
              </a:rPr>
              <a:t>https://www.bag.admin.ch/bag/de/home/krankheiten/ausbrueche-epidemien-pandemien/aktuelle-ausbrueche-epidemien/novel-cov/situation-schweiz-und-international.html#-1934206868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 smtClean="0"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https://de.wikipedia.org/wiki/COVID-19-Pandemie_in_der_Schweiz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r>
              <a:rPr lang="de-DE" dirty="0" smtClean="0"/>
              <a:t>Schweiz: 8.583.177</a:t>
            </a:r>
          </a:p>
          <a:p>
            <a:endParaRPr lang="de-DE" dirty="0" smtClean="0"/>
          </a:p>
          <a:p>
            <a:r>
              <a:rPr lang="de-DE" dirty="0" smtClean="0"/>
              <a:t>Waadt</a:t>
            </a:r>
          </a:p>
          <a:p>
            <a:r>
              <a:rPr lang="de-DE" dirty="0" smtClean="0"/>
              <a:t>Genf</a:t>
            </a:r>
          </a:p>
          <a:p>
            <a:r>
              <a:rPr lang="de-DE" dirty="0" smtClean="0"/>
              <a:t>Zürich</a:t>
            </a:r>
          </a:p>
          <a:p>
            <a:r>
              <a:rPr lang="de-DE" dirty="0" smtClean="0"/>
              <a:t>Wallis</a:t>
            </a:r>
          </a:p>
          <a:p>
            <a:r>
              <a:rPr lang="de-DE" dirty="0" smtClean="0"/>
              <a:t>Bern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https://epidemio.wiv-isp.be/ID/Pages/2019-nCoV_epidemiological_situation.aspx</a:t>
            </a:r>
          </a:p>
          <a:p>
            <a:endParaRPr lang="de-DE" dirty="0" smtClean="0"/>
          </a:p>
          <a:p>
            <a:r>
              <a:rPr lang="de-DE" b="1" dirty="0" smtClean="0"/>
              <a:t>Belgien: 11.431.406 </a:t>
            </a:r>
          </a:p>
          <a:p>
            <a:r>
              <a:rPr lang="de-DE" dirty="0" smtClean="0"/>
              <a:t>Bruxelles: 1.208.542 </a:t>
            </a:r>
          </a:p>
          <a:p>
            <a:r>
              <a:rPr lang="de-DE" dirty="0" smtClean="0"/>
              <a:t>Flandern: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6.589.069 </a:t>
            </a:r>
            <a:endParaRPr lang="de-DE" dirty="0" smtClean="0"/>
          </a:p>
          <a:p>
            <a:r>
              <a:rPr lang="de-DE" dirty="0" smtClean="0"/>
              <a:t>Wallonien: 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3.633.795 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39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39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46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E91D-E190-41AC-84C5-6978099D25A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8E2D-CFC3-439B-89CA-BD3C83925C1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01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E91D-E190-41AC-84C5-6978099D25A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8E2D-CFC3-439B-89CA-BD3C83925C1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89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E91D-E190-41AC-84C5-6978099D25A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8E2D-CFC3-439B-89CA-BD3C83925C1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12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E91D-E190-41AC-84C5-6978099D25A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8E2D-CFC3-439B-89CA-BD3C83925C1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3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E91D-E190-41AC-84C5-6978099D25A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8E2D-CFC3-439B-89CA-BD3C83925C1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21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E91D-E190-41AC-84C5-6978099D25A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8E2D-CFC3-439B-89CA-BD3C83925C1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35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E91D-E190-41AC-84C5-6978099D25A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8E2D-CFC3-439B-89CA-BD3C83925C1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09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E91D-E190-41AC-84C5-6978099D25A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8E2D-CFC3-439B-89CA-BD3C83925C1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9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830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E91D-E190-41AC-84C5-6978099D25A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8E2D-CFC3-439B-89CA-BD3C83925C1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46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E91D-E190-41AC-84C5-6978099D25A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8E2D-CFC3-439B-89CA-BD3C83925C1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18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E91D-E190-41AC-84C5-6978099D25A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48E2D-CFC3-439B-89CA-BD3C83925C1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79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3B1B-4246-417E-A5FD-DE0DE9A7D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2604-6A22-4676-9015-E231D7880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3B1B-4246-417E-A5FD-DE0DE9A7D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2604-6A22-4676-9015-E231D7880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3B1B-4246-417E-A5FD-DE0DE9A7D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2604-6A22-4676-9015-E231D7880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08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3B1B-4246-417E-A5FD-DE0DE9A7D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2604-6A22-4676-9015-E231D7880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56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3B1B-4246-417E-A5FD-DE0DE9A7D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2604-6A22-4676-9015-E231D7880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82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3B1B-4246-417E-A5FD-DE0DE9A7D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2604-6A22-4676-9015-E231D7880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34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3B1B-4246-417E-A5FD-DE0DE9A7D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2604-6A22-4676-9015-E231D7880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0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061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3B1B-4246-417E-A5FD-DE0DE9A7D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2604-6A22-4676-9015-E231D7880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75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3B1B-4246-417E-A5FD-DE0DE9A7D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2604-6A22-4676-9015-E231D7880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96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3B1B-4246-417E-A5FD-DE0DE9A7D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2604-6A22-4676-9015-E231D7880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4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3B1B-4246-417E-A5FD-DE0DE9A7D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2604-6A22-4676-9015-E231D7880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16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05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50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24.03.2020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8248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24.03.2020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9930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24.03.2020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289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24.03.2020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04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199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889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828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93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53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22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36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045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58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477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8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941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5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89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69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31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B031-36EC-406E-B409-7C4D27E5C6A6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013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B031-36EC-406E-B409-7C4D27E5C6A6}" type="datetimeFigureOut">
              <a:rPr lang="de-DE" smtClean="0"/>
              <a:t>24.03.2020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9E708-B122-44B2-A8E9-E66A514C53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07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E91D-E190-41AC-84C5-6978099D25AA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8E2D-CFC3-439B-89CA-BD3C83925C1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6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C3B1B-4246-417E-A5FD-DE0DE9A7D2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2604-6A22-4676-9015-E231D7880E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4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24.03.2020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48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B031-36EC-406E-B409-7C4D27E5C6A6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9E708-B122-44B2-A8E9-E66A514C537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9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COVID-19-F%C3%A4lle_in_der_Schweiz_und_Liechtenstei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de.wikipedia.org/wiki/COVID-19-Pandemie_in_der_Schwei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79348"/>
            <a:ext cx="767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prstClr val="black"/>
                </a:solidFill>
              </a:rPr>
              <a:t>Länder mit &gt;7.000 neuen Fällen in den letzten 7 Tagen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36712"/>
            <a:ext cx="8109089" cy="5688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79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1" y="620688"/>
            <a:ext cx="841949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9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7934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prstClr val="black"/>
                </a:solidFill>
              </a:rPr>
              <a:t>Länder mit 1.400 bis 7.000 neuen Fällen in den letzten 7 Tagen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0568"/>
            <a:ext cx="7920880" cy="5583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55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Trajektorie seit dem 100. bestätigten Fall</a:t>
            </a:r>
            <a:endParaRPr lang="de-DE" sz="28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5"/>
            <a:ext cx="7632848" cy="5505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1520" y="6266440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/>
              <a:t>Data </a:t>
            </a:r>
            <a:r>
              <a:rPr lang="de-DE" sz="1100" b="1" dirty="0" err="1" smtClean="0"/>
              <a:t>from</a:t>
            </a:r>
            <a:r>
              <a:rPr lang="de-DE" sz="1100" b="1" dirty="0" smtClean="0"/>
              <a:t> ECDC 23.03.2020</a:t>
            </a:r>
            <a:endParaRPr lang="de-DE" sz="1100" b="1" dirty="0"/>
          </a:p>
        </p:txBody>
      </p:sp>
    </p:spTree>
    <p:extLst>
      <p:ext uri="{BB962C8B-B14F-4D97-AF65-F5344CB8AC3E}">
        <p14:creationId xmlns:p14="http://schemas.microsoft.com/office/powerpoint/2010/main" val="3022212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 smtClean="0"/>
              <a:t>Schätzung </a:t>
            </a:r>
            <a:r>
              <a:rPr lang="de-DE" sz="2000" b="1" dirty="0"/>
              <a:t>des </a:t>
            </a:r>
            <a:r>
              <a:rPr lang="de-DE" sz="2000" b="1" dirty="0" smtClean="0"/>
              <a:t>Anteils </a:t>
            </a:r>
            <a:r>
              <a:rPr lang="de-DE" sz="2000" b="1" dirty="0"/>
              <a:t>der gemeldeten symptomatischen </a:t>
            </a:r>
            <a:r>
              <a:rPr lang="de-DE" sz="2000" b="1" dirty="0" smtClean="0"/>
              <a:t>Fälle:</a:t>
            </a:r>
            <a:br>
              <a:rPr lang="de-DE" sz="2000" b="1" dirty="0" smtClean="0"/>
            </a:br>
            <a:r>
              <a:rPr lang="de-DE" sz="1400" b="1" dirty="0" smtClean="0"/>
              <a:t>Die Schätzung basierend </a:t>
            </a:r>
            <a:r>
              <a:rPr lang="de-DE" sz="1400" b="1" dirty="0"/>
              <a:t>auf dem </a:t>
            </a:r>
            <a:r>
              <a:rPr lang="de-DE" sz="1400" b="1" dirty="0" smtClean="0"/>
              <a:t>Fall-Verstorbenen-Anteil (CFR) und </a:t>
            </a:r>
            <a:r>
              <a:rPr lang="de-DE" sz="1400" b="1" dirty="0"/>
              <a:t>der Verzögerung zwischen Krankenhausaufenthalt und </a:t>
            </a:r>
            <a:r>
              <a:rPr lang="de-DE" sz="1400" b="1" dirty="0" smtClean="0"/>
              <a:t>Tod</a:t>
            </a:r>
            <a:r>
              <a:rPr lang="de-DE" sz="1400" b="1" dirty="0"/>
              <a:t>.</a:t>
            </a:r>
            <a:r>
              <a:rPr lang="de-DE" sz="1400" b="1" dirty="0" smtClean="0"/>
              <a:t> [LSHTM]</a:t>
            </a:r>
            <a:endParaRPr lang="de-DE" sz="1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5328592" cy="4962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966614" y="1484784"/>
            <a:ext cx="285385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Annahme: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CFR: 1.38</a:t>
            </a:r>
            <a:r>
              <a:rPr lang="de-DE" sz="1400" dirty="0"/>
              <a:t>% (95% </a:t>
            </a:r>
            <a:r>
              <a:rPr lang="de-DE" sz="1400" dirty="0" smtClean="0"/>
              <a:t>1.23–1.53%)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Verzögerung zwischen Krankenhausaufenthalt und </a:t>
            </a:r>
            <a:r>
              <a:rPr lang="de-DE" sz="1400" dirty="0" smtClean="0"/>
              <a:t>Tod: 13 </a:t>
            </a:r>
            <a:r>
              <a:rPr lang="de-DE" sz="1400" dirty="0"/>
              <a:t>Tage </a:t>
            </a:r>
            <a:r>
              <a:rPr lang="de-DE" sz="1400" dirty="0" smtClean="0"/>
              <a:t>mit einer </a:t>
            </a:r>
            <a:r>
              <a:rPr lang="de-DE" sz="1400" dirty="0"/>
              <a:t>Standardabweichung von 12,7 Tagen</a:t>
            </a:r>
            <a:endParaRPr lang="de-DE" sz="1400" dirty="0" smtClean="0"/>
          </a:p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561516"/>
              </p:ext>
            </p:extLst>
          </p:nvPr>
        </p:nvGraphicFramePr>
        <p:xfrm>
          <a:off x="6133403" y="3284984"/>
          <a:ext cx="252028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126014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Land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CFR</a:t>
                      </a:r>
                      <a:endParaRPr lang="de-DE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Italien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9,3</a:t>
                      </a:r>
                      <a:endParaRPr lang="de-DE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Spanien 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6,6</a:t>
                      </a:r>
                      <a:endParaRPr lang="de-DE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UK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4,9</a:t>
                      </a:r>
                      <a:endParaRPr lang="de-DE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Frankreich 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4,2</a:t>
                      </a:r>
                      <a:endParaRPr lang="de-DE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Deutschland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0,4</a:t>
                      </a:r>
                      <a:endParaRPr lang="de-DE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6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Spanien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251520" y="1124744"/>
            <a:ext cx="8712968" cy="64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prstClr val="black"/>
                </a:solidFill>
              </a:rPr>
              <a:t>33.089 Fälle (+ 4.517); 2.182 Todesfälle (+395) (Fall-Verstorbenen-Anteil: 6,6%) 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DE" sz="1400" dirty="0" smtClean="0">
              <a:solidFill>
                <a:prstClr val="black"/>
              </a:solidFill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107504" y="2043579"/>
            <a:ext cx="6478501" cy="3831662"/>
            <a:chOff x="1117835" y="1212858"/>
            <a:chExt cx="6478501" cy="3831662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1117835" y="1212858"/>
              <a:ext cx="6478501" cy="3831662"/>
              <a:chOff x="1117835" y="1212858"/>
              <a:chExt cx="6478501" cy="3831662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7835" y="1758395"/>
                <a:ext cx="5000625" cy="3286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feld 6"/>
              <p:cNvSpPr txBox="1"/>
              <p:nvPr/>
            </p:nvSpPr>
            <p:spPr>
              <a:xfrm>
                <a:off x="4087969" y="4363889"/>
                <a:ext cx="2448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 smtClean="0">
                    <a:solidFill>
                      <a:prstClr val="black"/>
                    </a:solidFill>
                  </a:rPr>
                  <a:t>Madrid</a:t>
                </a:r>
                <a:r>
                  <a:rPr lang="de-DE" sz="1200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r>
                  <a:rPr lang="de-DE" sz="1200" b="1" dirty="0" smtClean="0">
                    <a:solidFill>
                      <a:prstClr val="black"/>
                    </a:solidFill>
                  </a:rPr>
                  <a:t>10.575 Fälle, </a:t>
                </a:r>
                <a:r>
                  <a:rPr lang="de-DE" sz="1200" b="1" dirty="0" err="1" smtClean="0">
                    <a:solidFill>
                      <a:prstClr val="black"/>
                    </a:solidFill>
                  </a:rPr>
                  <a:t>Inz</a:t>
                </a:r>
                <a:r>
                  <a:rPr lang="de-DE" sz="1200" b="1" dirty="0" smtClean="0">
                    <a:solidFill>
                      <a:prstClr val="black"/>
                    </a:solidFill>
                  </a:rPr>
                  <a:t>. 152</a:t>
                </a:r>
                <a:endParaRPr lang="de-DE" sz="12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8" name="Gerade Verbindung mit Pfeil 17"/>
              <p:cNvCxnSpPr/>
              <p:nvPr/>
            </p:nvCxnSpPr>
            <p:spPr>
              <a:xfrm flipH="1" flipV="1">
                <a:off x="3975550" y="2996955"/>
                <a:ext cx="1046686" cy="151216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feld 23"/>
              <p:cNvSpPr txBox="1"/>
              <p:nvPr/>
            </p:nvSpPr>
            <p:spPr>
              <a:xfrm>
                <a:off x="5144243" y="2916560"/>
                <a:ext cx="23823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 smtClean="0">
                    <a:solidFill>
                      <a:prstClr val="black"/>
                    </a:solidFill>
                  </a:rPr>
                  <a:t>La Rioja: 747 Fälle, </a:t>
                </a:r>
                <a:r>
                  <a:rPr lang="de-DE" sz="1200" b="1" dirty="0" err="1" smtClean="0">
                    <a:solidFill>
                      <a:prstClr val="black"/>
                    </a:solidFill>
                  </a:rPr>
                  <a:t>Inz</a:t>
                </a:r>
                <a:r>
                  <a:rPr lang="de-DE" sz="1200" b="1" dirty="0" smtClean="0">
                    <a:solidFill>
                      <a:prstClr val="black"/>
                    </a:solidFill>
                  </a:rPr>
                  <a:t>. 210</a:t>
                </a:r>
                <a:endParaRPr lang="de-DE" sz="12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5" name="Gerade Verbindung mit Pfeil 24"/>
              <p:cNvCxnSpPr>
                <a:stCxn id="24" idx="1"/>
              </p:cNvCxnSpPr>
              <p:nvPr/>
            </p:nvCxnSpPr>
            <p:spPr>
              <a:xfrm flipH="1" flipV="1">
                <a:off x="4288925" y="2395997"/>
                <a:ext cx="855318" cy="659063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feld 27"/>
              <p:cNvSpPr txBox="1"/>
              <p:nvPr/>
            </p:nvSpPr>
            <p:spPr>
              <a:xfrm>
                <a:off x="5004048" y="1212858"/>
                <a:ext cx="2592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 smtClean="0">
                    <a:solidFill>
                      <a:prstClr val="black"/>
                    </a:solidFill>
                  </a:rPr>
                  <a:t>Navarra</a:t>
                </a:r>
                <a:r>
                  <a:rPr lang="de-DE" sz="1200" dirty="0" smtClean="0">
                    <a:solidFill>
                      <a:prstClr val="black"/>
                    </a:solidFill>
                  </a:rPr>
                  <a:t>: </a:t>
                </a:r>
              </a:p>
              <a:p>
                <a:r>
                  <a:rPr lang="de-DE" sz="1200" b="1" dirty="0" smtClean="0">
                    <a:solidFill>
                      <a:prstClr val="black"/>
                    </a:solidFill>
                  </a:rPr>
                  <a:t>886  Fälle, </a:t>
                </a:r>
                <a:r>
                  <a:rPr lang="de-DE" sz="1200" b="1" dirty="0" err="1" smtClean="0">
                    <a:solidFill>
                      <a:prstClr val="black"/>
                    </a:solidFill>
                  </a:rPr>
                  <a:t>Inz</a:t>
                </a:r>
                <a:r>
                  <a:rPr lang="de-DE" sz="1200" b="1" dirty="0" smtClean="0">
                    <a:solidFill>
                      <a:prstClr val="black"/>
                    </a:solidFill>
                  </a:rPr>
                  <a:t>. 135</a:t>
                </a:r>
                <a:endParaRPr lang="de-DE" sz="12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9" name="Gerade Verbindung mit Pfeil 28"/>
              <p:cNvCxnSpPr/>
              <p:nvPr/>
            </p:nvCxnSpPr>
            <p:spPr>
              <a:xfrm flipH="1">
                <a:off x="4608004" y="1862427"/>
                <a:ext cx="828464" cy="34243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feld 31"/>
              <p:cNvSpPr txBox="1"/>
              <p:nvPr/>
            </p:nvSpPr>
            <p:spPr>
              <a:xfrm>
                <a:off x="2715410" y="1296730"/>
                <a:ext cx="25202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 smtClean="0">
                    <a:solidFill>
                      <a:prstClr val="black"/>
                    </a:solidFill>
                  </a:rPr>
                  <a:t>Pais Vasco</a:t>
                </a:r>
                <a:r>
                  <a:rPr lang="de-DE" sz="1200" dirty="0" smtClean="0">
                    <a:solidFill>
                      <a:prstClr val="black"/>
                    </a:solidFill>
                  </a:rPr>
                  <a:t>: </a:t>
                </a:r>
                <a:r>
                  <a:rPr lang="de-DE" sz="1200" b="1" dirty="0" smtClean="0">
                    <a:solidFill>
                      <a:prstClr val="black"/>
                    </a:solidFill>
                  </a:rPr>
                  <a:t>2421 Fälle, </a:t>
                </a:r>
                <a:r>
                  <a:rPr lang="de-DE" sz="1200" b="1" dirty="0" err="1" smtClean="0">
                    <a:solidFill>
                      <a:prstClr val="black"/>
                    </a:solidFill>
                  </a:rPr>
                  <a:t>Inz</a:t>
                </a:r>
                <a:r>
                  <a:rPr lang="de-DE" sz="1200" b="1" dirty="0" smtClean="0">
                    <a:solidFill>
                      <a:prstClr val="black"/>
                    </a:solidFill>
                  </a:rPr>
                  <a:t>. 103</a:t>
                </a:r>
                <a:endParaRPr lang="de-DE" sz="1200" b="1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33" name="Gerade Verbindung mit Pfeil 32"/>
            <p:cNvCxnSpPr>
              <a:stCxn id="32" idx="2"/>
            </p:cNvCxnSpPr>
            <p:nvPr/>
          </p:nvCxnSpPr>
          <p:spPr>
            <a:xfrm>
              <a:off x="3975550" y="1573729"/>
              <a:ext cx="177356" cy="45306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feld 18"/>
          <p:cNvSpPr txBox="1"/>
          <p:nvPr/>
        </p:nvSpPr>
        <p:spPr>
          <a:xfrm>
            <a:off x="6228184" y="2043579"/>
            <a:ext cx="25922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prstClr val="black"/>
                </a:solidFill>
              </a:rPr>
              <a:t>Ministerpräsident möchte den nationalen Notstand und die Ausgangssperre im ganzen Land (seit 14.03.2020) um zwei Wochen (bis 12.04) verlängern.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400" b="1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</a:rPr>
              <a:t>Passagiere die aus </a:t>
            </a:r>
            <a:r>
              <a:rPr lang="es-ES" sz="1400" b="1" dirty="0" smtClean="0">
                <a:solidFill>
                  <a:prstClr val="black"/>
                </a:solidFill>
              </a:rPr>
              <a:t>Spain  (La  Rioja,  Madrid  and  Pais  Vasco) </a:t>
            </a:r>
            <a:r>
              <a:rPr lang="de-DE" sz="1400" b="1" dirty="0" smtClean="0">
                <a:solidFill>
                  <a:prstClr val="black"/>
                </a:solidFill>
              </a:rPr>
              <a:t>nach Hong Kong einreisen </a:t>
            </a:r>
            <a:r>
              <a:rPr lang="de-DE" sz="1400" b="1" dirty="0" err="1" smtClean="0">
                <a:solidFill>
                  <a:prstClr val="black"/>
                </a:solidFill>
              </a:rPr>
              <a:t>müßen</a:t>
            </a:r>
            <a:r>
              <a:rPr lang="de-DE" sz="1400" b="1" dirty="0" smtClean="0">
                <a:solidFill>
                  <a:prstClr val="black"/>
                </a:solidFill>
              </a:rPr>
              <a:t> 14 Tage in zentrale Quarantäne.</a:t>
            </a:r>
          </a:p>
          <a:p>
            <a:endParaRPr lang="de-DE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6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467544" y="2411674"/>
            <a:ext cx="4392488" cy="44126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b="1" dirty="0"/>
              <a:t>Die </a:t>
            </a:r>
            <a:r>
              <a:rPr lang="fr-FR" sz="1800" b="1" dirty="0" err="1"/>
              <a:t>besonders</a:t>
            </a:r>
            <a:r>
              <a:rPr lang="fr-FR" sz="1800" b="1" dirty="0"/>
              <a:t> </a:t>
            </a:r>
            <a:r>
              <a:rPr lang="fr-FR" sz="1800" b="1" dirty="0" err="1"/>
              <a:t>betroffenen</a:t>
            </a:r>
            <a:r>
              <a:rPr lang="fr-FR" sz="1800" b="1" dirty="0"/>
              <a:t> </a:t>
            </a:r>
            <a:r>
              <a:rPr lang="fr-FR" sz="1800" b="1" dirty="0" err="1" smtClean="0"/>
              <a:t>Gebiete</a:t>
            </a:r>
            <a:r>
              <a:rPr lang="fr-FR" sz="1800" b="1" dirty="0" smtClean="0"/>
              <a:t>: </a:t>
            </a:r>
          </a:p>
          <a:p>
            <a:pPr marL="0" indent="0">
              <a:buNone/>
            </a:pPr>
            <a:endParaRPr lang="fr-FR" sz="1800" b="1" dirty="0" smtClean="0"/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rgbClr val="FF0000"/>
              </a:solidFill>
            </a:endParaRPr>
          </a:p>
          <a:p>
            <a:r>
              <a:rPr lang="de-DE" sz="1600" dirty="0" smtClean="0"/>
              <a:t>Der </a:t>
            </a:r>
            <a:r>
              <a:rPr lang="de-DE" sz="1600" dirty="0"/>
              <a:t>Kanton Tessin hat am 11. März 2020 </a:t>
            </a:r>
            <a:r>
              <a:rPr lang="de-DE" sz="1600" dirty="0" smtClean="0"/>
              <a:t>den 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Notstand ausgerufen.</a:t>
            </a:r>
          </a:p>
          <a:p>
            <a:endParaRPr lang="de-DE" sz="1600" dirty="0"/>
          </a:p>
          <a:p>
            <a:endParaRPr lang="fr-FR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Schweiz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178749"/>
            <a:ext cx="410445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8.060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positive getestete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Personen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66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Todesfälle (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0,8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94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Fälle pro 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Alle Kantone betroffen.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511052"/>
              </p:ext>
            </p:extLst>
          </p:nvPr>
        </p:nvGraphicFramePr>
        <p:xfrm>
          <a:off x="467544" y="2780928"/>
          <a:ext cx="3960440" cy="23654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60196"/>
                <a:gridCol w="1144127"/>
                <a:gridCol w="1056117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Region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Fälle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Inzidenz</a:t>
                      </a:r>
                      <a:endParaRPr lang="de-DE" sz="1400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Tessin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1165</a:t>
                      </a:r>
                      <a:endParaRPr lang="de-DE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330</a:t>
                      </a:r>
                      <a:endParaRPr lang="de-DE" sz="1600" b="1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Waadt</a:t>
                      </a:r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1782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223</a:t>
                      </a:r>
                      <a:endParaRPr lang="de-DE" sz="14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Genf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1231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246</a:t>
                      </a:r>
                      <a:endParaRPr lang="de-DE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Zürich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1068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70</a:t>
                      </a:r>
                      <a:endParaRPr lang="de-DE" sz="1400" dirty="0"/>
                    </a:p>
                  </a:txBody>
                  <a:tcPr/>
                </a:tc>
              </a:tr>
              <a:tr h="31023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Wallis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492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143</a:t>
                      </a:r>
                      <a:endParaRPr lang="de-DE" sz="1400" dirty="0"/>
                    </a:p>
                  </a:txBody>
                  <a:tcPr/>
                </a:tc>
              </a:tr>
              <a:tr h="31027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470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45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95535" y="5589240"/>
            <a:ext cx="4641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prstClr val="black"/>
                </a:solidFill>
                <a:hlinkClick r:id="rId3"/>
              </a:rPr>
              <a:t>https://www.bag.admin.ch/bag/de/home/krankheiten/ausbrueche-epidemien-pandemien/aktuelle-ausbrueche-epidemien/novel-cov/situation-schweiz-und-international.html#-1934206868</a:t>
            </a:r>
          </a:p>
          <a:p>
            <a:pPr>
              <a:defRPr/>
            </a:pPr>
            <a:r>
              <a:rPr lang="de-DE" sz="12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1200" dirty="0" smtClean="0">
                <a:solidFill>
                  <a:prstClr val="black"/>
                </a:solidFill>
                <a:hlinkClick r:id="rId4"/>
              </a:rPr>
              <a:t>de.wikipedia.org/wiki/COVID-19-Pandemie_in_der_Schweiz</a:t>
            </a:r>
            <a:endParaRPr lang="de-DE" sz="120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de-DE" sz="12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80" y="4090527"/>
            <a:ext cx="3941633" cy="25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5240"/>
            <a:ext cx="4060057" cy="255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Türkei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124744"/>
            <a:ext cx="4392488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1.529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Fälle,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37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Todesfälle (Fall-Verstorbenen-Anteil: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2,4%) </a:t>
            </a:r>
            <a:r>
              <a:rPr lang="de-DE" sz="1200" dirty="0">
                <a:solidFill>
                  <a:prstClr val="black"/>
                </a:solidFill>
                <a:latin typeface="ScalaSansPro-Regular" pitchFamily="50" charset="0"/>
              </a:rPr>
              <a:t>(Datenstand </a:t>
            </a:r>
            <a:r>
              <a:rPr lang="de-DE" sz="1200" dirty="0" smtClean="0">
                <a:solidFill>
                  <a:prstClr val="black"/>
                </a:solidFill>
                <a:latin typeface="ScalaSansPro-Regular" pitchFamily="50" charset="0"/>
              </a:rPr>
              <a:t>23.03.2020)</a:t>
            </a:r>
            <a:endParaRPr lang="de-DE" sz="1200" b="1" dirty="0" smtClean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Insgesamt Inzidenz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1,9/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73" y="1124744"/>
            <a:ext cx="3231432" cy="208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8" y="3429000"/>
            <a:ext cx="8093277" cy="247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1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Hintergrund 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31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64896" cy="5724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1560" y="33265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prstClr val="black"/>
                </a:solidFill>
              </a:rPr>
              <a:t>Länder mit </a:t>
            </a:r>
            <a:r>
              <a:rPr lang="de-DE" sz="2400" b="1" dirty="0" smtClean="0">
                <a:solidFill>
                  <a:prstClr val="black"/>
                </a:solidFill>
              </a:rPr>
              <a:t>70 </a:t>
            </a:r>
            <a:r>
              <a:rPr lang="de-DE" sz="2400" b="1" dirty="0">
                <a:solidFill>
                  <a:prstClr val="black"/>
                </a:solidFill>
              </a:rPr>
              <a:t>bis </a:t>
            </a:r>
            <a:r>
              <a:rPr lang="de-DE" sz="2400" b="1" dirty="0" smtClean="0">
                <a:solidFill>
                  <a:prstClr val="black"/>
                </a:solidFill>
              </a:rPr>
              <a:t>1.400 </a:t>
            </a:r>
            <a:r>
              <a:rPr lang="de-DE" sz="2400" b="1" dirty="0">
                <a:solidFill>
                  <a:prstClr val="black"/>
                </a:solidFill>
              </a:rPr>
              <a:t>neuen Fällen in </a:t>
            </a:r>
            <a:r>
              <a:rPr lang="de-DE" sz="2400" b="1" dirty="0" smtClean="0">
                <a:solidFill>
                  <a:prstClr val="black"/>
                </a:solidFill>
              </a:rPr>
              <a:t>den </a:t>
            </a:r>
            <a:r>
              <a:rPr lang="de-DE" sz="2400" b="1" dirty="0">
                <a:solidFill>
                  <a:prstClr val="black"/>
                </a:solidFill>
              </a:rPr>
              <a:t>letzten 7 Tagen</a:t>
            </a:r>
          </a:p>
        </p:txBody>
      </p:sp>
    </p:spTree>
    <p:extLst>
      <p:ext uri="{BB962C8B-B14F-4D97-AF65-F5344CB8AC3E}">
        <p14:creationId xmlns:p14="http://schemas.microsoft.com/office/powerpoint/2010/main" val="410266279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Bildschirmpräsentation (4:3)</PresentationFormat>
  <Paragraphs>99</Paragraphs>
  <Slides>10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Larissa</vt:lpstr>
      <vt:lpstr>1_Larissa</vt:lpstr>
      <vt:lpstr>2_Larissa</vt:lpstr>
      <vt:lpstr>Office-Design</vt:lpstr>
      <vt:lpstr>3_Larissa</vt:lpstr>
      <vt:lpstr>PowerPoint-Präsentation</vt:lpstr>
      <vt:lpstr>PowerPoint-Präsentation</vt:lpstr>
      <vt:lpstr>Trajektorie seit dem 100. bestätigten Fall</vt:lpstr>
      <vt:lpstr>Schätzung des Anteils der gemeldeten symptomatischen Fälle: Die Schätzung basierend auf dem Fall-Verstorbenen-Anteil (CFR) und der Verzögerung zwischen Krankenhausaufenthalt und Tod. [LSHTM]</vt:lpstr>
      <vt:lpstr>COVID-19/ Spanien</vt:lpstr>
      <vt:lpstr>COVID-19/ Schweiz</vt:lpstr>
      <vt:lpstr>COVID-19/ Türkei</vt:lpstr>
      <vt:lpstr>Hintergrund 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Karo, Basel</dc:creator>
  <cp:lastModifiedBy>Karo, Basel</cp:lastModifiedBy>
  <cp:revision>14</cp:revision>
  <dcterms:created xsi:type="dcterms:W3CDTF">2020-03-23T14:31:00Z</dcterms:created>
  <dcterms:modified xsi:type="dcterms:W3CDTF">2020-03-24T09:19:23Z</dcterms:modified>
</cp:coreProperties>
</file>