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1" r:id="rId3"/>
  </p:sldMasterIdLst>
  <p:notesMasterIdLst>
    <p:notesMasterId r:id="rId11"/>
  </p:notesMasterIdLst>
  <p:sldIdLst>
    <p:sldId id="259" r:id="rId4"/>
    <p:sldId id="260" r:id="rId5"/>
    <p:sldId id="279" r:id="rId6"/>
    <p:sldId id="276" r:id="rId7"/>
    <p:sldId id="275" r:id="rId8"/>
    <p:sldId id="277" r:id="rId9"/>
    <p:sldId id="27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41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B025-86AB-4303-B2A3-C6981756ABBC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75B2-04DB-41D1-90D1-3B4D55430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78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rote Linie</a:t>
            </a:r>
            <a:r>
              <a:rPr lang="de-DE" baseline="0" dirty="0" smtClean="0"/>
              <a:t> die so genannte „</a:t>
            </a:r>
            <a:r>
              <a:rPr lang="de-DE" baseline="0" dirty="0" err="1" smtClean="0"/>
              <a:t>smoothing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curve</a:t>
            </a:r>
            <a:r>
              <a:rPr lang="de-DE" baseline="0" dirty="0" smtClean="0"/>
              <a:t>“ ist  „7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average</a:t>
            </a:r>
            <a:r>
              <a:rPr lang="de-DE" baseline="0" dirty="0" smtClean="0"/>
              <a:t>“ um Trend zu glätten, indem er das „</a:t>
            </a:r>
            <a:r>
              <a:rPr lang="de-DE" baseline="0" dirty="0" err="1" smtClean="0"/>
              <a:t>noise</a:t>
            </a:r>
            <a:r>
              <a:rPr lang="de-DE" baseline="0" dirty="0" smtClean="0"/>
              <a:t>“ aus zufälligen kurzfristigen Meldung-Schwankungen herausfiltern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11D-6367-494E-B14A-C718C288F83E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11D-6367-494E-B14A-C718C288F83E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https://www.occitanie.ars.sante.fr/28-nouveaux-cas-de-coronavirus-en-occitanie</a:t>
            </a:r>
          </a:p>
          <a:p>
            <a:r>
              <a:rPr lang="de-DE" dirty="0" smtClean="0"/>
              <a:t>https://www.auvergne-rhone-alpes.ars.sante.fr/covid-19-point-de-situation-mercredi-11-mars-15-h</a:t>
            </a:r>
          </a:p>
          <a:p>
            <a:r>
              <a:rPr lang="de-DE" dirty="0" smtClean="0"/>
              <a:t>https://www.hauts-de-france.ars.sante.fr/coronavirus-covid-19-point-de-situation-dans-les-hauts-de-france</a:t>
            </a:r>
          </a:p>
          <a:p>
            <a:endParaRPr lang="de-DE" dirty="0" smtClean="0"/>
          </a:p>
          <a:p>
            <a:r>
              <a:rPr lang="de-DE" baseline="0" dirty="0" smtClean="0"/>
              <a:t>In der Region Auvergne-Rhone-Alpes haben viele Fälle einen epidemiologischen Zusammenhang mit dem Geschehen in Haut-Rhin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Frankreich: 67.000.000</a:t>
            </a:r>
          </a:p>
          <a:p>
            <a:r>
              <a:rPr lang="de-DE" baseline="0" dirty="0" smtClean="0"/>
              <a:t>Ile de France: 12.278.000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5.512.000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5.963.000</a:t>
            </a:r>
          </a:p>
          <a:p>
            <a:r>
              <a:rPr lang="de-DE" baseline="0" dirty="0" smtClean="0"/>
              <a:t>Auvergne Rhone Alpes: 8.032.000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2.700.000</a:t>
            </a:r>
          </a:p>
          <a:p>
            <a:r>
              <a:rPr lang="de-DE" baseline="0" dirty="0" err="1" smtClean="0"/>
              <a:t>Corse</a:t>
            </a:r>
            <a:r>
              <a:rPr lang="de-DE" baseline="0" dirty="0" smtClean="0"/>
              <a:t>: 344.700</a:t>
            </a:r>
          </a:p>
          <a:p>
            <a:r>
              <a:rPr lang="de-DE" baseline="0" dirty="0" smtClean="0"/>
              <a:t>PACA: 5.055.700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Bundesländer, Österreich</a:t>
            </a:r>
          </a:p>
          <a:p>
            <a:r>
              <a:rPr lang="de-DE" dirty="0" smtClean="0"/>
              <a:t>- Burgenland, Hauptstadt Eisenstadt</a:t>
            </a:r>
          </a:p>
          <a:p>
            <a:r>
              <a:rPr lang="de-DE" dirty="0" smtClean="0"/>
              <a:t>- Kärnten, Hauptstadt Klagenfurt</a:t>
            </a:r>
          </a:p>
          <a:p>
            <a:r>
              <a:rPr lang="de-DE" dirty="0" smtClean="0"/>
              <a:t>- Niederösterreich, Hauptstadt Sankt Pölten</a:t>
            </a:r>
          </a:p>
          <a:p>
            <a:r>
              <a:rPr lang="de-DE" dirty="0" smtClean="0"/>
              <a:t>- Oberösterreich, Hauptstadt Linz</a:t>
            </a:r>
          </a:p>
          <a:p>
            <a:r>
              <a:rPr lang="de-DE" dirty="0" smtClean="0"/>
              <a:t>- Salzburg, Hauptstadt Salzburg</a:t>
            </a:r>
          </a:p>
          <a:p>
            <a:r>
              <a:rPr lang="de-DE" dirty="0" smtClean="0"/>
              <a:t>- Steiermark, Hauptstadt Graz</a:t>
            </a:r>
          </a:p>
          <a:p>
            <a:r>
              <a:rPr lang="de-DE" dirty="0" smtClean="0"/>
              <a:t>- Tirol, Hauptstadt Innsbruck</a:t>
            </a:r>
          </a:p>
          <a:p>
            <a:r>
              <a:rPr lang="de-DE" dirty="0" smtClean="0"/>
              <a:t>- Vorarlberg, Hauptstadt Bregenz</a:t>
            </a:r>
          </a:p>
          <a:p>
            <a:r>
              <a:rPr lang="de-DE" dirty="0" smtClean="0"/>
              <a:t>- Wien, Hauptstadt Wien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Belgien: 11.431.406 </a:t>
            </a:r>
          </a:p>
          <a:p>
            <a:r>
              <a:rPr lang="de-DE" dirty="0" smtClean="0"/>
              <a:t>Bruxelles: 1.208.542 </a:t>
            </a:r>
          </a:p>
          <a:p>
            <a:r>
              <a:rPr lang="de-DE" dirty="0" smtClean="0"/>
              <a:t>Flandern: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6.589.069 </a:t>
            </a:r>
            <a:endParaRPr lang="de-DE" dirty="0" smtClean="0"/>
          </a:p>
          <a:p>
            <a:r>
              <a:rPr lang="de-DE" dirty="0" smtClean="0"/>
              <a:t>Wallonien: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3.633.795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39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39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4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24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93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28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4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6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830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54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5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35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73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3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99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60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4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06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19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9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89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69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31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13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B031-36EC-406E-B409-7C4D27E5C6A6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0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48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F007-5D8B-4488-A293-DC2C84EBF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52E9-D17F-43C0-A761-F87212655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1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pidemio.wiv-isp.be/ID/Documents/Covid19/Meest%20recente%20update.pdf" TargetMode="External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hyperlink" Target="https://www.info-coronavirus.be/n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79348"/>
            <a:ext cx="767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Länder mit &gt;7.000 neuen Fällen in den letzten 7 Tagen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8" y="836712"/>
            <a:ext cx="8163903" cy="575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9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793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Länder mit 1.400 bis 7.000 neuen Fällen in den letzten 7 Tagen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7551"/>
            <a:ext cx="7851314" cy="553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55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348880"/>
            <a:ext cx="5328592" cy="2380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Die </a:t>
            </a:r>
            <a:r>
              <a:rPr lang="fr-FR" sz="1800" b="1" dirty="0" err="1"/>
              <a:t>besonders</a:t>
            </a:r>
            <a:r>
              <a:rPr lang="fr-FR" sz="1800" b="1" dirty="0"/>
              <a:t> </a:t>
            </a:r>
            <a:r>
              <a:rPr lang="fr-FR" sz="1800" b="1" dirty="0" err="1"/>
              <a:t>betroffenen</a:t>
            </a:r>
            <a:r>
              <a:rPr lang="fr-FR" sz="1800" b="1" dirty="0"/>
              <a:t> </a:t>
            </a:r>
            <a:r>
              <a:rPr lang="fr-FR" sz="1800" b="1" dirty="0" err="1" smtClean="0"/>
              <a:t>Gebiete</a:t>
            </a:r>
            <a:r>
              <a:rPr lang="fr-FR" sz="1800" b="1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/>
              <a:t>Untererfassung der Fälle, da nur selektiert getestet wird (akute Symptome)!</a:t>
            </a:r>
          </a:p>
          <a:p>
            <a:r>
              <a:rPr lang="de-DE" sz="1800" dirty="0"/>
              <a:t>Passagiere die aus Grand </a:t>
            </a:r>
            <a:r>
              <a:rPr lang="de-DE" sz="1800" dirty="0" err="1"/>
              <a:t>Est</a:t>
            </a:r>
            <a:r>
              <a:rPr lang="de-DE" sz="1800" dirty="0"/>
              <a:t> und Bourgogne-</a:t>
            </a:r>
            <a:r>
              <a:rPr lang="de-DE" sz="1800" dirty="0" err="1"/>
              <a:t>Franche</a:t>
            </a:r>
            <a:r>
              <a:rPr lang="de-DE" sz="1800" dirty="0"/>
              <a:t>- Comte nach Hong Kong einreisen </a:t>
            </a:r>
            <a:r>
              <a:rPr lang="de-DE" sz="1800" dirty="0" err="1"/>
              <a:t>müßen</a:t>
            </a:r>
            <a:r>
              <a:rPr lang="de-DE" sz="1800" dirty="0"/>
              <a:t> 14 Tage in zentrale Quarantäne.</a:t>
            </a:r>
          </a:p>
          <a:p>
            <a:pPr marL="0" indent="0">
              <a:buNone/>
            </a:pPr>
            <a:endParaRPr lang="de-DE" sz="18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22.202 Fälle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1,100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4,9%)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Insgesamt Inzidenz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33,1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13419"/>
              </p:ext>
            </p:extLst>
          </p:nvPr>
        </p:nvGraphicFramePr>
        <p:xfrm>
          <a:off x="251520" y="2780928"/>
          <a:ext cx="5544616" cy="18473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/>
                <a:gridCol w="1152128"/>
                <a:gridCol w="936104"/>
                <a:gridCol w="864096"/>
                <a:gridCol w="1296144"/>
              </a:tblGrid>
              <a:tr h="32795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Bevölkerung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</a:t>
                      </a:r>
                      <a:endParaRPr lang="de-DE" sz="1400" b="0" dirty="0"/>
                    </a:p>
                  </a:txBody>
                  <a:tcPr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Grand </a:t>
                      </a:r>
                      <a:r>
                        <a:rPr lang="de-DE" sz="1400" b="1" dirty="0" err="1" smtClean="0"/>
                        <a:t>Est</a:t>
                      </a:r>
                      <a:r>
                        <a:rPr lang="de-DE" sz="1400" b="1" dirty="0" smtClean="0"/>
                        <a:t> (Risikogebiet)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5.512.000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4.922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83,8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407 (8.3%)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Ile-de-France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/>
                        <a:t>12.278.000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6.798 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55,4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140  (2,1%)</a:t>
                      </a:r>
                      <a:endParaRPr lang="de-DE" sz="1400" dirty="0"/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Bourgogne-</a:t>
                      </a:r>
                      <a:r>
                        <a:rPr lang="de-DE" sz="1400" dirty="0" err="1" smtClean="0"/>
                        <a:t>Franche</a:t>
                      </a:r>
                      <a:r>
                        <a:rPr lang="de-DE" sz="1400" dirty="0" smtClean="0"/>
                        <a:t>-</a:t>
                      </a:r>
                      <a:r>
                        <a:rPr lang="de-DE" sz="1400" dirty="0" err="1" smtClean="0"/>
                        <a:t>Comté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/>
                        <a:t>2.700.000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1.510 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55,9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62 (4,1%)</a:t>
                      </a:r>
                      <a:endParaRPr lang="de-DE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67446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42" y="3861048"/>
            <a:ext cx="24587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400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5.282 Fälle 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(Datenstand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25.03.2020)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30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Todesfälle 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0,6%)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223 hospitalisiert, 5.145 milder Verlauf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26 Intensivstation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32.407 Tests durchgeführt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59,0/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4773737"/>
            <a:ext cx="42611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prstClr val="black"/>
                </a:solidFill>
              </a:rPr>
              <a:t>Bundesweit einheitliche </a:t>
            </a:r>
            <a:r>
              <a:rPr lang="de-DE" sz="1400" b="1" smtClean="0">
                <a:solidFill>
                  <a:prstClr val="black"/>
                </a:solidFill>
              </a:rPr>
              <a:t>Verkehrsbeschränkungen von </a:t>
            </a:r>
            <a:r>
              <a:rPr lang="de-DE" sz="1400" b="1" dirty="0" smtClean="0">
                <a:solidFill>
                  <a:prstClr val="black"/>
                </a:solidFill>
              </a:rPr>
              <a:t>16.03 bis 13.04.2020 (Verordnung </a:t>
            </a:r>
            <a:r>
              <a:rPr lang="de-DE" sz="1400" b="1" dirty="0">
                <a:solidFill>
                  <a:prstClr val="black"/>
                </a:solidFill>
              </a:rPr>
              <a:t>nach dem </a:t>
            </a:r>
            <a:r>
              <a:rPr lang="de-DE" sz="1400" b="1" dirty="0" smtClean="0">
                <a:solidFill>
                  <a:prstClr val="black"/>
                </a:solidFill>
              </a:rPr>
              <a:t>COVID-19-Maßnahmengesetz)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prstClr val="black"/>
                </a:solidFill>
              </a:rPr>
              <a:t>Mehrere Gebiete unter Quarantäne: alle Tiroler Gemeinden, Vorarlberg (mehrere Gemeinde / Regionen), Salzburg (zwei ganze Täler, </a:t>
            </a:r>
            <a:r>
              <a:rPr lang="de-DE" sz="1400" b="1" dirty="0" err="1" smtClean="0">
                <a:solidFill>
                  <a:prstClr val="black"/>
                </a:solidFill>
              </a:rPr>
              <a:t>Flachau</a:t>
            </a:r>
            <a:r>
              <a:rPr lang="de-DE" sz="1400" b="1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prstClr val="black"/>
                </a:solidFill>
              </a:rPr>
              <a:t>Geschäfte (nicht Grundversorgung) und Schulen geschlossen, Veranstaltungen gänzlich untersagt</a:t>
            </a:r>
            <a:endParaRPr lang="de-DE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1" y="2564904"/>
            <a:ext cx="4181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5292080" y="620688"/>
            <a:ext cx="3861082" cy="2993802"/>
            <a:chOff x="5292080" y="672951"/>
            <a:chExt cx="3861082" cy="2993802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5292080" y="1052736"/>
              <a:ext cx="3851920" cy="2614017"/>
              <a:chOff x="5292080" y="1052736"/>
              <a:chExt cx="3851920" cy="2614017"/>
            </a:xfrm>
          </p:grpSpPr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1052736"/>
                <a:ext cx="3651980" cy="186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2900" y="2780928"/>
                <a:ext cx="1181100" cy="88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feld 8"/>
            <p:cNvSpPr txBox="1"/>
            <p:nvPr/>
          </p:nvSpPr>
          <p:spPr>
            <a:xfrm>
              <a:off x="6850898" y="672951"/>
              <a:ext cx="2302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prstClr val="black"/>
                  </a:solidFill>
                </a:rPr>
                <a:t>Fälle pro 100.000 Einwohner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711524" y="3868434"/>
            <a:ext cx="4330379" cy="2800926"/>
            <a:chOff x="4711524" y="3724418"/>
            <a:chExt cx="4330379" cy="280092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524" y="3724418"/>
              <a:ext cx="4330379" cy="280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11" y="3733174"/>
              <a:ext cx="290512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7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Belgien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5" y="1052736"/>
            <a:ext cx="5503500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4.269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122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Todesfälle 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2,8 %) 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(Datenstand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24.03.2020)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Regular" pitchFamily="50" charset="0"/>
              </a:rPr>
              <a:t>1859 Patienten im Krankenhaus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Regular" pitchFamily="50" charset="0"/>
              </a:rPr>
              <a:t>Auf Intensivstation liegen 381 Patienten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410 Patienten wurden aus dem Krankenhaus entlassen seit dem 13.März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Insgesamt Inzidenz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37,3/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9624" y="5373216"/>
            <a:ext cx="55446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prstClr val="black"/>
                </a:solidFill>
              </a:rPr>
              <a:t>Die Teststrategie wurde am 11.03.2020 angepasst. Seitdem werden </a:t>
            </a:r>
            <a:r>
              <a:rPr lang="de-DE" sz="1600" b="1" dirty="0">
                <a:solidFill>
                  <a:prstClr val="black"/>
                </a:solidFill>
              </a:rPr>
              <a:t>nur noch </a:t>
            </a:r>
            <a:r>
              <a:rPr lang="de-DE" sz="1600" b="1" dirty="0" smtClean="0">
                <a:solidFill>
                  <a:prstClr val="black"/>
                </a:solidFill>
              </a:rPr>
              <a:t>schwerwiegende Fälle und medizinisches Personal mit Fieber getestet.</a:t>
            </a:r>
          </a:p>
          <a:p>
            <a:r>
              <a:rPr lang="de-DE" sz="1100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de-DE" sz="1100" b="1" dirty="0" smtClean="0">
                <a:solidFill>
                  <a:srgbClr val="0070C0"/>
                </a:solidFill>
                <a:hlinkClick r:id="rId3"/>
              </a:rPr>
              <a:t>epidemio.wiv-isp.be/ID/Documents/Covid19/Meest%20recente%20update.pdf</a:t>
            </a:r>
            <a:endParaRPr lang="de-DE" sz="1100" b="1" dirty="0" smtClean="0">
              <a:solidFill>
                <a:srgbClr val="0070C0"/>
              </a:solidFill>
            </a:endParaRPr>
          </a:p>
          <a:p>
            <a:r>
              <a:rPr lang="de-DE" sz="1100" b="1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de-DE" sz="1100" b="1" dirty="0">
                <a:solidFill>
                  <a:prstClr val="black"/>
                </a:solidFill>
                <a:hlinkClick r:id="rId4"/>
              </a:rPr>
              <a:t>://www.info-coronavirus.be/nl</a:t>
            </a:r>
            <a:r>
              <a:rPr lang="de-DE" sz="1100" b="1" dirty="0" smtClean="0">
                <a:solidFill>
                  <a:prstClr val="black"/>
                </a:solidFill>
                <a:hlinkClick r:id="rId4"/>
              </a:rPr>
              <a:t>/</a:t>
            </a:r>
            <a:endParaRPr lang="de-DE" sz="1100" b="1" dirty="0" smtClean="0">
              <a:solidFill>
                <a:prstClr val="black"/>
              </a:solidFill>
            </a:endParaRPr>
          </a:p>
          <a:p>
            <a:endParaRPr lang="de-DE" sz="1100" b="1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35" y="3987429"/>
            <a:ext cx="3099254" cy="2656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40" y="1052736"/>
            <a:ext cx="3118520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79442"/>
            <a:ext cx="5409167" cy="269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2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b="1" dirty="0"/>
              <a:t>Temporal dynamics in viral shedding and transmissibility of COVID-19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1800" b="1" dirty="0" smtClean="0"/>
              <a:t>(preprint server, </a:t>
            </a:r>
            <a:r>
              <a:rPr lang="en-US" sz="1800" dirty="0" smtClean="0"/>
              <a:t>World </a:t>
            </a:r>
            <a:r>
              <a:rPr lang="en-US" sz="1800" dirty="0"/>
              <a:t>Health Organization Collaborating Centre for Infectious Disease Epidemiology and </a:t>
            </a:r>
            <a:r>
              <a:rPr lang="en-US" sz="1800" dirty="0" smtClean="0"/>
              <a:t>Control, </a:t>
            </a:r>
            <a:r>
              <a:rPr lang="en-US" sz="1800" dirty="0"/>
              <a:t>University of Hong Kong</a:t>
            </a:r>
            <a:r>
              <a:rPr lang="en-US" sz="1800" dirty="0" smtClean="0"/>
              <a:t>,)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8964488" cy="44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2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Temporal dynamics in viral shedding and transmissibility of COVID-19 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Die Virusausscheidung bei im Labor bestätigten COVID-19-Patienten erreichte ihren Höhepunkt zum oder noch vor dem Einsetzen der Symptome</a:t>
            </a:r>
          </a:p>
          <a:p>
            <a:r>
              <a:rPr lang="de-DE" dirty="0" smtClean="0"/>
              <a:t>Ein erheblicher Anteil der Übertragungen (44%) treten wahrscheinlich vor den ersten Symptomen beim Indexfall auf</a:t>
            </a:r>
          </a:p>
          <a:p>
            <a:r>
              <a:rPr lang="de-DE" dirty="0" smtClean="0"/>
              <a:t>Für eine wirksame Kontrolle des Ausbruchs sollten dringend umfassendere Kriterien für die Ermittlung von Kontaktpersonen in Betracht gezogen werden, um mögliche Übertragungsereignisse 2-3 Tage vor Symptombeginn zu erfassen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070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Bildschirmpräsentation (4:3)</PresentationFormat>
  <Paragraphs>98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Larissa</vt:lpstr>
      <vt:lpstr>Office-Design</vt:lpstr>
      <vt:lpstr>1_Larissa</vt:lpstr>
      <vt:lpstr>PowerPoint-Präsentation</vt:lpstr>
      <vt:lpstr>PowerPoint-Präsentation</vt:lpstr>
      <vt:lpstr>COVID-19/ Frankreich</vt:lpstr>
      <vt:lpstr>COVID-19/ Österreich</vt:lpstr>
      <vt:lpstr>COVID-19/ Belgien</vt:lpstr>
      <vt:lpstr>  Temporal dynamics in viral shedding and transmissibility of COVID-19  (preprint server, World Health Organization Collaborating Centre for Infectious Disease Epidemiology and Control, University of Hong Kong,)</vt:lpstr>
      <vt:lpstr>Temporal dynamics in viral shedding and transmissibility of COVID-19 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Karo, Basel</cp:lastModifiedBy>
  <cp:revision>27</cp:revision>
  <dcterms:created xsi:type="dcterms:W3CDTF">2020-03-23T14:31:00Z</dcterms:created>
  <dcterms:modified xsi:type="dcterms:W3CDTF">2020-03-25T09:28:46Z</dcterms:modified>
</cp:coreProperties>
</file>