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44" r:id="rId2"/>
    <p:sldId id="355" r:id="rId3"/>
    <p:sldId id="356" r:id="rId4"/>
    <p:sldId id="345" r:id="rId5"/>
    <p:sldId id="394" r:id="rId6"/>
    <p:sldId id="393" r:id="rId7"/>
    <p:sldId id="397" r:id="rId8"/>
    <p:sldId id="378" r:id="rId9"/>
    <p:sldId id="380" r:id="rId10"/>
    <p:sldId id="348" r:id="rId11"/>
    <p:sldId id="381" r:id="rId12"/>
    <p:sldId id="382" r:id="rId13"/>
    <p:sldId id="396" r:id="rId14"/>
    <p:sldId id="395" r:id="rId15"/>
    <p:sldId id="349" r:id="rId16"/>
    <p:sldId id="384" r:id="rId17"/>
    <p:sldId id="392" r:id="rId18"/>
    <p:sldId id="398" r:id="rId19"/>
    <p:sldId id="362" r:id="rId20"/>
    <p:sldId id="363" r:id="rId21"/>
    <p:sldId id="370" r:id="rId22"/>
    <p:sldId id="385" r:id="rId23"/>
    <p:sldId id="386" r:id="rId24"/>
    <p:sldId id="387" r:id="rId25"/>
    <p:sldId id="390" r:id="rId26"/>
    <p:sldId id="389" r:id="rId27"/>
    <p:sldId id="388" r:id="rId28"/>
    <p:sldId id="391" r:id="rId29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338BD2"/>
    <a:srgbClr val="367BB8"/>
    <a:srgbClr val="4D8AD2"/>
    <a:srgbClr val="66A8DD"/>
    <a:srgbClr val="0DE3A1"/>
    <a:srgbClr val="80A5DC"/>
    <a:srgbClr val="68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96865" autoAdjust="0"/>
  </p:normalViewPr>
  <p:slideViewPr>
    <p:cSldViewPr snapToGrid="0" snapToObjects="1">
      <p:cViewPr>
        <p:scale>
          <a:sx n="80" d="100"/>
          <a:sy n="80" d="100"/>
        </p:scale>
        <p:origin x="-271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18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25.03.2020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COVID-19: Fälle in Deutschland </a:t>
            </a:r>
            <a:r>
              <a:rPr lang="de-DE" b="0" dirty="0" smtClean="0">
                <a:solidFill>
                  <a:schemeClr val="tx1"/>
                </a:solidFill>
              </a:rPr>
              <a:t>(Datenstand </a:t>
            </a:r>
            <a:r>
              <a:rPr lang="de-DE" b="0" dirty="0" smtClean="0">
                <a:solidFill>
                  <a:schemeClr val="tx1"/>
                </a:solidFill>
              </a:rPr>
              <a:t>25.03.2020</a:t>
            </a:r>
            <a:r>
              <a:rPr lang="de-DE" b="0" dirty="0" smtClean="0">
                <a:solidFill>
                  <a:schemeClr val="tx1"/>
                </a:solidFill>
              </a:rPr>
              <a:t>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26218"/>
              </p:ext>
            </p:extLst>
          </p:nvPr>
        </p:nvGraphicFramePr>
        <p:xfrm>
          <a:off x="733423" y="1651000"/>
          <a:ext cx="7721808" cy="200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892"/>
                <a:gridCol w="2306958"/>
                <a:gridCol w="2306958"/>
              </a:tblGrid>
              <a:tr h="39691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Anzahl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SurvNet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übermittelte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31.554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4.118 (15%)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Bundesländer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Betroffene Landkreise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410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2000" b="0" dirty="0">
                <a:solidFill>
                  <a:schemeClr val="tx1"/>
                </a:solidFill>
              </a:rPr>
              <a:t>(Datenstand </a:t>
            </a:r>
            <a:r>
              <a:rPr lang="de-DE" sz="2000" b="0" dirty="0" smtClean="0">
                <a:solidFill>
                  <a:schemeClr val="tx1"/>
                </a:solidFill>
              </a:rPr>
              <a:t>25.03.2020</a:t>
            </a:r>
            <a:r>
              <a:rPr lang="de-DE" sz="2000" b="0" dirty="0">
                <a:solidFill>
                  <a:schemeClr val="tx1"/>
                </a:solidFill>
              </a:rPr>
              <a:t>, 0:00 </a:t>
            </a:r>
            <a:r>
              <a:rPr lang="de-DE" sz="2000" b="0" dirty="0" smtClean="0">
                <a:solidFill>
                  <a:schemeClr val="tx1"/>
                </a:solidFill>
              </a:rPr>
              <a:t>Uhr)</a:t>
            </a:r>
            <a:endParaRPr lang="de-DE" sz="20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49112"/>
              </p:ext>
            </p:extLst>
          </p:nvPr>
        </p:nvGraphicFramePr>
        <p:xfrm>
          <a:off x="35631" y="1061625"/>
          <a:ext cx="9025247" cy="555348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588820"/>
                <a:gridCol w="1187533"/>
                <a:gridCol w="5248894"/>
              </a:tblGrid>
              <a:tr h="31089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smtClean="0">
                          <a:effectLst/>
                        </a:rPr>
                        <a:t>Bundesland (Expositionsort)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Anzahl Nennungen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Häufig genannte Kreise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Heinsberg: 696, Aachen: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353, SK Essen 257, Borken: 217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noFill/>
                  </a:tcPr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Rosenheim: 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270;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Freising</a:t>
                      </a:r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203;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Tirschenreuth: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180;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München:</a:t>
                      </a:r>
                      <a:r>
                        <a:rPr lang="de-DE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Freiburg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124;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Esslingen: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Harburg: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Mitte: </a:t>
                      </a:r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Mayen-Koblenz: </a:t>
                      </a:r>
                      <a:r>
                        <a:rPr lang="de-DE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10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622855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10.649 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5632" y="217683"/>
            <a:ext cx="8092592" cy="338554"/>
          </a:xfrm>
        </p:spPr>
        <p:txBody>
          <a:bodyPr/>
          <a:lstStyle/>
          <a:p>
            <a:r>
              <a:rPr lang="de-DE" dirty="0" smtClean="0"/>
              <a:t>Expositionsorte International </a:t>
            </a:r>
            <a:r>
              <a:rPr lang="de-DE" sz="1800" b="0" dirty="0">
                <a:solidFill>
                  <a:schemeClr val="tx1"/>
                </a:solidFill>
              </a:rPr>
              <a:t>(Datenstand </a:t>
            </a:r>
            <a:r>
              <a:rPr lang="de-DE" sz="1800" b="0" dirty="0" smtClean="0">
                <a:solidFill>
                  <a:schemeClr val="tx1"/>
                </a:solidFill>
              </a:rPr>
              <a:t>24.03.2020</a:t>
            </a:r>
            <a:r>
              <a:rPr lang="de-DE" sz="1800" b="0" dirty="0">
                <a:solidFill>
                  <a:schemeClr val="tx1"/>
                </a:solidFill>
              </a:rPr>
              <a:t>, 0:00 Uhr)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63255"/>
              </p:ext>
            </p:extLst>
          </p:nvPr>
        </p:nvGraphicFramePr>
        <p:xfrm>
          <a:off x="225632" y="771892"/>
          <a:ext cx="8217283" cy="5636622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3077441"/>
                <a:gridCol w="2397083"/>
                <a:gridCol w="2742759"/>
              </a:tblGrid>
              <a:tr h="51064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Expositionsland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Anzahl Fälle mit Nennung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Häufig genannte Regionen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Österreich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effectLst/>
                          <a:latin typeface="+mn-lt"/>
                        </a:rPr>
                        <a:t>6.031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Tirol: 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2.523, 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Salzburg:</a:t>
                      </a:r>
                      <a:r>
                        <a:rPr lang="de-DE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150, </a:t>
                      </a:r>
                      <a:r>
                        <a:rPr lang="de-DE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Vorarlberg: </a:t>
                      </a:r>
                      <a:r>
                        <a:rPr lang="de-DE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</a:t>
                      </a:r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Italien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 smtClean="0">
                          <a:effectLst/>
                          <a:latin typeface="+mn-lt"/>
                        </a:rPr>
                        <a:t>1.336</a:t>
                      </a:r>
                      <a:endParaRPr lang="de-DE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Trentino-</a:t>
                      </a:r>
                      <a:r>
                        <a:rPr lang="de-DE" sz="16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alto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Adige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267, </a:t>
                      </a:r>
                      <a:r>
                        <a:rPr lang="de-DE" sz="16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Lombardia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Spanien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Madrid: 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de-DE" sz="16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Frankreich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Schweiz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Ägypten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Vereinigte Staaten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Vereinigtes Königreich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Israel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New York: </a:t>
                      </a:r>
                      <a:r>
                        <a:rPr lang="de-DE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</a:t>
                      </a:r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Niederlande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Iran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39677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Türkei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2" y="66218"/>
            <a:ext cx="7151434" cy="523220"/>
          </a:xfrm>
          <a:noFill/>
        </p:spPr>
        <p:txBody>
          <a:bodyPr/>
          <a:lstStyle/>
          <a:p>
            <a:r>
              <a:rPr lang="de-DE" dirty="0" smtClean="0"/>
              <a:t>Top 15  Inzidenz – Trend  -  Exportierte Fälle </a:t>
            </a:r>
            <a:br>
              <a:rPr lang="de-DE" dirty="0" smtClean="0"/>
            </a:br>
            <a:r>
              <a:rPr lang="de-DE" sz="1200" b="0" dirty="0" smtClean="0">
                <a:solidFill>
                  <a:schemeClr val="tx1"/>
                </a:solidFill>
              </a:rPr>
              <a:t>(Datenstand 24.03.2020, 0:00 Uhr)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0" y="801428"/>
            <a:ext cx="9064956" cy="567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4" y="514571"/>
            <a:ext cx="8457296" cy="631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96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8" y="1215075"/>
            <a:ext cx="8508671" cy="5302250"/>
          </a:xfrm>
        </p:spPr>
        <p:txBody>
          <a:bodyPr/>
          <a:lstStyle/>
          <a:p>
            <a:r>
              <a:rPr lang="de-DE" dirty="0"/>
              <a:t>Von den </a:t>
            </a:r>
            <a:r>
              <a:rPr lang="de-DE" dirty="0" smtClean="0"/>
              <a:t>31.554 </a:t>
            </a:r>
            <a:r>
              <a:rPr lang="de-DE" dirty="0" smtClean="0"/>
              <a:t>bestätigten </a:t>
            </a:r>
            <a:r>
              <a:rPr lang="de-DE" dirty="0"/>
              <a:t>COVID-19-Fällen, die in </a:t>
            </a:r>
            <a:r>
              <a:rPr lang="de-DE" dirty="0" err="1"/>
              <a:t>SurvNet</a:t>
            </a:r>
            <a:r>
              <a:rPr lang="de-DE" dirty="0"/>
              <a:t> an das RKI übermittelt wurden, </a:t>
            </a:r>
            <a:r>
              <a:rPr lang="de-DE" dirty="0" smtClean="0"/>
              <a:t>waren bis  </a:t>
            </a:r>
            <a:r>
              <a:rPr lang="de-DE" dirty="0" smtClean="0"/>
              <a:t>25.03.2020 </a:t>
            </a:r>
            <a:r>
              <a:rPr lang="de-DE" dirty="0" smtClean="0"/>
              <a:t>geschätzt </a:t>
            </a:r>
            <a:r>
              <a:rPr lang="de-DE" b="1" dirty="0" smtClean="0">
                <a:solidFill>
                  <a:srgbClr val="006EC7"/>
                </a:solidFill>
              </a:rPr>
              <a:t>ca. </a:t>
            </a:r>
            <a:r>
              <a:rPr lang="de-DE" b="1" dirty="0" smtClean="0">
                <a:solidFill>
                  <a:srgbClr val="006EC7"/>
                </a:solidFill>
              </a:rPr>
              <a:t>5.169</a:t>
            </a:r>
            <a:r>
              <a:rPr lang="de-DE" dirty="0" smtClean="0"/>
              <a:t> </a:t>
            </a:r>
            <a:r>
              <a:rPr lang="de-DE" dirty="0" smtClean="0"/>
              <a:t>Fälle </a:t>
            </a:r>
            <a:r>
              <a:rPr lang="de-DE" dirty="0"/>
              <a:t>inzwischen genesen. </a:t>
            </a:r>
          </a:p>
          <a:p>
            <a:r>
              <a:rPr lang="de-DE" dirty="0"/>
              <a:t>Bewertet wurden Fälle mit bekanntem Erkrankungsbeginn bis zum </a:t>
            </a:r>
            <a:r>
              <a:rPr lang="de-DE" dirty="0" smtClean="0"/>
              <a:t>10.3.2020 die</a:t>
            </a:r>
          </a:p>
          <a:p>
            <a:pPr lvl="1"/>
            <a:r>
              <a:rPr lang="de-DE" dirty="0" smtClean="0"/>
              <a:t>weder </a:t>
            </a:r>
            <a:r>
              <a:rPr lang="de-DE" dirty="0"/>
              <a:t>eine Pneumonie hatten noch unter Dyspnoe </a:t>
            </a:r>
            <a:r>
              <a:rPr lang="de-DE" dirty="0" smtClean="0"/>
              <a:t>litten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hospitalisiert werden </a:t>
            </a:r>
            <a:r>
              <a:rPr lang="de-DE" dirty="0" smtClean="0"/>
              <a:t>mussten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verstorben </a:t>
            </a:r>
            <a:r>
              <a:rPr lang="de-DE" dirty="0" smtClean="0"/>
              <a:t>sind</a:t>
            </a:r>
            <a:endParaRPr lang="de-DE" dirty="0"/>
          </a:p>
          <a:p>
            <a:r>
              <a:rPr lang="de-DE" dirty="0"/>
              <a:t>Ausgewertet wurden nur solche </a:t>
            </a:r>
            <a:r>
              <a:rPr lang="de-DE" dirty="0" smtClean="0"/>
              <a:t>Fälle mit Angaben für die verwendeten Kriterien </a:t>
            </a:r>
          </a:p>
          <a:p>
            <a:pPr lvl="1"/>
            <a:r>
              <a:rPr lang="de-DE" dirty="0" smtClean="0"/>
              <a:t>Erkrankungsdatum</a:t>
            </a:r>
            <a:r>
              <a:rPr lang="de-DE" dirty="0"/>
              <a:t>, Symptomatik, Hospitalisierungsstatus, </a:t>
            </a:r>
            <a:r>
              <a:rPr lang="de-DE" dirty="0" err="1" smtClean="0"/>
              <a:t>Verstorbenstatus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Genesene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04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457199" y="1257299"/>
            <a:ext cx="8686801" cy="5167252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Alter	 0 - 100 </a:t>
            </a:r>
            <a:r>
              <a:rPr lang="de-DE" dirty="0" smtClean="0"/>
              <a:t>Jahre, </a:t>
            </a:r>
            <a:r>
              <a:rPr lang="de-DE" dirty="0" smtClean="0"/>
              <a:t>Median 47 Jahre;  Mittelwert 45 Jahre</a:t>
            </a:r>
          </a:p>
          <a:p>
            <a:r>
              <a:rPr lang="de-DE" dirty="0" smtClean="0"/>
              <a:t>Geschlecht </a:t>
            </a:r>
            <a:r>
              <a:rPr lang="de-DE" dirty="0" smtClean="0"/>
              <a:t>17.303 </a:t>
            </a:r>
            <a:r>
              <a:rPr lang="de-DE" dirty="0" smtClean="0"/>
              <a:t>(55%) männlich; </a:t>
            </a:r>
            <a:r>
              <a:rPr lang="de-DE" dirty="0" smtClean="0"/>
              <a:t>14.134 </a:t>
            </a:r>
            <a:r>
              <a:rPr lang="de-DE" dirty="0" smtClean="0"/>
              <a:t>(45%) </a:t>
            </a:r>
            <a:r>
              <a:rPr lang="de-DE" dirty="0" smtClean="0"/>
              <a:t>weiblich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Todesfälle: 149 - 97 männlich, 52 weiblich</a:t>
            </a:r>
          </a:p>
          <a:p>
            <a:pPr lvl="1"/>
            <a:r>
              <a:rPr lang="de-DE" dirty="0" smtClean="0"/>
              <a:t>Median 83 Jahre, Spanne 42-100 Jahre</a:t>
            </a:r>
          </a:p>
          <a:p>
            <a:pPr lvl="1"/>
            <a:r>
              <a:rPr lang="de-DE" dirty="0" smtClean="0"/>
              <a:t>68% der Todesfälle im Alter von 80+ Jahren (aber nur 3% aller Fälle)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241" y="327003"/>
            <a:ext cx="7712679" cy="954107"/>
          </a:xfrm>
        </p:spPr>
        <p:txBody>
          <a:bodyPr/>
          <a:lstStyle/>
          <a:p>
            <a:r>
              <a:rPr lang="de-DE" dirty="0" smtClean="0"/>
              <a:t>COVID-19: Alters- und Geschlechtsverteilung in Deutschland </a:t>
            </a:r>
            <a:r>
              <a:rPr lang="de-DE" sz="1600" dirty="0" smtClean="0"/>
              <a:t>(N=31.325) </a:t>
            </a:r>
            <a:r>
              <a:rPr lang="de-DE" sz="1800" dirty="0" smtClean="0">
                <a:solidFill>
                  <a:schemeClr val="tx1"/>
                </a:solidFill>
              </a:rPr>
              <a:t>(</a:t>
            </a:r>
            <a:r>
              <a:rPr lang="de-DE" sz="1800" b="0" dirty="0" smtClean="0">
                <a:solidFill>
                  <a:schemeClr val="tx1"/>
                </a:solidFill>
              </a:rPr>
              <a:t>Datenstand </a:t>
            </a:r>
            <a:r>
              <a:rPr lang="de-DE" sz="1800" b="0" dirty="0" smtClean="0">
                <a:solidFill>
                  <a:schemeClr val="tx1"/>
                </a:solidFill>
              </a:rPr>
              <a:t>25.03.2020</a:t>
            </a:r>
            <a:r>
              <a:rPr lang="de-DE" sz="1800" b="0" dirty="0">
                <a:solidFill>
                  <a:schemeClr val="tx1"/>
                </a:solidFill>
              </a:rPr>
              <a:t>, 0:00 </a:t>
            </a:r>
            <a:r>
              <a:rPr lang="de-DE" sz="1800" b="0" dirty="0" smtClean="0">
                <a:solidFill>
                  <a:schemeClr val="tx1"/>
                </a:solidFill>
              </a:rPr>
              <a:t>Uhr</a:t>
            </a:r>
            <a:r>
              <a:rPr lang="de-DE" sz="1800" dirty="0" smtClean="0">
                <a:solidFill>
                  <a:schemeClr val="tx1"/>
                </a:solidFill>
              </a:rPr>
              <a:t>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2060543"/>
            <a:ext cx="6283390" cy="318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0945" y="346194"/>
            <a:ext cx="8092592" cy="584775"/>
          </a:xfrm>
        </p:spPr>
        <p:txBody>
          <a:bodyPr/>
          <a:lstStyle/>
          <a:p>
            <a:r>
              <a:rPr lang="de-DE" dirty="0" smtClean="0"/>
              <a:t>Entwicklung der Altersverteilung nach Meldewoche und Bundesland </a:t>
            </a:r>
            <a:r>
              <a:rPr lang="de-DE" sz="1600" b="0" dirty="0" smtClean="0"/>
              <a:t>(Datenstand: 24.03.2020, 00:00)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998626"/>
            <a:ext cx="7969530" cy="56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5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243445" y="205807"/>
            <a:ext cx="8092592" cy="677108"/>
          </a:xfrm>
        </p:spPr>
        <p:txBody>
          <a:bodyPr/>
          <a:lstStyle/>
          <a:p>
            <a:r>
              <a:rPr lang="de-DE" dirty="0" smtClean="0"/>
              <a:t>Entwicklung der Altersverteilung in Kreisen </a:t>
            </a:r>
            <a:r>
              <a:rPr lang="de-DE" dirty="0"/>
              <a:t>mit hohen </a:t>
            </a:r>
            <a:r>
              <a:rPr lang="de-DE" dirty="0" smtClean="0"/>
              <a:t>Fallzahlen nach Meldewoche </a:t>
            </a:r>
            <a:r>
              <a:rPr lang="de-DE" sz="1600" b="0" dirty="0" smtClean="0"/>
              <a:t>(Datenstand: 24.03.2020, 00:00)</a:t>
            </a:r>
            <a:endParaRPr lang="de-DE" sz="1600" b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0" y="952630"/>
            <a:ext cx="7921362" cy="55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3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Gesamtzahl der Bewegungen in Deutschland nimmt ab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8072"/>
            <a:ext cx="8093075" cy="345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57199" y="5913912"/>
            <a:ext cx="8413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Abnahme der Mobilität deutschlandweit, </a:t>
            </a:r>
            <a:r>
              <a:rPr lang="de-DE" sz="1600" dirty="0" smtClean="0"/>
              <a:t>tagesaufgelöst </a:t>
            </a:r>
            <a:r>
              <a:rPr lang="de-DE" sz="1600" dirty="0"/>
              <a:t>und gemittelt im März bis zum </a:t>
            </a:r>
            <a:r>
              <a:rPr lang="de-DE" sz="1600" dirty="0" smtClean="0"/>
              <a:t>23.3.2020. </a:t>
            </a:r>
          </a:p>
          <a:p>
            <a:r>
              <a:rPr lang="de-DE" sz="1600" dirty="0" smtClean="0"/>
              <a:t>Quelle: Dirk Brockmann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68093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85948" y="1105657"/>
            <a:ext cx="8615547" cy="5395775"/>
          </a:xfrm>
        </p:spPr>
        <p:txBody>
          <a:bodyPr>
            <a:normAutofit/>
          </a:bodyPr>
          <a:lstStyle/>
          <a:p>
            <a:r>
              <a:rPr lang="de-DE" dirty="0" smtClean="0"/>
              <a:t>Zahlreiche Aktivitäten zu Expositionsorten (Information In- und Ausland)</a:t>
            </a:r>
          </a:p>
          <a:p>
            <a:r>
              <a:rPr lang="de-DE" dirty="0" smtClean="0"/>
              <a:t>Positiver Fälle und deutsche KP auf div. </a:t>
            </a:r>
            <a:r>
              <a:rPr lang="de-DE" dirty="0" smtClean="0"/>
              <a:t>Kreuzfahrtschiffen, z.B. </a:t>
            </a:r>
            <a:endParaRPr lang="de-DE" dirty="0" smtClean="0"/>
          </a:p>
          <a:p>
            <a:pPr lvl="1"/>
            <a:r>
              <a:rPr lang="de-DE" dirty="0" smtClean="0"/>
              <a:t>MS </a:t>
            </a:r>
            <a:r>
              <a:rPr lang="de-DE" dirty="0" err="1" smtClean="0"/>
              <a:t>Pacifica</a:t>
            </a:r>
            <a:r>
              <a:rPr lang="de-DE" dirty="0" smtClean="0"/>
              <a:t> vor Italien – Rückführung deutscher KP </a:t>
            </a:r>
            <a:r>
              <a:rPr lang="de-DE" dirty="0" smtClean="0"/>
              <a:t>gestern</a:t>
            </a:r>
          </a:p>
          <a:p>
            <a:pPr lvl="1"/>
            <a:r>
              <a:rPr lang="de-DE" dirty="0" smtClean="0"/>
              <a:t>MSC Fantasia vor Portugal mit deutschen KP, Repatriierung geplant</a:t>
            </a:r>
            <a:endParaRPr lang="de-DE" dirty="0" smtClean="0"/>
          </a:p>
          <a:p>
            <a:pPr lvl="1"/>
            <a:r>
              <a:rPr lang="de-DE" dirty="0" err="1" smtClean="0"/>
              <a:t>KoNa</a:t>
            </a:r>
            <a:r>
              <a:rPr lang="de-DE" dirty="0" smtClean="0"/>
              <a:t> läuft; alle Landesstellen/GÄ </a:t>
            </a:r>
            <a:r>
              <a:rPr lang="de-DE" dirty="0" smtClean="0"/>
              <a:t>(Werden) informiert</a:t>
            </a:r>
            <a:endParaRPr lang="de-DE" dirty="0" smtClean="0"/>
          </a:p>
          <a:p>
            <a:r>
              <a:rPr lang="de-DE" dirty="0" smtClean="0"/>
              <a:t>Gesundheitseinrichtungen zunehmend betroffen</a:t>
            </a:r>
          </a:p>
          <a:p>
            <a:pPr lvl="1"/>
            <a:r>
              <a:rPr lang="de-DE" dirty="0" smtClean="0"/>
              <a:t>Bayern beschreibt </a:t>
            </a:r>
            <a:r>
              <a:rPr lang="de-DE" dirty="0" smtClean="0"/>
              <a:t>div. </a:t>
            </a:r>
            <a:r>
              <a:rPr lang="de-DE" dirty="0" smtClean="0"/>
              <a:t>Krankenhäuser/Reha-Klinik und Pflegeheime)</a:t>
            </a:r>
          </a:p>
          <a:p>
            <a:pPr lvl="2"/>
            <a:r>
              <a:rPr lang="de-DE" dirty="0" smtClean="0"/>
              <a:t>Sowohl Mitarbeiter als auch Patienten betroffen</a:t>
            </a:r>
          </a:p>
          <a:p>
            <a:pPr lvl="1"/>
            <a:r>
              <a:rPr lang="de-DE" dirty="0" smtClean="0"/>
              <a:t>Uniklinik Jena</a:t>
            </a:r>
          </a:p>
          <a:p>
            <a:pPr lvl="1"/>
            <a:r>
              <a:rPr lang="de-DE" dirty="0" smtClean="0"/>
              <a:t>3 Krankenhäuser im Saarland….</a:t>
            </a:r>
          </a:p>
          <a:p>
            <a:r>
              <a:rPr lang="de-DE" dirty="0" smtClean="0"/>
              <a:t>Weitere Rückführungen deutscher Urlauber finden statt</a:t>
            </a:r>
          </a:p>
          <a:p>
            <a:pPr lvl="1"/>
            <a:r>
              <a:rPr lang="de-DE" dirty="0"/>
              <a:t>L</a:t>
            </a:r>
            <a:r>
              <a:rPr lang="de-DE" dirty="0" smtClean="0"/>
              <a:t>aut </a:t>
            </a:r>
            <a:r>
              <a:rPr lang="de-DE" dirty="0"/>
              <a:t>Außenminister Maas </a:t>
            </a:r>
            <a:r>
              <a:rPr lang="de-DE" dirty="0" smtClean="0"/>
              <a:t>(23.03.2020) bislang </a:t>
            </a:r>
            <a:r>
              <a:rPr lang="de-DE" dirty="0"/>
              <a:t>etwa 120.000 der geschätzt 200.000 im Ausland gestrandeten Deutschen </a:t>
            </a:r>
            <a:r>
              <a:rPr lang="de-DE" dirty="0" smtClean="0"/>
              <a:t>zurückgeholt</a:t>
            </a:r>
          </a:p>
          <a:p>
            <a:pPr lvl="1"/>
            <a:r>
              <a:rPr lang="de-DE" dirty="0" smtClean="0"/>
              <a:t>Täglich ca. 10.000 Personen 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1065" y="247264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Position Internationale Kommunikation/</a:t>
            </a:r>
            <a:r>
              <a:rPr lang="de-DE" dirty="0" err="1" smtClean="0"/>
              <a:t>KoNa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441 </a:t>
            </a:r>
            <a:r>
              <a:rPr lang="de-DE" dirty="0" smtClean="0"/>
              <a:t>Aktivitäten u.a. zu Clustern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317490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  <a:noFill/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b="0" dirty="0" smtClean="0">
                <a:solidFill>
                  <a:schemeClr val="tx1"/>
                </a:solidFill>
              </a:rPr>
              <a:t>(Datenstand </a:t>
            </a:r>
            <a:r>
              <a:rPr lang="de-DE" b="0" dirty="0" smtClean="0">
                <a:solidFill>
                  <a:schemeClr val="tx1"/>
                </a:solidFill>
              </a:rPr>
              <a:t>25.03.2020</a:t>
            </a:r>
            <a:r>
              <a:rPr lang="de-DE" b="0" dirty="0" smtClean="0">
                <a:solidFill>
                  <a:schemeClr val="tx1"/>
                </a:solidFill>
              </a:rPr>
              <a:t>, 0:00 Uhr)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440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</a:t>
            </a:r>
            <a:r>
              <a:rPr lang="de-DE" dirty="0" smtClean="0"/>
              <a:t>31.552 </a:t>
            </a:r>
            <a:r>
              <a:rPr lang="de-DE" dirty="0" smtClean="0"/>
              <a:t>der seit 20.01.2020  übermittelten COVID-19-Fälle in Deutschland nach vorliegendem Erkrankungsdatum- bzw. nach Meldedatum 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835150"/>
            <a:ext cx="83947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13791" y="1323224"/>
            <a:ext cx="8481492" cy="5302250"/>
          </a:xfrm>
        </p:spPr>
        <p:txBody>
          <a:bodyPr>
            <a:normAutofit lnSpcReduction="10000"/>
          </a:bodyPr>
          <a:lstStyle/>
          <a:p>
            <a:r>
              <a:rPr lang="de-DE" b="1" dirty="0" smtClean="0"/>
              <a:t>Nürnberg</a:t>
            </a:r>
          </a:p>
          <a:p>
            <a:pPr lvl="1"/>
            <a:r>
              <a:rPr lang="de-DE" dirty="0"/>
              <a:t>Unterstützung bei Kontaktpersonennachverfolgung </a:t>
            </a:r>
            <a:r>
              <a:rPr lang="de-DE" dirty="0" smtClean="0"/>
              <a:t>bei einer Arztpraxis mit SARS-CoV-2-positivem Arzt</a:t>
            </a:r>
          </a:p>
          <a:p>
            <a:pPr lvl="1"/>
            <a:r>
              <a:rPr lang="de-DE" dirty="0"/>
              <a:t>Entsendung von Sonia </a:t>
            </a:r>
            <a:r>
              <a:rPr lang="de-DE" dirty="0" smtClean="0"/>
              <a:t>Boender und Kai </a:t>
            </a:r>
            <a:r>
              <a:rPr lang="de-DE" dirty="0"/>
              <a:t>Michaelis </a:t>
            </a:r>
          </a:p>
          <a:p>
            <a:pPr lvl="1"/>
            <a:r>
              <a:rPr lang="de-DE" dirty="0" smtClean="0"/>
              <a:t>Befragungen laufen noch</a:t>
            </a:r>
          </a:p>
          <a:p>
            <a:r>
              <a:rPr lang="de-DE" b="1" dirty="0"/>
              <a:t>Ministerium für Arbeit, Gesundheit und </a:t>
            </a:r>
            <a:r>
              <a:rPr lang="de-DE" b="1" dirty="0" smtClean="0"/>
              <a:t>Soziales in NRW </a:t>
            </a:r>
            <a:r>
              <a:rPr lang="de-DE" dirty="0" smtClean="0"/>
              <a:t>(11.03.2020)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achliche </a:t>
            </a:r>
            <a:r>
              <a:rPr lang="de-DE" dirty="0"/>
              <a:t>Unterstützung des RKI bei den vielfältigen </a:t>
            </a:r>
            <a:r>
              <a:rPr lang="de-DE" dirty="0" smtClean="0"/>
              <a:t>Anfragen</a:t>
            </a:r>
          </a:p>
          <a:p>
            <a:pPr lvl="1"/>
            <a:r>
              <a:rPr lang="de-DE" dirty="0" smtClean="0"/>
              <a:t>Keine Entsendung vorgesehen</a:t>
            </a:r>
            <a:endParaRPr lang="de-DE" b="1" dirty="0" smtClean="0"/>
          </a:p>
          <a:p>
            <a:r>
              <a:rPr lang="de-DE" b="1" dirty="0" smtClean="0"/>
              <a:t>Tirschenreuth</a:t>
            </a:r>
          </a:p>
          <a:p>
            <a:pPr lvl="1"/>
            <a:r>
              <a:rPr lang="de-DE" dirty="0"/>
              <a:t>40 Fälle nach </a:t>
            </a:r>
            <a:r>
              <a:rPr lang="de-DE" dirty="0" smtClean="0"/>
              <a:t>Starkbierfest</a:t>
            </a:r>
          </a:p>
          <a:p>
            <a:pPr lvl="1"/>
            <a:r>
              <a:rPr lang="de-DE" dirty="0" smtClean="0"/>
              <a:t>Europäisches mobiles Labor angefordert (Kapazität bis zu 100 Proben/Tag)</a:t>
            </a:r>
          </a:p>
          <a:p>
            <a:pPr lvl="1"/>
            <a:r>
              <a:rPr lang="de-DE" dirty="0" smtClean="0"/>
              <a:t>Michael </a:t>
            </a:r>
            <a:r>
              <a:rPr lang="de-DE" dirty="0"/>
              <a:t>Brandl und Sybille </a:t>
            </a:r>
            <a:r>
              <a:rPr lang="de-DE" dirty="0" err="1"/>
              <a:t>Rehmet</a:t>
            </a:r>
            <a:r>
              <a:rPr lang="de-DE" dirty="0"/>
              <a:t> </a:t>
            </a:r>
            <a:r>
              <a:rPr lang="de-DE" dirty="0" smtClean="0"/>
              <a:t>unterstürzten von Berlin aus</a:t>
            </a:r>
          </a:p>
          <a:p>
            <a:r>
              <a:rPr lang="de-DE" b="1" dirty="0" smtClean="0"/>
              <a:t>Saarland</a:t>
            </a:r>
          </a:p>
          <a:p>
            <a:pPr lvl="1"/>
            <a:r>
              <a:rPr lang="de-DE" dirty="0" smtClean="0"/>
              <a:t>Krankenhaus mit SARS-CoV2-positiven Mitarbeitern</a:t>
            </a:r>
          </a:p>
          <a:p>
            <a:pPr lvl="1"/>
            <a:r>
              <a:rPr lang="de-DE" dirty="0" smtClean="0"/>
              <a:t>Tim </a:t>
            </a:r>
            <a:r>
              <a:rPr lang="de-DE" dirty="0" err="1" smtClean="0"/>
              <a:t>Eckmanns</a:t>
            </a:r>
            <a:r>
              <a:rPr lang="de-DE" dirty="0" smtClean="0"/>
              <a:t> unterstützt von Berlin aus  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 smtClean="0"/>
              <a:t>Epidemiologischen </a:t>
            </a:r>
            <a:r>
              <a:rPr lang="de-DE" dirty="0"/>
              <a:t>Auswertungen seit </a:t>
            </a:r>
            <a:r>
              <a:rPr lang="de-DE" dirty="0" smtClean="0"/>
              <a:t>17.03.2020 nur </a:t>
            </a:r>
            <a:r>
              <a:rPr lang="de-DE" dirty="0"/>
              <a:t>noch </a:t>
            </a:r>
            <a:r>
              <a:rPr lang="de-DE" dirty="0" smtClean="0"/>
              <a:t>anhand von </a:t>
            </a:r>
            <a:r>
              <a:rPr lang="de-DE" dirty="0" err="1" smtClean="0"/>
              <a:t>SurvNet</a:t>
            </a:r>
            <a:r>
              <a:rPr lang="de-DE" dirty="0" smtClean="0"/>
              <a:t>-Daten </a:t>
            </a:r>
          </a:p>
          <a:p>
            <a:pPr>
              <a:spcBef>
                <a:spcPts val="600"/>
              </a:spcBef>
            </a:pPr>
            <a:r>
              <a:rPr lang="de-DE" dirty="0"/>
              <a:t>Flugpassagiernachverfolgungen </a:t>
            </a:r>
            <a:r>
              <a:rPr lang="de-DE" dirty="0" smtClean="0"/>
              <a:t>ab </a:t>
            </a:r>
            <a:r>
              <a:rPr lang="de-DE" dirty="0"/>
              <a:t>18.03.2020 eingestellt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dirty="0" smtClean="0"/>
              <a:t>Algorithmus zur Ermittlung der Zahl der Genesenen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Neuer </a:t>
            </a:r>
            <a:r>
              <a:rPr lang="de-DE" dirty="0"/>
              <a:t>Datenstand ab </a:t>
            </a:r>
            <a:r>
              <a:rPr lang="de-DE" dirty="0" smtClean="0"/>
              <a:t>22.03.2020 0:00 Uhr</a:t>
            </a:r>
          </a:p>
          <a:p>
            <a:pPr marL="0" indent="0">
              <a:spcBef>
                <a:spcPts val="600"/>
              </a:spcBef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 – </a:t>
            </a:r>
            <a:r>
              <a:rPr lang="de-DE" smtClean="0"/>
              <a:t>Syndromische</a:t>
            </a:r>
            <a:r>
              <a:rPr lang="de-DE" dirty="0" smtClean="0"/>
              <a:t> </a:t>
            </a:r>
            <a:r>
              <a:rPr lang="de-DE" dirty="0" smtClean="0"/>
              <a:t>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1273175"/>
            <a:ext cx="73723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103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AGI- Syndromische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1392237"/>
            <a:ext cx="78486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85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Virologische 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2213"/>
            <a:ext cx="8093075" cy="472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475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Seit der 8. KW 2020 werden </a:t>
            </a:r>
            <a:r>
              <a:rPr lang="de-DE" dirty="0" err="1"/>
              <a:t>Sentinelproben</a:t>
            </a:r>
            <a:r>
              <a:rPr lang="de-DE" dirty="0"/>
              <a:t> auch auf SARS-CoV-2 untersucht. Es gab </a:t>
            </a:r>
            <a:r>
              <a:rPr lang="de-DE" dirty="0">
                <a:solidFill>
                  <a:srgbClr val="FF0000"/>
                </a:solidFill>
              </a:rPr>
              <a:t>bisher zwei Nachweise </a:t>
            </a:r>
            <a:r>
              <a:rPr lang="de-DE" dirty="0"/>
              <a:t>von SARS-CoV-2 in 649 untersuchten Proben der virologischen Surveillance der AGI. 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364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SARI-Surveillance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96" y="1616149"/>
            <a:ext cx="9878227" cy="371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22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EURO -MOMO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54" y="1155700"/>
            <a:ext cx="7174767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28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EURO Momo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7438"/>
            <a:ext cx="8093075" cy="427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7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458780"/>
            <a:ext cx="8092592" cy="338554"/>
          </a:xfrm>
        </p:spPr>
        <p:txBody>
          <a:bodyPr/>
          <a:lstStyle/>
          <a:p>
            <a:r>
              <a:rPr lang="de-DE" dirty="0"/>
              <a:t>COVID-19: Fälle in Deutschland </a:t>
            </a:r>
            <a:r>
              <a:rPr lang="de-DE" b="0" dirty="0">
                <a:solidFill>
                  <a:schemeClr val="tx1"/>
                </a:solidFill>
              </a:rPr>
              <a:t>(Datenstand </a:t>
            </a:r>
            <a:r>
              <a:rPr lang="de-DE" b="0" dirty="0" smtClean="0">
                <a:solidFill>
                  <a:schemeClr val="tx1"/>
                </a:solidFill>
              </a:rPr>
              <a:t>25.03.2020</a:t>
            </a:r>
            <a:r>
              <a:rPr lang="de-DE" b="0" dirty="0">
                <a:solidFill>
                  <a:schemeClr val="tx1"/>
                </a:solidFill>
              </a:rPr>
              <a:t>, 0:00 Uhr)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05633"/>
              </p:ext>
            </p:extLst>
          </p:nvPr>
        </p:nvGraphicFramePr>
        <p:xfrm>
          <a:off x="684627" y="913593"/>
          <a:ext cx="7699353" cy="5522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336"/>
                <a:gridCol w="972775"/>
                <a:gridCol w="1686296"/>
                <a:gridCol w="1567543"/>
                <a:gridCol w="1009403"/>
              </a:tblGrid>
              <a:tr h="290647">
                <a:tc>
                  <a:txBody>
                    <a:bodyPr/>
                    <a:lstStyle/>
                    <a:p>
                      <a:pPr indent="3568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Bundesland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Elektronisch übermittelte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Anzahl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Differenz Vortag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Erkr</a:t>
                      </a:r>
                      <a:r>
                        <a:rPr lang="de-DE" sz="1400" b="1" dirty="0">
                          <a:effectLst/>
                        </a:rPr>
                        <a:t>./100.000 </a:t>
                      </a:r>
                      <a:r>
                        <a:rPr lang="de-DE" sz="1400" b="1" dirty="0" err="1">
                          <a:effectLst/>
                        </a:rPr>
                        <a:t>Einw</a:t>
                      </a:r>
                      <a:r>
                        <a:rPr lang="de-DE" sz="1400" b="1" dirty="0">
                          <a:effectLst/>
                        </a:rPr>
                        <a:t>.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Baden-Württemberg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6.069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Bayern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6.558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Berlin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1.428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Brandenburg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Bremen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Hamburg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1.262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Hessen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1.754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Mecklenburg-Vorpommern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Niedersachsen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2.140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Nordrhein-Westfalen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7.197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Rheinland-Pfalz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1.591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Saarland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959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Sachsen-Anhalt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Schleswig-Holstein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Thüringen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9064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Gesamt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03" marR="38303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31.554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81820"/>
            <a:ext cx="6846125" cy="584775"/>
          </a:xfrm>
          <a:noFill/>
        </p:spPr>
        <p:txBody>
          <a:bodyPr/>
          <a:lstStyle/>
          <a:p>
            <a:r>
              <a:rPr lang="de-DE" dirty="0" smtClean="0"/>
              <a:t>COVID-19: Geografische Verteilung in Deutschland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25.03.2020</a:t>
            </a:r>
            <a:r>
              <a:rPr lang="de-DE" sz="1600" b="0" dirty="0">
                <a:solidFill>
                  <a:schemeClr val="tx1"/>
                </a:solidFill>
              </a:rPr>
              <a:t>, 0:00 Uhr)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8447" y="229558"/>
            <a:ext cx="8092592" cy="1077218"/>
          </a:xfrm>
        </p:spPr>
        <p:txBody>
          <a:bodyPr/>
          <a:lstStyle/>
          <a:p>
            <a:r>
              <a:rPr lang="de-DE" sz="2400" dirty="0" smtClean="0"/>
              <a:t>Update </a:t>
            </a:r>
            <a:r>
              <a:rPr lang="de-DE" sz="2400" dirty="0" smtClean="0"/>
              <a:t>22.-24. </a:t>
            </a:r>
            <a:r>
              <a:rPr lang="de-DE" sz="2400" dirty="0"/>
              <a:t>März: </a:t>
            </a:r>
            <a:r>
              <a:rPr lang="de-DE" sz="2400" dirty="0" smtClean="0"/>
              <a:t>8 </a:t>
            </a:r>
            <a:r>
              <a:rPr lang="de-DE" sz="2400" dirty="0"/>
              <a:t>LKs mit </a:t>
            </a:r>
            <a:r>
              <a:rPr lang="de-DE" sz="2400" dirty="0" smtClean="0"/>
              <a:t>3-Tages-Inzidenz </a:t>
            </a:r>
            <a:r>
              <a:rPr lang="de-DE" sz="2400" dirty="0" smtClean="0"/>
              <a:t>&gt;30 </a:t>
            </a:r>
            <a:r>
              <a:rPr lang="de-DE" sz="2400" dirty="0"/>
              <a:t>Fälle/100,000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2000" b="0" dirty="0" smtClean="0"/>
              <a:t>(Datenstand: </a:t>
            </a:r>
            <a:r>
              <a:rPr lang="de-DE" sz="2000" b="0" dirty="0" smtClean="0"/>
              <a:t>25.03.2020</a:t>
            </a:r>
            <a:r>
              <a:rPr lang="de-DE" sz="2000" b="0" dirty="0" smtClean="0"/>
              <a:t>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3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820" y="354142"/>
            <a:ext cx="8092592" cy="1077218"/>
          </a:xfrm>
        </p:spPr>
        <p:txBody>
          <a:bodyPr/>
          <a:lstStyle/>
          <a:p>
            <a:r>
              <a:rPr lang="de-DE" sz="2400" dirty="0" smtClean="0"/>
              <a:t>Update </a:t>
            </a:r>
            <a:r>
              <a:rPr lang="de-DE" sz="2400" dirty="0" smtClean="0"/>
              <a:t>20</a:t>
            </a:r>
            <a:r>
              <a:rPr lang="de-DE" sz="2400" dirty="0" smtClean="0"/>
              <a:t>.-24 </a:t>
            </a:r>
            <a:r>
              <a:rPr lang="de-DE" sz="2400" dirty="0"/>
              <a:t>März: </a:t>
            </a:r>
            <a:r>
              <a:rPr lang="de-DE" sz="2400" dirty="0" smtClean="0"/>
              <a:t>9 </a:t>
            </a:r>
            <a:r>
              <a:rPr lang="de-DE" sz="2400" dirty="0"/>
              <a:t>LKs mit </a:t>
            </a:r>
            <a:r>
              <a:rPr lang="de-DE" sz="2400" dirty="0" smtClean="0"/>
              <a:t>5-Tages-Inzidenz &gt;50, davon </a:t>
            </a:r>
            <a:r>
              <a:rPr lang="de-DE" sz="2400" dirty="0" smtClean="0"/>
              <a:t>2 </a:t>
            </a:r>
            <a:r>
              <a:rPr lang="de-DE" sz="2400" dirty="0" smtClean="0"/>
              <a:t>&gt;100 </a:t>
            </a:r>
            <a:r>
              <a:rPr lang="de-DE" sz="2400" dirty="0"/>
              <a:t>Fälle/100,000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2000" b="0" dirty="0" smtClean="0"/>
              <a:t>(Datenstand: </a:t>
            </a:r>
            <a:r>
              <a:rPr lang="de-DE" sz="2000" b="0" dirty="0" smtClean="0"/>
              <a:t>25.03.2020</a:t>
            </a:r>
            <a:r>
              <a:rPr lang="de-DE" sz="2000" b="0" dirty="0" smtClean="0"/>
              <a:t>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87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820" y="354142"/>
            <a:ext cx="8092592" cy="1077218"/>
          </a:xfrm>
        </p:spPr>
        <p:txBody>
          <a:bodyPr/>
          <a:lstStyle/>
          <a:p>
            <a:r>
              <a:rPr lang="de-DE" sz="2400" dirty="0" smtClean="0"/>
              <a:t>Update </a:t>
            </a:r>
            <a:r>
              <a:rPr lang="de-DE" sz="2400" dirty="0" smtClean="0"/>
              <a:t>20</a:t>
            </a:r>
            <a:r>
              <a:rPr lang="de-DE" sz="2400" dirty="0" smtClean="0"/>
              <a:t>.-24 </a:t>
            </a:r>
            <a:r>
              <a:rPr lang="de-DE" sz="2400" dirty="0"/>
              <a:t>März: </a:t>
            </a:r>
            <a:r>
              <a:rPr lang="de-DE" sz="2400" dirty="0" smtClean="0"/>
              <a:t>9 </a:t>
            </a:r>
            <a:r>
              <a:rPr lang="de-DE" sz="2400" dirty="0"/>
              <a:t>LKs mit </a:t>
            </a:r>
            <a:r>
              <a:rPr lang="de-DE" sz="2400" dirty="0"/>
              <a:t>7</a:t>
            </a:r>
            <a:r>
              <a:rPr lang="de-DE" sz="2400" dirty="0" smtClean="0"/>
              <a:t>-Tages-Inzidenz </a:t>
            </a:r>
            <a:r>
              <a:rPr lang="de-DE" sz="2400" dirty="0" smtClean="0"/>
              <a:t>&gt;50, davon </a:t>
            </a:r>
            <a:r>
              <a:rPr lang="de-DE" sz="2400" dirty="0" smtClean="0"/>
              <a:t>2 </a:t>
            </a:r>
            <a:r>
              <a:rPr lang="de-DE" sz="2400" dirty="0" smtClean="0"/>
              <a:t>&gt;100 </a:t>
            </a:r>
            <a:r>
              <a:rPr lang="de-DE" sz="2400" dirty="0"/>
              <a:t>Fälle/100,000 </a:t>
            </a:r>
            <a:r>
              <a:rPr lang="de-DE" sz="2400" dirty="0" err="1"/>
              <a:t>Einw</a:t>
            </a:r>
            <a:r>
              <a:rPr lang="de-DE" sz="2400" dirty="0" smtClean="0"/>
              <a:t>. </a:t>
            </a:r>
            <a:r>
              <a:rPr lang="de-DE" sz="2000" b="0" dirty="0" smtClean="0"/>
              <a:t>(Datenstand: </a:t>
            </a:r>
            <a:r>
              <a:rPr lang="de-DE" sz="2000" b="0" dirty="0" smtClean="0"/>
              <a:t>25.03.2020</a:t>
            </a:r>
            <a:r>
              <a:rPr lang="de-DE" sz="2000" b="0" dirty="0" smtClean="0"/>
              <a:t>, 0:00 Uhr)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7" y="1155700"/>
            <a:ext cx="7497980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0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</a:t>
            </a:r>
            <a:r>
              <a:rPr lang="de-DE" dirty="0" smtClean="0"/>
              <a:t>Bundesländer </a:t>
            </a:r>
            <a:r>
              <a:rPr lang="de-DE" sz="1600" dirty="0">
                <a:solidFill>
                  <a:schemeClr val="tx1"/>
                </a:solidFill>
              </a:rPr>
              <a:t>(</a:t>
            </a:r>
            <a:r>
              <a:rPr lang="de-DE" sz="1600" b="0" dirty="0">
                <a:solidFill>
                  <a:schemeClr val="tx1"/>
                </a:solidFill>
              </a:rPr>
              <a:t>Datenstand </a:t>
            </a:r>
            <a:r>
              <a:rPr lang="de-DE" sz="1600" b="0" dirty="0" smtClean="0">
                <a:solidFill>
                  <a:schemeClr val="tx1"/>
                </a:solidFill>
              </a:rPr>
              <a:t>24.03.2020</a:t>
            </a:r>
            <a:r>
              <a:rPr lang="de-DE" sz="1600" b="0" dirty="0">
                <a:solidFill>
                  <a:schemeClr val="tx1"/>
                </a:solidFill>
              </a:rPr>
              <a:t>, 0:00 </a:t>
            </a:r>
            <a:r>
              <a:rPr lang="de-DE" sz="1600" b="0" dirty="0" smtClean="0">
                <a:solidFill>
                  <a:schemeClr val="tx1"/>
                </a:solidFill>
              </a:rPr>
              <a:t>Uhr; nach </a:t>
            </a:r>
            <a:r>
              <a:rPr lang="de-DE" sz="1600" b="0" dirty="0">
                <a:solidFill>
                  <a:schemeClr val="tx1"/>
                </a:solidFill>
              </a:rPr>
              <a:t>Erkrankungsdatum bzw. Meldedatum-Diagnoseverzug v. 5 Tagen)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5" y="821446"/>
            <a:ext cx="8092592" cy="569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5317" y="205807"/>
            <a:ext cx="7891155" cy="584775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25.03.2020</a:t>
            </a:r>
            <a:r>
              <a:rPr lang="de-DE" sz="1600" b="0" dirty="0">
                <a:solidFill>
                  <a:schemeClr val="tx1"/>
                </a:solidFill>
              </a:rPr>
              <a:t>, 0:00 Uhr; nach Erkrankungsdatum bzw. Meldedatum-Diagnoseverzug v. 5 Tagen)</a:t>
            </a:r>
            <a:endParaRPr lang="de-DE" sz="1600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7" y="852327"/>
            <a:ext cx="8166237" cy="57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1088</Words>
  <Application>Microsoft Office PowerPoint</Application>
  <PresentationFormat>Bildschirmpräsentation (4:3)</PresentationFormat>
  <Paragraphs>353</Paragraphs>
  <Slides>28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Office-Design</vt:lpstr>
      <vt:lpstr>COVID-19: Fälle in Deutschland (Datenstand 25.03.2020, 0:00 Uhr)</vt:lpstr>
      <vt:lpstr>COVID-19: Epidemiologische Kurve in Deutschland  (Datenstand 25.03.2020, 0:00 Uhr)</vt:lpstr>
      <vt:lpstr>COVID-19: Fälle in Deutschland (Datenstand 25.03.2020, 0:00 Uhr)</vt:lpstr>
      <vt:lpstr>COVID-19: Geografische Verteilung in Deutschland (Datenstand 25.03.2020, 0:00 Uhr)</vt:lpstr>
      <vt:lpstr>Update 22.-24. März: 8 LKs mit 3-Tages-Inzidenz &gt;30 Fälle/100,000 Einw. (Datenstand: 25.03.2020, 0:00 Uhr) </vt:lpstr>
      <vt:lpstr>Update 20.-24 März: 9 LKs mit 5-Tages-Inzidenz &gt;50, davon 2 &gt;100 Fälle/100,000 Einw. (Datenstand: 25.03.2020, 0:00 Uhr) </vt:lpstr>
      <vt:lpstr>Update 20.-24 März: 9 LKs mit 7-Tages-Inzidenz &gt;50, davon 2 &gt;100 Fälle/100,000 Einw. (Datenstand: 25.03.2020, 0:00 Uhr) </vt:lpstr>
      <vt:lpstr>PowerPoint-Präsentation</vt:lpstr>
      <vt:lpstr>Trendanalysen der Kreise mit den meisten Fällen (Datenstand 25.03.2020, 0:00 Uhr; nach Erkrankungsdatum bzw. Meldedatum-Diagnoseverzug v. 5 Tagen)</vt:lpstr>
      <vt:lpstr>Expositionsorte national (Datenstand 25.03.2020, 0:00 Uhr)</vt:lpstr>
      <vt:lpstr>Expositionsorte International (Datenstand 24.03.2020, 0:00 Uhr)</vt:lpstr>
      <vt:lpstr>Top 15  Inzidenz – Trend  -  Exportierte Fälle  (Datenstand 24.03.2020, 0:00 Uhr)</vt:lpstr>
      <vt:lpstr>PowerPoint-Präsentation</vt:lpstr>
      <vt:lpstr>Genesene </vt:lpstr>
      <vt:lpstr>COVID-19: Alters- und Geschlechtsverteilung in Deutschland (N=31.325) (Datenstand 25.03.2020, 0:00 Uhr) </vt:lpstr>
      <vt:lpstr>Entwicklung der Altersverteilung nach Meldewoche und Bundesland (Datenstand: 24.03.2020, 00:00)</vt:lpstr>
      <vt:lpstr>Entwicklung der Altersverteilung in Kreisen mit hohen Fallzahlen nach Meldewoche (Datenstand: 24.03.2020, 00:00)</vt:lpstr>
      <vt:lpstr>Die Gesamtzahl der Bewegungen in Deutschland nimmt ab</vt:lpstr>
      <vt:lpstr>Position Internationale Kommunikation/KoNa  441 Aktivitäten u.a. zu Clustern</vt:lpstr>
      <vt:lpstr>Amtshilfeersuchen</vt:lpstr>
      <vt:lpstr>Neue Vorgehen </vt:lpstr>
      <vt:lpstr>AGI – Syndromische Surveillance</vt:lpstr>
      <vt:lpstr>AGI- Syndromische Surveillance</vt:lpstr>
      <vt:lpstr>Virologische Surveillance</vt:lpstr>
      <vt:lpstr>PowerPoint-Präsentation</vt:lpstr>
      <vt:lpstr>SARI-Surveillance</vt:lpstr>
      <vt:lpstr>EURO -MOMO</vt:lpstr>
      <vt:lpstr>EURO Momo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Hellenbrand, Wiebke</cp:lastModifiedBy>
  <cp:revision>676</cp:revision>
  <cp:lastPrinted>2020-03-12T08:18:43Z</cp:lastPrinted>
  <dcterms:created xsi:type="dcterms:W3CDTF">2015-11-02T12:29:13Z</dcterms:created>
  <dcterms:modified xsi:type="dcterms:W3CDTF">2020-03-25T09:22:07Z</dcterms:modified>
</cp:coreProperties>
</file>