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4" r:id="rId2"/>
    <p:sldId id="355" r:id="rId3"/>
    <p:sldId id="356" r:id="rId4"/>
    <p:sldId id="345" r:id="rId5"/>
    <p:sldId id="394" r:id="rId6"/>
    <p:sldId id="393" r:id="rId7"/>
    <p:sldId id="397" r:id="rId8"/>
    <p:sldId id="378" r:id="rId9"/>
    <p:sldId id="380" r:id="rId10"/>
    <p:sldId id="348" r:id="rId11"/>
    <p:sldId id="381" r:id="rId12"/>
    <p:sldId id="382" r:id="rId13"/>
    <p:sldId id="396" r:id="rId14"/>
    <p:sldId id="395" r:id="rId15"/>
    <p:sldId id="349" r:id="rId16"/>
    <p:sldId id="384" r:id="rId17"/>
    <p:sldId id="392" r:id="rId18"/>
    <p:sldId id="398" r:id="rId19"/>
    <p:sldId id="362" r:id="rId20"/>
    <p:sldId id="363" r:id="rId21"/>
    <p:sldId id="370" r:id="rId22"/>
    <p:sldId id="385" r:id="rId23"/>
    <p:sldId id="386" r:id="rId24"/>
    <p:sldId id="387" r:id="rId25"/>
    <p:sldId id="390" r:id="rId26"/>
    <p:sldId id="389" r:id="rId27"/>
    <p:sldId id="388" r:id="rId28"/>
    <p:sldId id="391" r:id="rId29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38BD2"/>
    <a:srgbClr val="367BB8"/>
    <a:srgbClr val="4D8AD2"/>
    <a:srgbClr val="006EC7"/>
    <a:srgbClr val="66A8DD"/>
    <a:srgbClr val="0DE3A1"/>
    <a:srgbClr val="80A5DC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6865" autoAdjust="0"/>
  </p:normalViewPr>
  <p:slideViewPr>
    <p:cSldViewPr snapToGrid="0" snapToObjects="1">
      <p:cViewPr>
        <p:scale>
          <a:sx n="80" d="100"/>
          <a:sy n="80" d="100"/>
        </p:scale>
        <p:origin x="-271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25.03.2020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25.03.2020</a:t>
            </a:r>
            <a:r>
              <a:rPr lang="de-DE" b="0" dirty="0" smtClean="0">
                <a:solidFill>
                  <a:schemeClr val="tx1"/>
                </a:solidFill>
              </a:rPr>
              <a:t>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6218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31.554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4.118 (15%)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25.03.2020</a:t>
            </a:r>
            <a:r>
              <a:rPr lang="de-DE" sz="2000" b="0" dirty="0">
                <a:solidFill>
                  <a:schemeClr val="tx1"/>
                </a:solidFill>
              </a:rPr>
              <a:t>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03286"/>
              </p:ext>
            </p:extLst>
          </p:nvPr>
        </p:nvGraphicFramePr>
        <p:xfrm>
          <a:off x="35631" y="1097250"/>
          <a:ext cx="9025247" cy="555348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588820"/>
                <a:gridCol w="1187533"/>
                <a:gridCol w="5248894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Bundesland (Expositionsort)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Häufig genannte Kreise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Heinsberg: 696,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353, SK Essen 257, Borken: 217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Rosenheim: 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Freising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Tirschenreuth: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München: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Freiburg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124;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Esslingen: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Harburg: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622855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10.649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24.03.2020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63255"/>
              </p:ext>
            </p:extLst>
          </p:nvPr>
        </p:nvGraphicFramePr>
        <p:xfrm>
          <a:off x="225632" y="771892"/>
          <a:ext cx="8217283" cy="5636622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077441"/>
                <a:gridCol w="2397083"/>
                <a:gridCol w="274275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6.031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2.523,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Salzburg: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150, 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Vorarlberg: 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1.336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267,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de-DE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Türkei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 smtClean="0"/>
              <a:t>Top 15  Inzidenz – Trend  -  Exportierte Fälle </a:t>
            </a:r>
            <a:br>
              <a:rPr lang="de-DE" dirty="0" smtClean="0"/>
            </a:br>
            <a:r>
              <a:rPr lang="de-DE" sz="1200" b="0" dirty="0" smtClean="0">
                <a:solidFill>
                  <a:schemeClr val="tx1"/>
                </a:solidFill>
              </a:rPr>
              <a:t>(Datenstand 24.03.2020,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1" y="636109"/>
            <a:ext cx="8549792" cy="595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" y="514571"/>
            <a:ext cx="8457296" cy="63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/>
              <a:t>Von den </a:t>
            </a:r>
            <a:r>
              <a:rPr lang="de-DE" dirty="0" smtClean="0"/>
              <a:t>27.436 bestätigten </a:t>
            </a:r>
            <a:r>
              <a:rPr lang="de-DE" dirty="0"/>
              <a:t>COVID-19-Fällen, die in </a:t>
            </a:r>
            <a:r>
              <a:rPr lang="de-DE" dirty="0" err="1"/>
              <a:t>SurvNet</a:t>
            </a:r>
            <a:r>
              <a:rPr lang="de-DE" dirty="0"/>
              <a:t> an das RKI übermittelt wurden, </a:t>
            </a:r>
            <a:r>
              <a:rPr lang="de-DE" dirty="0" smtClean="0"/>
              <a:t>waren bis  24.03.2020 geschätzt ca. 3.166 Fälle </a:t>
            </a:r>
            <a:r>
              <a:rPr lang="de-DE" dirty="0"/>
              <a:t>inzwischen genesen. </a:t>
            </a:r>
          </a:p>
          <a:p>
            <a:r>
              <a:rPr lang="de-DE" dirty="0"/>
              <a:t>Bewertet wurden Fälle mit bekanntem Erkrankungsbeginn bis zum </a:t>
            </a:r>
            <a:r>
              <a:rPr lang="de-DE" dirty="0" smtClean="0"/>
              <a:t>10.3.2020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686801" cy="4886325"/>
          </a:xfrm>
        </p:spPr>
        <p:txBody>
          <a:bodyPr/>
          <a:lstStyle/>
          <a:p>
            <a:r>
              <a:rPr lang="de-DE" dirty="0" smtClean="0"/>
              <a:t>Alter	 0 - 100 </a:t>
            </a:r>
            <a:r>
              <a:rPr lang="de-DE" dirty="0" smtClean="0"/>
              <a:t>Jahre, </a:t>
            </a:r>
            <a:r>
              <a:rPr lang="de-DE" dirty="0" smtClean="0"/>
              <a:t>Median 47 Jahre;  Mittelwert 45 Jahre</a:t>
            </a:r>
          </a:p>
          <a:p>
            <a:r>
              <a:rPr lang="de-DE" dirty="0" smtClean="0"/>
              <a:t>Geschlecht </a:t>
            </a:r>
            <a:r>
              <a:rPr lang="de-DE" dirty="0" smtClean="0"/>
              <a:t>17.303 </a:t>
            </a:r>
            <a:r>
              <a:rPr lang="de-DE" dirty="0" smtClean="0"/>
              <a:t>(55%) männlich; </a:t>
            </a:r>
            <a:r>
              <a:rPr lang="de-DE" dirty="0" smtClean="0"/>
              <a:t>14.134 </a:t>
            </a:r>
            <a:r>
              <a:rPr lang="de-DE" dirty="0" smtClean="0"/>
              <a:t>(45%)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1" y="522575"/>
            <a:ext cx="8328745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r>
              <a:rPr lang="de-DE" sz="1600" dirty="0" smtClean="0"/>
              <a:t>(N=31.325)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</a:t>
            </a:r>
            <a:r>
              <a:rPr lang="de-DE" sz="1800" b="0" dirty="0" smtClean="0">
                <a:solidFill>
                  <a:schemeClr val="tx1"/>
                </a:solidFill>
              </a:rPr>
              <a:t>25.03.2020</a:t>
            </a:r>
            <a:r>
              <a:rPr lang="de-DE" sz="1800" b="0" dirty="0">
                <a:solidFill>
                  <a:schemeClr val="tx1"/>
                </a:solidFill>
              </a:rPr>
              <a:t>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2" y="2460296"/>
            <a:ext cx="7235855" cy="366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(Datenstand: 24.03.2020,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24.03.2020, 00:00)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Gesamtzahl der Bewegungen in Deutschland nimmt ab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072"/>
            <a:ext cx="8093075" cy="34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199" y="5913912"/>
            <a:ext cx="8413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Abnahme der Mobilität deutschlandweit, </a:t>
            </a:r>
            <a:r>
              <a:rPr lang="de-DE" sz="1600" dirty="0" smtClean="0"/>
              <a:t>tagesaufgelöst </a:t>
            </a:r>
            <a:r>
              <a:rPr lang="de-DE" sz="1600" dirty="0"/>
              <a:t>und gemittelt im März bis zum </a:t>
            </a:r>
            <a:r>
              <a:rPr lang="de-DE" sz="1600" dirty="0" smtClean="0"/>
              <a:t>23.3.2020. </a:t>
            </a:r>
          </a:p>
          <a:p>
            <a:r>
              <a:rPr lang="de-DE" sz="1600" dirty="0" smtClean="0"/>
              <a:t>Quelle: Dirk Brockmann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809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</a:t>
            </a:r>
            <a:r>
              <a:rPr lang="de-DE" dirty="0" smtClean="0"/>
              <a:t>Kreuzfahrtschiffen, z.B. </a:t>
            </a:r>
            <a:endParaRPr lang="de-DE" dirty="0" smtClean="0"/>
          </a:p>
          <a:p>
            <a:pPr lvl="1"/>
            <a:r>
              <a:rPr lang="de-DE" dirty="0" smtClean="0"/>
              <a:t>MS </a:t>
            </a:r>
            <a:r>
              <a:rPr lang="de-DE" dirty="0" err="1" smtClean="0"/>
              <a:t>Pacifica</a:t>
            </a:r>
            <a:r>
              <a:rPr lang="de-DE" dirty="0" smtClean="0"/>
              <a:t> vor Italien – Rückführung deutscher KP </a:t>
            </a:r>
            <a:r>
              <a:rPr lang="de-DE" dirty="0" smtClean="0"/>
              <a:t>gestern</a:t>
            </a:r>
          </a:p>
          <a:p>
            <a:pPr lvl="1"/>
            <a:r>
              <a:rPr lang="de-DE" dirty="0" smtClean="0"/>
              <a:t>MSC Fantasia vor Portugal mit deutschen KP, Repatriierung geplant</a:t>
            </a:r>
            <a:endParaRPr lang="de-DE" dirty="0" smtClean="0"/>
          </a:p>
          <a:p>
            <a:pPr lvl="1"/>
            <a:r>
              <a:rPr lang="de-DE" dirty="0" err="1" smtClean="0"/>
              <a:t>KoNa</a:t>
            </a:r>
            <a:r>
              <a:rPr lang="de-DE" dirty="0" smtClean="0"/>
              <a:t> läuft; alle Landesstellen/GÄ </a:t>
            </a:r>
            <a:r>
              <a:rPr lang="de-DE" dirty="0" smtClean="0"/>
              <a:t>(Werden) informiert</a:t>
            </a:r>
            <a:endParaRPr lang="de-DE" dirty="0" smtClean="0"/>
          </a:p>
          <a:p>
            <a:r>
              <a:rPr lang="de-DE" dirty="0" smtClean="0"/>
              <a:t>Gesundheitseinrichtungen zunehmend betroffen</a:t>
            </a:r>
          </a:p>
          <a:p>
            <a:pPr lvl="1"/>
            <a:r>
              <a:rPr lang="de-DE" dirty="0" smtClean="0"/>
              <a:t>Bayern beschreibt </a:t>
            </a:r>
            <a:r>
              <a:rPr lang="de-DE" dirty="0" smtClean="0"/>
              <a:t>div. </a:t>
            </a:r>
            <a:r>
              <a:rPr lang="de-DE" dirty="0" smtClean="0"/>
              <a:t>Krankenhäuser/Reha-Klinik und Pflegeheime)</a:t>
            </a:r>
          </a:p>
          <a:p>
            <a:pPr lvl="2"/>
            <a:r>
              <a:rPr lang="de-DE" dirty="0" smtClean="0"/>
              <a:t>Sowohl Mitarbeiter als auch Patienten betroffen</a:t>
            </a:r>
          </a:p>
          <a:p>
            <a:pPr lvl="1"/>
            <a:r>
              <a:rPr lang="de-DE" dirty="0" smtClean="0"/>
              <a:t>Uniklinik Jena</a:t>
            </a:r>
          </a:p>
          <a:p>
            <a:pPr lvl="1"/>
            <a:r>
              <a:rPr lang="de-DE" dirty="0" smtClean="0"/>
              <a:t>3 Krankenhäuser im Saarland….</a:t>
            </a:r>
          </a:p>
          <a:p>
            <a:r>
              <a:rPr lang="de-DE" dirty="0" smtClean="0"/>
              <a:t>Weitere Rückführungen deutscher Urlauber finden statt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aut </a:t>
            </a:r>
            <a:r>
              <a:rPr lang="de-DE" dirty="0"/>
              <a:t>Außenminister Maas </a:t>
            </a:r>
            <a:r>
              <a:rPr lang="de-DE" dirty="0" smtClean="0"/>
              <a:t>(23.03.2020) bislang </a:t>
            </a:r>
            <a:r>
              <a:rPr lang="de-DE" dirty="0"/>
              <a:t>etwa 120.000 der geschätzt 200.000 im Ausland gestrandeten Deutschen </a:t>
            </a:r>
            <a:r>
              <a:rPr lang="de-DE" dirty="0" smtClean="0"/>
              <a:t>zurückgeholt</a:t>
            </a:r>
          </a:p>
          <a:p>
            <a:pPr lvl="1"/>
            <a:r>
              <a:rPr lang="de-DE" dirty="0" smtClean="0"/>
              <a:t>Täglich ca. 10.000 Personen 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441 </a:t>
            </a:r>
            <a:r>
              <a:rPr lang="de-DE" dirty="0" smtClean="0"/>
              <a:t>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25.03.2020</a:t>
            </a:r>
            <a:r>
              <a:rPr lang="de-DE" b="0" dirty="0" smtClean="0">
                <a:solidFill>
                  <a:schemeClr val="tx1"/>
                </a:solidFill>
              </a:rPr>
              <a:t>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440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31.552 </a:t>
            </a:r>
            <a:r>
              <a:rPr lang="de-DE" dirty="0" smtClean="0"/>
              <a:t>der seit 20.01.2020 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35150"/>
            <a:ext cx="83947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</a:t>
            </a:r>
          </a:p>
          <a:p>
            <a:pPr lvl="1"/>
            <a:r>
              <a:rPr lang="de-DE" dirty="0" smtClean="0"/>
              <a:t>Befragungen laufen noch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  <a:endParaRPr lang="de-DE" b="1" dirty="0" smtClean="0"/>
          </a:p>
          <a:p>
            <a:r>
              <a:rPr lang="de-DE" b="1" dirty="0" smtClean="0"/>
              <a:t>Tirschenreuth</a:t>
            </a:r>
          </a:p>
          <a:p>
            <a:pPr lvl="1"/>
            <a:r>
              <a:rPr lang="de-DE" dirty="0"/>
              <a:t>40 Fälle nach </a:t>
            </a:r>
            <a:r>
              <a:rPr lang="de-DE" dirty="0" smtClean="0"/>
              <a:t>Starkbierfest</a:t>
            </a:r>
          </a:p>
          <a:p>
            <a:pPr lvl="1"/>
            <a:r>
              <a:rPr lang="de-DE" dirty="0" smtClean="0"/>
              <a:t>Europäisches mobiles Labor angefordert (Kapazität bis zu 100 Proben/Tag)</a:t>
            </a:r>
          </a:p>
          <a:p>
            <a:pPr lvl="1"/>
            <a:r>
              <a:rPr lang="de-DE" dirty="0" smtClean="0"/>
              <a:t>Michael </a:t>
            </a:r>
            <a:r>
              <a:rPr lang="de-DE" dirty="0"/>
              <a:t>Brandl und Sybille </a:t>
            </a:r>
            <a:r>
              <a:rPr lang="de-DE" dirty="0" err="1"/>
              <a:t>Rehmet</a:t>
            </a:r>
            <a:r>
              <a:rPr lang="de-DE" dirty="0"/>
              <a:t> </a:t>
            </a:r>
            <a:r>
              <a:rPr lang="de-DE" dirty="0" smtClean="0"/>
              <a:t>unterstürzten von Berlin aus</a:t>
            </a:r>
          </a:p>
          <a:p>
            <a:r>
              <a:rPr lang="de-DE" b="1" dirty="0" smtClean="0"/>
              <a:t>Saarland</a:t>
            </a:r>
          </a:p>
          <a:p>
            <a:pPr lvl="1"/>
            <a:r>
              <a:rPr lang="de-DE" dirty="0" smtClean="0"/>
              <a:t>Krankenhaus mit SARS-CoV2-positiven Mitarbeitern</a:t>
            </a:r>
          </a:p>
          <a:p>
            <a:pPr lvl="1"/>
            <a:r>
              <a:rPr lang="de-DE" dirty="0" smtClean="0"/>
              <a:t>Tim </a:t>
            </a:r>
            <a:r>
              <a:rPr lang="de-DE" dirty="0" err="1" smtClean="0"/>
              <a:t>Eckmanns</a:t>
            </a:r>
            <a:r>
              <a:rPr lang="de-DE" dirty="0" smtClean="0"/>
              <a:t> unterstützt von Berlin aus  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Bezeichnung Risikogebiete soll ab Dienstag wegfallen (Abstimmung Sprachregelung mit BMG, </a:t>
            </a:r>
            <a:r>
              <a:rPr lang="de-DE" dirty="0"/>
              <a:t>ggf. noch </a:t>
            </a:r>
            <a:r>
              <a:rPr lang="de-DE" dirty="0" smtClean="0"/>
              <a:t>Quarantäne </a:t>
            </a:r>
            <a:r>
              <a:rPr lang="de-DE" dirty="0"/>
              <a:t>darin </a:t>
            </a:r>
            <a:r>
              <a:rPr lang="de-DE" dirty="0" smtClean="0"/>
              <a:t>aufnehmen)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Anfrage Wikipedia zu mehr Details bei Todesfällen in Lagebericht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22.03.2020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dirty="0" err="1" smtClean="0"/>
              <a:t>Synromische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13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6" y="1616149"/>
            <a:ext cx="9878227" cy="3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1155700"/>
            <a:ext cx="717476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438"/>
            <a:ext cx="8093075" cy="4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25.03.2020</a:t>
            </a:r>
            <a:r>
              <a:rPr lang="de-DE" b="0" dirty="0">
                <a:solidFill>
                  <a:schemeClr val="tx1"/>
                </a:solidFill>
              </a:rPr>
              <a:t>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05633"/>
              </p:ext>
            </p:extLst>
          </p:nvPr>
        </p:nvGraphicFramePr>
        <p:xfrm>
          <a:off x="684627" y="913593"/>
          <a:ext cx="769935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972775"/>
                <a:gridCol w="1686296"/>
                <a:gridCol w="1567543"/>
                <a:gridCol w="1009403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6.558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Bremen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2.140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31.554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25.03.2020</a:t>
            </a:r>
            <a:r>
              <a:rPr lang="de-DE" sz="1600" b="0" dirty="0">
                <a:solidFill>
                  <a:schemeClr val="tx1"/>
                </a:solidFill>
              </a:rPr>
              <a:t>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229558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</a:t>
            </a:r>
            <a:r>
              <a:rPr lang="de-DE" sz="2400" dirty="0" smtClean="0"/>
              <a:t>22.-24. </a:t>
            </a:r>
            <a:r>
              <a:rPr lang="de-DE" sz="2400" dirty="0"/>
              <a:t>März: </a:t>
            </a:r>
            <a:r>
              <a:rPr lang="de-DE" sz="2400" dirty="0" smtClean="0"/>
              <a:t>8 </a:t>
            </a:r>
            <a:r>
              <a:rPr lang="de-DE" sz="2400" dirty="0"/>
              <a:t>LKs mit </a:t>
            </a:r>
            <a:r>
              <a:rPr lang="de-DE" sz="2400" dirty="0" smtClean="0"/>
              <a:t>3-Tages-Inzidenz </a:t>
            </a:r>
            <a:r>
              <a:rPr lang="de-DE" sz="2400" dirty="0" smtClean="0"/>
              <a:t>&gt;30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</a:t>
            </a:r>
            <a:r>
              <a:rPr lang="de-DE" sz="2000" b="0" dirty="0" smtClean="0"/>
              <a:t>25.03.2020</a:t>
            </a:r>
            <a:r>
              <a:rPr lang="de-DE" sz="2000" b="0" dirty="0" smtClean="0"/>
              <a:t>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54142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</a:t>
            </a:r>
            <a:r>
              <a:rPr lang="de-DE" sz="2400" dirty="0" smtClean="0"/>
              <a:t>20</a:t>
            </a:r>
            <a:r>
              <a:rPr lang="de-DE" sz="2400" dirty="0" smtClean="0"/>
              <a:t>.-24 </a:t>
            </a:r>
            <a:r>
              <a:rPr lang="de-DE" sz="2400" dirty="0"/>
              <a:t>März: </a:t>
            </a:r>
            <a:r>
              <a:rPr lang="de-DE" sz="2400" dirty="0" smtClean="0"/>
              <a:t>9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davon </a:t>
            </a:r>
            <a:r>
              <a:rPr lang="de-DE" sz="2400" dirty="0" smtClean="0"/>
              <a:t>2 </a:t>
            </a:r>
            <a:r>
              <a:rPr lang="de-DE" sz="2400" dirty="0" smtClean="0"/>
              <a:t>&gt;100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</a:t>
            </a:r>
            <a:r>
              <a:rPr lang="de-DE" sz="2000" b="0" dirty="0" smtClean="0"/>
              <a:t>25.03.2020</a:t>
            </a:r>
            <a:r>
              <a:rPr lang="de-DE" sz="2000" b="0" dirty="0" smtClean="0"/>
              <a:t>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54142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</a:t>
            </a:r>
            <a:r>
              <a:rPr lang="de-DE" sz="2400" dirty="0" smtClean="0"/>
              <a:t>20</a:t>
            </a:r>
            <a:r>
              <a:rPr lang="de-DE" sz="2400" dirty="0" smtClean="0"/>
              <a:t>.-24 </a:t>
            </a:r>
            <a:r>
              <a:rPr lang="de-DE" sz="2400" dirty="0"/>
              <a:t>März: </a:t>
            </a:r>
            <a:r>
              <a:rPr lang="de-DE" sz="2400" dirty="0" smtClean="0"/>
              <a:t>9 </a:t>
            </a:r>
            <a:r>
              <a:rPr lang="de-DE" sz="2400" dirty="0"/>
              <a:t>LKs mit </a:t>
            </a:r>
            <a:r>
              <a:rPr lang="de-DE" sz="2400" dirty="0"/>
              <a:t>7</a:t>
            </a:r>
            <a:r>
              <a:rPr lang="de-DE" sz="2400" dirty="0" smtClean="0"/>
              <a:t>-Tages-Inzidenz </a:t>
            </a:r>
            <a:r>
              <a:rPr lang="de-DE" sz="2400" dirty="0" smtClean="0"/>
              <a:t>&gt;50, davon </a:t>
            </a:r>
            <a:r>
              <a:rPr lang="de-DE" sz="2400" dirty="0" smtClean="0"/>
              <a:t>2 </a:t>
            </a:r>
            <a:r>
              <a:rPr lang="de-DE" sz="2400" dirty="0" smtClean="0"/>
              <a:t>&gt;100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</a:t>
            </a:r>
            <a:r>
              <a:rPr lang="de-DE" sz="2000" b="0" dirty="0" smtClean="0"/>
              <a:t>25.03.2020</a:t>
            </a:r>
            <a:r>
              <a:rPr lang="de-DE" sz="2000" b="0" dirty="0" smtClean="0"/>
              <a:t>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0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Datenstand </a:t>
            </a:r>
            <a:r>
              <a:rPr lang="de-DE" sz="1600" b="0" dirty="0" smtClean="0">
                <a:solidFill>
                  <a:schemeClr val="tx1"/>
                </a:solidFill>
              </a:rPr>
              <a:t>24.03.2020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" y="821446"/>
            <a:ext cx="8092592" cy="56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205807"/>
            <a:ext cx="7891155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25.03.2020</a:t>
            </a:r>
            <a:r>
              <a:rPr lang="de-DE" sz="1600" b="0" dirty="0">
                <a:solidFill>
                  <a:schemeClr val="tx1"/>
                </a:solidFill>
              </a:rPr>
              <a:t>, 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7" y="852327"/>
            <a:ext cx="8166237" cy="57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Bildschirmpräsentation (4:3)</PresentationFormat>
  <Paragraphs>341</Paragraphs>
  <Slides>28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Office-Design</vt:lpstr>
      <vt:lpstr>COVID-19: Fälle in Deutschland (Datenstand 25.03.2020, 0:00 Uhr)</vt:lpstr>
      <vt:lpstr>COVID-19: Epidemiologische Kurve in Deutschland  (Datenstand 25.03.2020, 0:00 Uhr)</vt:lpstr>
      <vt:lpstr>COVID-19: Fälle in Deutschland (Datenstand 25.03.2020, 0:00 Uhr)</vt:lpstr>
      <vt:lpstr>COVID-19: Geografische Verteilung in Deutschland (Datenstand 25.03.2020, 0:00 Uhr)</vt:lpstr>
      <vt:lpstr>Update 22.-24. März: 8 LKs mit 3-Tages-Inzidenz &gt;30 Fälle/100,000 Einw. (Datenstand: 25.03.2020, 0:00 Uhr) </vt:lpstr>
      <vt:lpstr>Update 20.-24 März: 9 LKs mit 5-Tages-Inzidenz &gt;50, davon 2 &gt;100 Fälle/100,000 Einw. (Datenstand: 25.03.2020, 0:00 Uhr) </vt:lpstr>
      <vt:lpstr>Update 20.-24 März: 9 LKs mit 7-Tages-Inzidenz &gt;50, davon 2 &gt;100 Fälle/100,000 Einw. (Datenstand: 25.03.2020, 0:00 Uhr) </vt:lpstr>
      <vt:lpstr>PowerPoint-Präsentation</vt:lpstr>
      <vt:lpstr>Trendanalysen der Kreise mit den meisten Fällen (Datenstand 25.03.2020, 0:00 Uhr; nach Erkrankungsdatum bzw. Meldedatum-Diagnoseverzug v. 5 Tagen)</vt:lpstr>
      <vt:lpstr>Expositionsorte national (Datenstand 25.03.2020, 0:00 Uhr)</vt:lpstr>
      <vt:lpstr>Expositionsorte International (Datenstand 24.03.2020, 0:00 Uhr)</vt:lpstr>
      <vt:lpstr>Top 15  Inzidenz – Trend  -  Exportierte Fälle  (Datenstand 24.03.2020, 0:00 Uhr)</vt:lpstr>
      <vt:lpstr>PowerPoint-Präsentation</vt:lpstr>
      <vt:lpstr>Genesene </vt:lpstr>
      <vt:lpstr>COVID-19: Alters- und Geschlechtsverteilung in Deutschland (N=31.325) (Datenstand 25.03.2020, 0:00 Uhr) 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Die Gesamtzahl der Bewegungen in Deutschland nimmt ab</vt:lpstr>
      <vt:lpstr>Position Internationale Kommunikation/KoNa  441 Aktivitäten u.a. zu Clustern</vt:lpstr>
      <vt:lpstr>Amtshilfeersuchen</vt:lpstr>
      <vt:lpstr>Neue Vorgehen </vt:lpstr>
      <vt:lpstr>AGI – Synromische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672</cp:revision>
  <cp:lastPrinted>2020-03-12T08:18:43Z</cp:lastPrinted>
  <dcterms:created xsi:type="dcterms:W3CDTF">2015-11-02T12:29:13Z</dcterms:created>
  <dcterms:modified xsi:type="dcterms:W3CDTF">2020-03-25T09:03:58Z</dcterms:modified>
</cp:coreProperties>
</file>