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1"/>
  </p:notesMasterIdLst>
  <p:sldIdLst>
    <p:sldId id="267" r:id="rId3"/>
    <p:sldId id="268" r:id="rId4"/>
    <p:sldId id="259" r:id="rId5"/>
    <p:sldId id="260" r:id="rId6"/>
    <p:sldId id="265" r:id="rId7"/>
    <p:sldId id="270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83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rote Linie</a:t>
            </a:r>
            <a:r>
              <a:rPr lang="de-DE" baseline="0" dirty="0" smtClean="0"/>
              <a:t> die so genannte „</a:t>
            </a:r>
            <a:r>
              <a:rPr lang="de-DE" baseline="0" dirty="0" err="1" smtClean="0"/>
              <a:t>smoothing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“ ist  „7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“ um Trend zu glätten, indem er das „</a:t>
            </a:r>
            <a:r>
              <a:rPr lang="de-DE" baseline="0" dirty="0" err="1" smtClean="0"/>
              <a:t>noise</a:t>
            </a:r>
            <a:r>
              <a:rPr lang="de-DE" baseline="0" dirty="0" smtClean="0"/>
              <a:t>“ aus zufälligen kurzfristigen Meldung-Schwankungen herausfiltern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https://www.cdc.gov/mmwr/volumes/69/wr/mm6912e2.htm?s_cid=mm6912e2_w  </a:t>
            </a:r>
          </a:p>
          <a:p>
            <a:r>
              <a:rPr lang="de-DE" dirty="0" smtClean="0"/>
              <a:t>https://www.cdc.gov/coronavirus/2019-nCoV/index.html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Stand</a:t>
            </a:r>
            <a:r>
              <a:rPr lang="de-DE" baseline="0" dirty="0" smtClean="0"/>
              <a:t> 24.03.2020</a:t>
            </a:r>
          </a:p>
          <a:p>
            <a:endParaRPr lang="de-DE" dirty="0" smtClean="0"/>
          </a:p>
          <a:p>
            <a:r>
              <a:rPr lang="de-DE" dirty="0" smtClean="0"/>
              <a:t>http://saude.gov.br/</a:t>
            </a:r>
          </a:p>
          <a:p>
            <a:r>
              <a:rPr lang="de-DE" dirty="0" smtClean="0"/>
              <a:t>https://de.wikipedia.org/wiki/COVID-19-Pandemie_in_Brasilien</a:t>
            </a:r>
          </a:p>
          <a:p>
            <a:r>
              <a:rPr lang="de-DE" dirty="0" smtClean="0"/>
              <a:t>https://www.saude.gov.br/noticias/agencia-saude/46593-coronavirus-46-mortes-e-2-201-casos-confirmados</a:t>
            </a:r>
          </a:p>
          <a:p>
            <a:endParaRPr lang="de-DE" dirty="0" smtClean="0"/>
          </a:p>
          <a:p>
            <a:r>
              <a:rPr lang="de-DE" dirty="0" smtClean="0"/>
              <a:t>Bevölkerung: https://en.wikipedia.org/wiki/States_of_Brazil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20.03.2020 bestätigte das brasilianische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eine im ganzen Land bestehende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rief den Notstand aus und empfahl diverse Nicht-pharmakologische Maßnahmen (Vermeidung von Menschenansammlungen,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distancing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https://en.wikipedia.org/wiki/2020_coronavirus_pandemic_in_Israel</a:t>
            </a:r>
          </a:p>
          <a:p>
            <a:endParaRPr lang="de-DE" dirty="0" smtClean="0"/>
          </a:p>
          <a:p>
            <a:r>
              <a:rPr lang="de-DE" dirty="0" smtClean="0"/>
              <a:t>https://www.health.gov.il/English/Pages/HomePage.aspx</a:t>
            </a:r>
          </a:p>
          <a:p>
            <a:endParaRPr lang="de-DE" dirty="0" smtClean="0"/>
          </a:p>
          <a:p>
            <a:r>
              <a:rPr lang="de-DE" dirty="0" smtClean="0"/>
              <a:t>https://il.usembassy.gov/covid-19-information/</a:t>
            </a:r>
          </a:p>
          <a:p>
            <a:endParaRPr lang="de-DE" dirty="0" smtClean="0"/>
          </a:p>
          <a:p>
            <a:r>
              <a:rPr lang="de-DE" dirty="0" smtClean="0"/>
              <a:t>https://www.gov.il/en/departments/news/?OfficeId=104cb0f4-d65a-4692-b590-94af928c19c0&amp;skip=0&amp;limit=10</a:t>
            </a:r>
          </a:p>
          <a:p>
            <a:endParaRPr lang="de-DE" dirty="0" smtClean="0"/>
          </a:p>
          <a:p>
            <a:r>
              <a:rPr lang="de-DE" dirty="0" smtClean="0"/>
              <a:t>Bevölkerung Israel: 8.712.000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restrictions on mobility (hereafter called cordon sanitaire) imposed on Wuhan city on 23rd January.</a:t>
            </a:r>
          </a:p>
          <a:p>
            <a:r>
              <a:rPr lang="en-US" dirty="0" smtClean="0"/>
              <a:t>we analyzed real-time human mobility data from Baidu Inc., together with epidemiological data from each province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 rate were obtained by performing a time-series analysis using mixed-effect model of lagged, log linear daily case counts in each province</a:t>
            </a:r>
          </a:p>
          <a:p>
            <a:r>
              <a:rPr lang="de-DE" smtClean="0"/>
              <a:t>https://science.sciencemag.org/content/early/2020/03/25/science.abb4218.full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89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6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2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9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4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4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67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&gt;7.000 neuen Fällen in den letzten 7 Tagen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0" y="980728"/>
            <a:ext cx="8200440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1.400 bis 7.000 neuen Fällen in den letzten 7 Tagen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" y="1013555"/>
            <a:ext cx="7954146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20" y="1700808"/>
            <a:ext cx="4824536" cy="316835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Die </a:t>
            </a:r>
            <a:r>
              <a:rPr lang="fr-FR" sz="1800" dirty="0" err="1"/>
              <a:t>besonders</a:t>
            </a:r>
            <a:r>
              <a:rPr lang="fr-FR" sz="1800" dirty="0"/>
              <a:t> </a:t>
            </a:r>
            <a:r>
              <a:rPr lang="fr-FR" sz="1800" dirty="0" err="1"/>
              <a:t>betroffenen</a:t>
            </a:r>
            <a:r>
              <a:rPr lang="fr-FR" sz="1800" dirty="0"/>
              <a:t> </a:t>
            </a:r>
            <a:r>
              <a:rPr lang="fr-FR" sz="1800" dirty="0" err="1" smtClean="0"/>
              <a:t>Gebiete</a:t>
            </a:r>
            <a:r>
              <a:rPr lang="fr-FR" sz="1800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4824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CDC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: 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44,183 Fälle (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NYT: 53,852  Fälle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),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544 Todesfälle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/>
            </a:r>
            <a:b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</a:b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1,3%)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92484"/>
              </p:ext>
            </p:extLst>
          </p:nvPr>
        </p:nvGraphicFramePr>
        <p:xfrm>
          <a:off x="179512" y="1988840"/>
          <a:ext cx="5040561" cy="27690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4181"/>
                <a:gridCol w="978018"/>
                <a:gridCol w="1354181"/>
                <a:gridCol w="1354181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Communtiy</a:t>
                      </a:r>
                      <a:r>
                        <a:rPr lang="de-DE" sz="1400" b="1" dirty="0" smtClean="0"/>
                        <a:t> Transmission (CDC)</a:t>
                      </a:r>
                      <a:endParaRPr lang="de-DE" sz="1400" b="1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New York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25.665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218 (0.8% )</a:t>
                      </a:r>
                      <a:endParaRPr lang="de-DE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Yes, </a:t>
                      </a:r>
                      <a:r>
                        <a:rPr lang="de-DE" sz="1400" b="0" dirty="0" err="1" smtClean="0"/>
                        <a:t>widespread</a:t>
                      </a:r>
                      <a:endParaRPr lang="de-DE" sz="1400" b="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New Jersey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3.675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44 (1.2%)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Yes, </a:t>
                      </a:r>
                      <a:r>
                        <a:rPr lang="de-DE" sz="1400" dirty="0" err="1" smtClean="0"/>
                        <a:t>defined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areas</a:t>
                      </a:r>
                      <a:r>
                        <a:rPr lang="de-DE" sz="1400" dirty="0" smtClean="0"/>
                        <a:t> </a:t>
                      </a:r>
                      <a:endParaRPr lang="de-DE" sz="140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kalifornia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2.644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52 (2,0%)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Yes, </a:t>
                      </a:r>
                      <a:r>
                        <a:rPr lang="de-DE" sz="1400" dirty="0" err="1" smtClean="0"/>
                        <a:t>widespread</a:t>
                      </a:r>
                      <a:endParaRPr lang="de-DE" sz="1400" dirty="0" smtClean="0"/>
                    </a:p>
                    <a:p>
                      <a:pPr algn="ctr"/>
                      <a:endParaRPr lang="de-DE" sz="1400" dirty="0"/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Washington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2.469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123 (4,9%)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Yes, </a:t>
                      </a:r>
                      <a:r>
                        <a:rPr lang="de-DE" sz="1400" dirty="0" err="1" smtClean="0"/>
                        <a:t>defined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areas</a:t>
                      </a:r>
                      <a:r>
                        <a:rPr lang="de-DE" sz="1400" dirty="0" smtClean="0"/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76" y="1052736"/>
            <a:ext cx="3627866" cy="225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76" y="3380448"/>
            <a:ext cx="3627865" cy="17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6574" y="5085183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Clusters </a:t>
            </a:r>
            <a:r>
              <a:rPr lang="de-DE" sz="1600" b="1" dirty="0"/>
              <a:t>in Pflegeheims/Seniorenwohneinrichtung </a:t>
            </a:r>
            <a:r>
              <a:rPr lang="de-DE" sz="1600" b="1" dirty="0" smtClean="0"/>
              <a:t>in NY, </a:t>
            </a:r>
            <a:r>
              <a:rPr lang="de-DE" sz="1600" b="1" dirty="0" err="1" smtClean="0"/>
              <a:t>Wash</a:t>
            </a:r>
            <a:r>
              <a:rPr lang="de-DE" sz="1600" b="1" dirty="0" smtClean="0"/>
              <a:t>., </a:t>
            </a:r>
            <a:r>
              <a:rPr lang="de-DE" sz="1600" b="1" dirty="0"/>
              <a:t>Ohio, New Orleans, </a:t>
            </a:r>
            <a:r>
              <a:rPr lang="de-DE" sz="1600" b="1" dirty="0" smtClean="0"/>
              <a:t>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CDC-Bericht </a:t>
            </a:r>
            <a:r>
              <a:rPr lang="de-DE" sz="1600" b="1" dirty="0"/>
              <a:t>über </a:t>
            </a:r>
            <a:r>
              <a:rPr lang="de-DE" sz="1600" b="1" dirty="0" smtClean="0"/>
              <a:t>2.449 Fälle </a:t>
            </a:r>
            <a:r>
              <a:rPr lang="de-DE" sz="1600" b="1" dirty="0"/>
              <a:t>: </a:t>
            </a:r>
            <a:r>
              <a:rPr lang="de-DE" sz="1600" b="1" dirty="0" smtClean="0"/>
              <a:t>20</a:t>
            </a:r>
            <a:r>
              <a:rPr lang="de-DE" sz="1600" b="1" dirty="0"/>
              <a:t>% der hospitalisierten </a:t>
            </a:r>
            <a:r>
              <a:rPr lang="de-DE" sz="1600" b="1" dirty="0" smtClean="0"/>
              <a:t>Patienten (vs. 6% in China) </a:t>
            </a:r>
            <a:r>
              <a:rPr lang="de-DE" sz="1600" b="1" dirty="0"/>
              <a:t>und 12% der </a:t>
            </a:r>
            <a:r>
              <a:rPr lang="de-DE" sz="1600" b="1" dirty="0" smtClean="0"/>
              <a:t>ICU Patienten sind zwischen </a:t>
            </a:r>
            <a:r>
              <a:rPr lang="de-DE" sz="1600" b="1" dirty="0"/>
              <a:t>20 und 44 Jahre </a:t>
            </a:r>
            <a:r>
              <a:rPr lang="de-DE" sz="1600" b="1" dirty="0" smtClean="0"/>
              <a:t>alt (kein Info. über Vorerkrankungen). 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50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957800"/>
            <a:ext cx="5328592" cy="2380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 err="1"/>
              <a:t>B</a:t>
            </a:r>
            <a:r>
              <a:rPr lang="fr-FR" sz="1800" b="1" dirty="0" err="1" smtClean="0"/>
              <a:t>esonders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betroffene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1800" dirty="0" smtClean="0"/>
              <a:t>Alle Bundesstaaten Brasiliens sind betroffen</a:t>
            </a:r>
          </a:p>
          <a:p>
            <a:r>
              <a:rPr lang="de-DE" sz="1800" dirty="0" smtClean="0"/>
              <a:t>Am stärksten ist die Region Südost betroffen</a:t>
            </a:r>
          </a:p>
          <a:p>
            <a:r>
              <a:rPr lang="de-DE" sz="1800" dirty="0" smtClean="0"/>
              <a:t>Nur </a:t>
            </a:r>
            <a:r>
              <a:rPr lang="de-DE" sz="1800" dirty="0"/>
              <a:t>schwere Verdachtsfälle werden </a:t>
            </a:r>
            <a:r>
              <a:rPr lang="de-DE" sz="1800" dirty="0" smtClean="0"/>
              <a:t>auf COVID-19 getestet</a:t>
            </a:r>
          </a:p>
          <a:p>
            <a:r>
              <a:rPr lang="de-DE" sz="1800" dirty="0" smtClean="0"/>
              <a:t>Rio </a:t>
            </a:r>
            <a:r>
              <a:rPr lang="de-DE" sz="1800" dirty="0"/>
              <a:t>de Janeiro und São Paulo wurden von kommunalen und staatlichen Behörden</a:t>
            </a:r>
            <a:r>
              <a:rPr lang="de-DE" sz="1800" dirty="0" smtClean="0"/>
              <a:t>, </a:t>
            </a:r>
            <a:r>
              <a:rPr lang="de-DE" sz="1800" dirty="0"/>
              <a:t>teilweise unter Quarantäne gestellt</a:t>
            </a:r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Brasilien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2.201 Fälle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46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2,1%)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1,05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25811"/>
              </p:ext>
            </p:extLst>
          </p:nvPr>
        </p:nvGraphicFramePr>
        <p:xfrm>
          <a:off x="282044" y="2313656"/>
          <a:ext cx="5544616" cy="17771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1152128"/>
                <a:gridCol w="936104"/>
                <a:gridCol w="864096"/>
                <a:gridCol w="1296144"/>
              </a:tblGrid>
              <a:tr h="32795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Bevölkerung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b="0" dirty="0"/>
                    </a:p>
                  </a:txBody>
                  <a:tcPr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São Paulo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45.919.049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(5,6%)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17.264.943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 (1,6%)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3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9.132.078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/>
          <a:stretch/>
        </p:blipFill>
        <p:spPr bwMode="auto">
          <a:xfrm>
            <a:off x="6155430" y="4581128"/>
            <a:ext cx="2988570" cy="15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86" y="1145297"/>
            <a:ext cx="2827567" cy="29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227727" y="4090839"/>
            <a:ext cx="27959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</a:rPr>
              <a:t>Graphik 1: Anzahl der Fälle in den Bundesstaten</a:t>
            </a: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99845" y="6361756"/>
            <a:ext cx="1959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</a:rPr>
              <a:t>Graphik 2: kumulative Fallzahlen</a:t>
            </a: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22904" y="3289988"/>
            <a:ext cx="810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São </a:t>
            </a:r>
            <a:r>
              <a:rPr lang="de-DE" sz="1200" b="1" dirty="0"/>
              <a:t>Paulo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07628" y="3147823"/>
            <a:ext cx="108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Rio de Janeiro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213655" y="1411085"/>
            <a:ext cx="545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/>
              <a:t>Ceara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43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Israel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3" y="1105580"/>
            <a:ext cx="610799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latin typeface="ScalaSansPro-Bold" pitchFamily="50" charset="0"/>
              </a:rPr>
              <a:t>2.495 Fälle</a:t>
            </a:r>
            <a:r>
              <a:rPr lang="de-DE" sz="2000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sz="2000" b="1" dirty="0" smtClean="0">
                <a:solidFill>
                  <a:prstClr val="black"/>
                </a:solidFill>
                <a:latin typeface="ScalaSansPro-Bold" pitchFamily="50" charset="0"/>
              </a:rPr>
              <a:t>5 Todesfälle (41 schwer Erkrankte)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2000" b="1" dirty="0">
                <a:solidFill>
                  <a:prstClr val="black"/>
                </a:solidFill>
                <a:latin typeface="ScalaSansPro-Bold" pitchFamily="50" charset="0"/>
              </a:rPr>
              <a:t>23,3 / 100.000 </a:t>
            </a:r>
            <a:r>
              <a:rPr lang="de-DE" sz="20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20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39" y="2127960"/>
            <a:ext cx="4788596" cy="21789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32856"/>
            <a:ext cx="360985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feld 8"/>
          <p:cNvSpPr txBox="1"/>
          <p:nvPr/>
        </p:nvSpPr>
        <p:spPr>
          <a:xfrm>
            <a:off x="4546829" y="4941168"/>
            <a:ext cx="4423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West Bank: 64 </a:t>
            </a:r>
            <a:r>
              <a:rPr lang="en-US" sz="2400" dirty="0" err="1" smtClean="0"/>
              <a:t>Fälle</a:t>
            </a:r>
            <a:r>
              <a:rPr lang="en-US" sz="2400" dirty="0" smtClean="0"/>
              <a:t>, 1 </a:t>
            </a:r>
            <a:r>
              <a:rPr lang="en-US" sz="2400" dirty="0" err="1" smtClean="0"/>
              <a:t>Todesfall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Gaza: 9 </a:t>
            </a:r>
            <a:r>
              <a:rPr lang="en-US" sz="2400" dirty="0" err="1" smtClean="0"/>
              <a:t>Fälle</a:t>
            </a:r>
            <a:r>
              <a:rPr lang="en-US" sz="2400" dirty="0" smtClean="0"/>
              <a:t> in </a:t>
            </a:r>
            <a:r>
              <a:rPr lang="en-US" sz="2400" dirty="0" err="1" smtClean="0"/>
              <a:t>einem</a:t>
            </a:r>
            <a:r>
              <a:rPr lang="en-US" sz="2400" dirty="0" smtClean="0"/>
              <a:t> Cluster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0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4402833" cy="5302250"/>
          </a:xfrm>
        </p:spPr>
        <p:txBody>
          <a:bodyPr/>
          <a:lstStyle/>
          <a:p>
            <a:r>
              <a:rPr lang="en-US" dirty="0" err="1" smtClean="0"/>
              <a:t>Schließung</a:t>
            </a:r>
            <a:r>
              <a:rPr lang="en-US" dirty="0" smtClean="0"/>
              <a:t> des </a:t>
            </a:r>
            <a:r>
              <a:rPr lang="en-US" dirty="0" err="1" smtClean="0"/>
              <a:t>Landes</a:t>
            </a:r>
            <a:r>
              <a:rPr lang="en-US" dirty="0" smtClean="0"/>
              <a:t> für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Einreisen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Ausland</a:t>
            </a:r>
          </a:p>
          <a:p>
            <a:r>
              <a:rPr lang="en-US" dirty="0" err="1" smtClean="0"/>
              <a:t>Schließung</a:t>
            </a:r>
            <a:r>
              <a:rPr lang="en-US" dirty="0" smtClean="0"/>
              <a:t> von </a:t>
            </a:r>
            <a:r>
              <a:rPr lang="en-US" dirty="0" err="1" smtClean="0"/>
              <a:t>Schulen</a:t>
            </a:r>
            <a:r>
              <a:rPr lang="en-US" dirty="0" smtClean="0"/>
              <a:t>, </a:t>
            </a:r>
            <a:r>
              <a:rPr lang="en-US" dirty="0" err="1" smtClean="0"/>
              <a:t>Universitäten</a:t>
            </a:r>
            <a:r>
              <a:rPr lang="en-US" dirty="0" smtClean="0"/>
              <a:t>, </a:t>
            </a:r>
            <a:r>
              <a:rPr lang="en-US" dirty="0" err="1" smtClean="0"/>
              <a:t>Märkten</a:t>
            </a:r>
            <a:r>
              <a:rPr lang="en-US" dirty="0" smtClean="0"/>
              <a:t>, </a:t>
            </a:r>
            <a:r>
              <a:rPr lang="en-US" dirty="0" err="1" smtClean="0"/>
              <a:t>Versammlungen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14 </a:t>
            </a:r>
            <a:r>
              <a:rPr lang="en-US" dirty="0" err="1"/>
              <a:t>tägige</a:t>
            </a:r>
            <a:r>
              <a:rPr lang="en-US" dirty="0"/>
              <a:t> </a:t>
            </a:r>
            <a:r>
              <a:rPr lang="en-US" dirty="0" err="1" smtClean="0"/>
              <a:t>Heimquarantäne</a:t>
            </a:r>
            <a:r>
              <a:rPr lang="en-US" dirty="0" smtClean="0"/>
              <a:t> für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Kontake</a:t>
            </a:r>
            <a:endParaRPr lang="en-US" dirty="0"/>
          </a:p>
          <a:p>
            <a:r>
              <a:rPr lang="en-US" dirty="0"/>
              <a:t>Tracking und </a:t>
            </a:r>
            <a:r>
              <a:rPr lang="en-US" dirty="0" err="1"/>
              <a:t>Nachverfolgung</a:t>
            </a:r>
            <a:r>
              <a:rPr lang="en-US" dirty="0"/>
              <a:t> von </a:t>
            </a:r>
            <a:r>
              <a:rPr lang="en-US" dirty="0" err="1"/>
              <a:t>Fällen</a:t>
            </a:r>
            <a:r>
              <a:rPr lang="en-US" dirty="0"/>
              <a:t> und </a:t>
            </a:r>
            <a:r>
              <a:rPr lang="en-US" dirty="0" err="1"/>
              <a:t>Kontakten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inländischen</a:t>
            </a:r>
            <a:r>
              <a:rPr lang="en-US" dirty="0"/>
              <a:t> </a:t>
            </a:r>
            <a:r>
              <a:rPr lang="en-US" dirty="0" err="1"/>
              <a:t>Geheimdienst</a:t>
            </a:r>
            <a:r>
              <a:rPr lang="en-US" dirty="0"/>
              <a:t> </a:t>
            </a:r>
            <a:r>
              <a:rPr lang="en-US" dirty="0" err="1"/>
              <a:t>Schin</a:t>
            </a:r>
            <a:r>
              <a:rPr lang="en-US" dirty="0"/>
              <a:t> </a:t>
            </a:r>
            <a:r>
              <a:rPr lang="en-US" dirty="0" smtClean="0"/>
              <a:t>Bet</a:t>
            </a:r>
          </a:p>
          <a:p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25.03.2020 “lock- down” für 7 </a:t>
            </a:r>
            <a:r>
              <a:rPr lang="en-US" dirty="0" err="1" smtClean="0"/>
              <a:t>Tage</a:t>
            </a: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482035"/>
            <a:ext cx="8092592" cy="492443"/>
          </a:xfrm>
        </p:spPr>
        <p:txBody>
          <a:bodyPr/>
          <a:lstStyle/>
          <a:p>
            <a:r>
              <a:rPr lang="en-US" sz="3200" dirty="0" smtClean="0"/>
              <a:t>Israel - </a:t>
            </a:r>
            <a:r>
              <a:rPr lang="en-US" sz="3200" dirty="0" err="1" smtClean="0"/>
              <a:t>Maßnahmen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8911"/>
            <a:ext cx="3679056" cy="555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560840" cy="1245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s://science.sciencemag.org/content/sci/early/2020/03/25/science.abb4218/F3.large.jpg?width=800&amp;height=600&amp;carouse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72817"/>
            <a:ext cx="8457951" cy="369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3064" y="558924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Einführung Kontrollmaßnahmen (Mobilitätseinschränkungen) im ganzen Land werden die Wachstumsraten negativ, was darauf hindeutet, dass die Übertragung erfolgreich eingedämmt wurde.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8707" y="5193232"/>
            <a:ext cx="122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i="1" dirty="0" smtClean="0">
                <a:solidFill>
                  <a:srgbClr val="FF0000"/>
                </a:solidFill>
              </a:rPr>
              <a:t>Quelle: Science </a:t>
            </a:r>
            <a:endParaRPr lang="de-DE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6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671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340767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Korrelation von </a:t>
            </a:r>
            <a:r>
              <a:rPr lang="de-DE" dirty="0" smtClean="0"/>
              <a:t>Wachstumsraten in Provinzen und </a:t>
            </a:r>
            <a:r>
              <a:rPr lang="de-DE" dirty="0"/>
              <a:t>menschlicher Mobilität aus </a:t>
            </a:r>
            <a:r>
              <a:rPr lang="de-DE" dirty="0" smtClean="0"/>
              <a:t>Wuhan wird </a:t>
            </a:r>
            <a:r>
              <a:rPr lang="de-DE" dirty="0"/>
              <a:t>negativ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Provinzen mit größerer Mobilität aus Wuhan (bevor Kontrollmaßnahmen) haben zeigte eine stärkere Wirkung hinsichtlich des Rückgangs der </a:t>
            </a:r>
            <a:r>
              <a:rPr lang="de-DE"/>
              <a:t>Wachstumsrate</a:t>
            </a:r>
            <a:r>
              <a:rPr lang="de-DE" smtClean="0"/>
              <a:t>.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 Studie zeigt, dass die drastischen Mobilitätseinschränkungen, die in China eingeführt wurden, die Verbreitung von COVID-19 erheblich eingedämmt haben.</a:t>
            </a:r>
          </a:p>
        </p:txBody>
      </p:sp>
    </p:spTree>
    <p:extLst>
      <p:ext uri="{BB962C8B-B14F-4D97-AF65-F5344CB8AC3E}">
        <p14:creationId xmlns:p14="http://schemas.microsoft.com/office/powerpoint/2010/main" val="35926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Bildschirmpräsentation (4:3)</PresentationFormat>
  <Paragraphs>121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Office-Design</vt:lpstr>
      <vt:lpstr>Larissa</vt:lpstr>
      <vt:lpstr>PowerPoint-Präsentation</vt:lpstr>
      <vt:lpstr>PowerPoint-Präsentation</vt:lpstr>
      <vt:lpstr>COVID-19/ USA</vt:lpstr>
      <vt:lpstr>COVID-19/ Brasilien</vt:lpstr>
      <vt:lpstr>COVID-19/ Israel</vt:lpstr>
      <vt:lpstr>Israel - Maßnahmen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Karo, Basel</cp:lastModifiedBy>
  <cp:revision>32</cp:revision>
  <dcterms:created xsi:type="dcterms:W3CDTF">2020-03-24T07:57:46Z</dcterms:created>
  <dcterms:modified xsi:type="dcterms:W3CDTF">2020-03-26T09:37:54Z</dcterms:modified>
</cp:coreProperties>
</file>